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72"/>
    <a:srgbClr val="FF3399"/>
    <a:srgbClr val="D9117E"/>
    <a:srgbClr val="5DC1FF"/>
    <a:srgbClr val="37B0FB"/>
    <a:srgbClr val="009AD0"/>
    <a:srgbClr val="94B333"/>
    <a:srgbClr val="BE9600"/>
    <a:srgbClr val="BB9301"/>
    <a:srgbClr val="E8C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0" y="584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22.06.2025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22.06.2025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1400423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5A43E47-9416-3DCC-8243-87AE52AE206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EB41DB-513E-D1FC-EB6E-F88FF4034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420EE52-882B-A637-C5E2-47028BC68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31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4EDC0B4-4839-D67D-DEEC-401133DF66D9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560AFC3-57D0-F888-0409-6E4AE04E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5" name="Tabellenplatzhalter 7">
            <a:extLst>
              <a:ext uri="{FF2B5EF4-FFF2-40B4-BE49-F238E27FC236}">
                <a16:creationId xmlns:a16="http://schemas.microsoft.com/office/drawing/2014/main" id="{0D05A9C7-78D0-EE06-3C91-0B44CAD5C34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73544782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14B1055-33F2-706A-B987-AD219F01C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64DEE5FA-1A0F-5F55-0896-0246BC7D6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EC8C11A2-D458-BDE8-F2BF-ADAFB418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80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1FF6555-F43F-4F6F-8557-7775ED911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4B575B-830B-4042-B5E3-854ED6742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3D74F0FA-8F68-4378-8DBC-19E1F6A0E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D0D31E6-199E-4219-A707-84C3133E30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3B652E60-BB22-4CDC-B46E-3983789A55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48B4FDF-C91E-4E63-9070-D94BAC1B27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4678D57-D387-497F-BE8F-CC4BED8016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2190330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6133B2B-12C4-FE1C-E575-FCC33EDD08E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C0A269-0A22-1F24-8A6F-92CF83B25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D6C117F-FFC7-BDD4-24D7-796BC82D0E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68C062-180C-99B8-FA50-EA5C79290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473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7E6995-96CC-3982-D5B2-C86FEE3250A0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D4835C53-91E7-6F9B-B923-BC1D5AC13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2529C76-0D8A-EF87-45E6-0ADDE5F1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1F05D1-9FC5-816E-FCE9-742956FC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E6EC0CBA-DCD5-B2B0-E997-0F914B7A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E4A06E74-DBC5-BFB5-A583-5D6E319BBD4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5061288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67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320569E-7EBB-42F9-B989-19AC2BA590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0E4FEBA-B0DE-4B79-99F8-C969B4E3A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4CA3CBF-84EB-43B9-A448-AE66CF1B19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648652F-2A78-4696-BEDF-2827E67835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4D0E809D-C311-4031-A613-368FF399A7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35316FE-8476-4572-87B2-B715CCF583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26700702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14E77E2-5257-225C-6093-789249091B8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913AF20-2093-81B8-D3CF-3988C0D0E2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01CA69-20CF-6A99-B9FF-A1A445743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AA2D8C-E67C-1DBB-33C4-8FC8AE2C9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41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0B2BD55-0944-2EB8-30AE-4EC0EBD1C77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8E332830-1B76-0834-BFD4-B0A738EAC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392DD0-9A3C-88DC-7FA4-612131847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8A8560D2-D042-38FC-1DF9-D804486158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14023C8A-8B07-0D4C-F346-2C1B9789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C345DDFB-6457-0140-C751-BBDEB3109C3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88028885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25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/Fullsc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395D497-4BD0-4044-AB65-1F72BFD0F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347327" y="396547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284FDF0-9695-432C-8311-6A507C0F1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18AD26C-52C9-4C02-983C-1ED47C3EED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1D192FC4-FD48-4D17-AF60-7541FACA3F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0DFB2603-4141-4F7E-B0B2-4354CE1418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C38032FD-A923-4443-A1D8-3B56F7A36E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pic>
        <p:nvPicPr>
          <p:cNvPr id="7" name="Grafik 6" descr="Ein Bild, das Farbigkeit, Quadrat, Rechteck, Screenshot enthält.&#10;&#10;Automatisch generierte Beschreibung">
            <a:extLst>
              <a:ext uri="{FF2B5EF4-FFF2-40B4-BE49-F238E27FC236}">
                <a16:creationId xmlns:a16="http://schemas.microsoft.com/office/drawing/2014/main" id="{B6B2436D-6F14-4C91-9F38-9FC66CBDB854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-4412343" y="1874995"/>
            <a:ext cx="4101329" cy="32496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AEA2B8E-DD3B-4F4F-AFD8-DBE8E57FC574}"/>
              </a:ext>
            </a:extLst>
          </p:cNvPr>
          <p:cNvSpPr txBox="1"/>
          <p:nvPr userDrawn="1"/>
        </p:nvSpPr>
        <p:spPr>
          <a:xfrm>
            <a:off x="-4412343" y="1309144"/>
            <a:ext cx="4101329" cy="430887"/>
          </a:xfrm>
          <a:prstGeom prst="rect">
            <a:avLst/>
          </a:prstGeom>
          <a:solidFill>
            <a:srgbClr val="FF339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i="0" baseline="0" dirty="0">
                <a:solidFill>
                  <a:schemeClr val="bg1"/>
                </a:solidFill>
              </a:rPr>
              <a:t>Select DLR-</a:t>
            </a:r>
            <a:r>
              <a:rPr lang="de-DE" sz="1400" b="1" i="0" baseline="0" dirty="0" err="1">
                <a:solidFill>
                  <a:schemeClr val="bg1"/>
                </a:solidFill>
              </a:rPr>
              <a:t>colours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below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with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400" b="1" i="0" baseline="0" dirty="0" err="1">
                <a:solidFill>
                  <a:schemeClr val="bg1"/>
                </a:solidFill>
              </a:rPr>
              <a:t>the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eyepopper</a:t>
            </a:r>
            <a:r>
              <a:rPr lang="de-DE" sz="1400" b="1" i="0" baseline="0" dirty="0">
                <a:solidFill>
                  <a:schemeClr val="bg1"/>
                </a:solidFill>
              </a:rPr>
              <a:t>/</a:t>
            </a:r>
            <a:r>
              <a:rPr lang="de-DE" sz="1400" b="1" i="0" baseline="0" dirty="0" err="1">
                <a:solidFill>
                  <a:schemeClr val="bg1"/>
                </a:solidFill>
              </a:rPr>
              <a:t>color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picker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tool</a:t>
            </a:r>
            <a:endParaRPr lang="de-CR" sz="1400" b="1" i="0" baseline="0" dirty="0">
              <a:solidFill>
                <a:schemeClr val="bg1"/>
              </a:solidFill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EF3CE64-FA21-4F63-B986-1358806923EF}"/>
              </a:ext>
            </a:extLst>
          </p:cNvPr>
          <p:cNvGrpSpPr/>
          <p:nvPr userDrawn="1"/>
        </p:nvGrpSpPr>
        <p:grpSpPr>
          <a:xfrm>
            <a:off x="12572057" y="4849"/>
            <a:ext cx="9360000" cy="5796000"/>
            <a:chOff x="12572057" y="4849"/>
            <a:chExt cx="9360000" cy="5796000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ABC1C5C-A5DA-4EB3-B01E-8D75036C5553}"/>
                </a:ext>
              </a:extLst>
            </p:cNvPr>
            <p:cNvSpPr/>
            <p:nvPr/>
          </p:nvSpPr>
          <p:spPr>
            <a:xfrm>
              <a:off x="12572057" y="4849"/>
              <a:ext cx="9360000" cy="579600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R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91925FDB-4FD6-4DDA-A197-927C63A89427}"/>
                </a:ext>
              </a:extLst>
            </p:cNvPr>
            <p:cNvSpPr txBox="1"/>
            <p:nvPr/>
          </p:nvSpPr>
          <p:spPr>
            <a:xfrm>
              <a:off x="12724457" y="157246"/>
              <a:ext cx="61098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Editing the header and footer</a:t>
              </a:r>
              <a:endParaRPr lang="de-CR" dirty="0">
                <a:solidFill>
                  <a:schemeClr val="bg1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3DB58BC-7CAE-441F-B4EF-916243E1A37C}"/>
                </a:ext>
              </a:extLst>
            </p:cNvPr>
            <p:cNvSpPr txBox="1"/>
            <p:nvPr/>
          </p:nvSpPr>
          <p:spPr>
            <a:xfrm>
              <a:off x="12724457" y="792337"/>
              <a:ext cx="65465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Menu: "Insert" &gt; "Header and Footer" (see screenshot 1)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DABBF1B-88D5-43FA-9657-57AD29E3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15486" y="1481782"/>
              <a:ext cx="8779602" cy="920638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E2F1701-2827-40C9-AB97-84473EB4C5E8}"/>
                </a:ext>
              </a:extLst>
            </p:cNvPr>
            <p:cNvSpPr txBox="1"/>
            <p:nvPr/>
          </p:nvSpPr>
          <p:spPr>
            <a:xfrm>
              <a:off x="12724457" y="1195691"/>
              <a:ext cx="5046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Screenshot 1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6F1CB0C-3FC9-4850-A700-E0D2CFB1DD44}"/>
                </a:ext>
              </a:extLst>
            </p:cNvPr>
            <p:cNvSpPr txBox="1"/>
            <p:nvPr/>
          </p:nvSpPr>
          <p:spPr>
            <a:xfrm>
              <a:off x="12724457" y="2947698"/>
              <a:ext cx="430794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Adapt the input dialog to your individual needs and confirm the input by clicking the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"Apply to all" button if the change is to be made globally for all slides.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In case of partial change of single slides,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you have to confirm with the button "Apply".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(see screenshot 2)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80B5319-4E69-430D-B813-478C6A3B3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5" t="4215" r="3045" b="3447"/>
            <a:stretch/>
          </p:blipFill>
          <p:spPr>
            <a:xfrm>
              <a:off x="17586852" y="2997154"/>
              <a:ext cx="4008235" cy="2547966"/>
            </a:xfrm>
            <a:prstGeom prst="rect">
              <a:avLst/>
            </a:prstGeom>
          </p:spPr>
        </p:pic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00701A2-BA4C-4126-8F58-5C36702060D0}"/>
                </a:ext>
              </a:extLst>
            </p:cNvPr>
            <p:cNvSpPr txBox="1"/>
            <p:nvPr/>
          </p:nvSpPr>
          <p:spPr>
            <a:xfrm>
              <a:off x="17498074" y="2750933"/>
              <a:ext cx="40970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Screenshot 2</a:t>
              </a:r>
            </a:p>
          </p:txBody>
        </p:sp>
        <p:sp>
          <p:nvSpPr>
            <p:cNvPr id="38" name="Ellipse 7">
              <a:extLst>
                <a:ext uri="{FF2B5EF4-FFF2-40B4-BE49-F238E27FC236}">
                  <a16:creationId xmlns:a16="http://schemas.microsoft.com/office/drawing/2014/main" id="{CB9D128F-6D13-4928-9A40-72234AD082DD}"/>
                </a:ext>
              </a:extLst>
            </p:cNvPr>
            <p:cNvSpPr/>
            <p:nvPr/>
          </p:nvSpPr>
          <p:spPr>
            <a:xfrm>
              <a:off x="17713206" y="1790425"/>
              <a:ext cx="589273" cy="56192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86" r:id="rId11"/>
    <p:sldLayoutId id="2147483683" r:id="rId12"/>
    <p:sldLayoutId id="2147483662" r:id="rId13"/>
    <p:sldLayoutId id="2147483658" r:id="rId14"/>
    <p:sldLayoutId id="2147483663" r:id="rId15"/>
    <p:sldLayoutId id="2147483671" r:id="rId16"/>
    <p:sldLayoutId id="2147483675" r:id="rId17"/>
    <p:sldLayoutId id="2147483664" r:id="rId18"/>
    <p:sldLayoutId id="2147483665" r:id="rId19"/>
    <p:sldLayoutId id="2147483681" r:id="rId20"/>
    <p:sldLayoutId id="2147483670" r:id="rId21"/>
    <p:sldLayoutId id="2147483678" r:id="rId22"/>
    <p:sldLayoutId id="2147483687" r:id="rId23"/>
    <p:sldLayoutId id="2147483684" r:id="rId24"/>
    <p:sldLayoutId id="2147483661" r:id="rId25"/>
    <p:sldLayoutId id="2147483659" r:id="rId26"/>
    <p:sldLayoutId id="2147483667" r:id="rId27"/>
    <p:sldLayoutId id="2147483673" r:id="rId28"/>
    <p:sldLayoutId id="2147483676" r:id="rId29"/>
    <p:sldLayoutId id="2147483668" r:id="rId30"/>
    <p:sldLayoutId id="2147483669" r:id="rId31"/>
    <p:sldLayoutId id="2147483682" r:id="rId32"/>
    <p:sldLayoutId id="2147483666" r:id="rId33"/>
    <p:sldLayoutId id="2147483677" r:id="rId34"/>
    <p:sldLayoutId id="2147483688" r:id="rId35"/>
    <p:sldLayoutId id="2147483685" r:id="rId36"/>
    <p:sldLayoutId id="2147483655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66522C6-15B9-4AE8-9B42-91782BB9B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Benjamin </a:t>
            </a:r>
            <a:r>
              <a:rPr lang="de-DE" dirty="0" err="1"/>
              <a:t>Taysum</a:t>
            </a:r>
            <a:endParaRPr lang="de-DE" dirty="0"/>
          </a:p>
          <a:p>
            <a:r>
              <a:rPr lang="de-DE" dirty="0"/>
              <a:t>German Aerospace Center (DLR), Berlin, Germany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Constraining the Habitable Zone of Sun-like Stars with a Carbonate-Silicate Cycle Model</a:t>
            </a:r>
            <a:endParaRPr lang="de-DE" sz="3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670400" cy="313200"/>
          </a:xfrm>
        </p:spPr>
        <p:txBody>
          <a:bodyPr/>
          <a:lstStyle/>
          <a:p>
            <a:r>
              <a:rPr lang="en-US" dirty="0"/>
              <a:t>PLATO ESP2025 – Planets throughout the Habitable Zone – 23</a:t>
            </a:r>
            <a:r>
              <a:rPr lang="en-US" baseline="30000" dirty="0"/>
              <a:t>rd</a:t>
            </a:r>
            <a:r>
              <a:rPr lang="en-US" dirty="0"/>
              <a:t> June 2025</a:t>
            </a:r>
          </a:p>
        </p:txBody>
      </p:sp>
    </p:spTree>
    <p:extLst>
      <p:ext uri="{BB962C8B-B14F-4D97-AF65-F5344CB8AC3E}">
        <p14:creationId xmlns:p14="http://schemas.microsoft.com/office/powerpoint/2010/main" val="208449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08F09-BD67-4EA1-96B4-71577EB3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Modern Earth </a:t>
            </a:r>
            <a:r>
              <a:rPr lang="de-DE" dirty="0" err="1"/>
              <a:t>Preliminary</a:t>
            </a:r>
            <a:r>
              <a:rPr lang="de-DE" dirty="0"/>
              <a:t> Test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2B57D3C-D881-4A13-8475-D1BA21EC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simplicity</a:t>
            </a:r>
            <a:r>
              <a:rPr lang="de-DE" dirty="0"/>
              <a:t>, </a:t>
            </a:r>
            <a:r>
              <a:rPr lang="de-DE" dirty="0" err="1"/>
              <a:t>biomass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fluxes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included</a:t>
            </a:r>
            <a:endParaRPr lang="de-DE" dirty="0"/>
          </a:p>
          <a:p>
            <a:r>
              <a:rPr lang="de-DE" dirty="0"/>
              <a:t>The outgassing </a:t>
            </a:r>
            <a:r>
              <a:rPr lang="de-DE" dirty="0" err="1"/>
              <a:t>fluxes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varied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10-400 </a:t>
            </a:r>
            <a:r>
              <a:rPr lang="de-DE" dirty="0" err="1"/>
              <a:t>Tg</a:t>
            </a:r>
            <a:r>
              <a:rPr lang="de-DE" dirty="0"/>
              <a:t> CO2 yr</a:t>
            </a:r>
            <a:r>
              <a:rPr lang="de-DE" baseline="30000" dirty="0"/>
              <a:t>-1</a:t>
            </a:r>
          </a:p>
          <a:p>
            <a:r>
              <a:rPr lang="de-DE" dirty="0"/>
              <a:t>Modern solar </a:t>
            </a:r>
            <a:r>
              <a:rPr lang="de-DE" dirty="0" err="1"/>
              <a:t>flux</a:t>
            </a:r>
            <a:r>
              <a:rPr lang="de-DE" dirty="0"/>
              <a:t> at top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atmosphere</a:t>
            </a:r>
            <a:r>
              <a:rPr lang="de-DE" dirty="0"/>
              <a:t> (~ 1360 W m</a:t>
            </a:r>
            <a:r>
              <a:rPr lang="de-DE" baseline="30000" dirty="0"/>
              <a:t>-2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B5A6DB-4AB1-4D94-8512-AAD38D94F5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9E59FB-19BD-40B0-9E48-08EF5383DA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Biology-free</a:t>
            </a:r>
            <a:r>
              <a:rPr lang="de-DE" dirty="0"/>
              <a:t> Earth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1C29840E-4270-46B8-A3B0-0FB21F052CE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CSC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adequately</a:t>
            </a:r>
            <a:r>
              <a:rPr lang="de-DE" dirty="0"/>
              <a:t> </a:t>
            </a:r>
            <a:r>
              <a:rPr lang="de-DE" dirty="0" err="1"/>
              <a:t>explored</a:t>
            </a:r>
            <a:r>
              <a:rPr lang="de-DE" dirty="0"/>
              <a:t>) in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4C31DD5-E5CA-4D7F-8843-786D0B32D3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Finding</a:t>
            </a:r>
            <a:r>
              <a:rPr lang="de-DE" dirty="0"/>
              <a:t>: Over-Sensitive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06B4A6-56D8-47F6-8E30-DD5876AD3AF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3499D7D-CA5C-4C6E-81C1-E07A0278DB87}"/>
              </a:ext>
            </a:extLst>
          </p:cNvPr>
          <p:cNvSpPr txBox="1">
            <a:spLocks/>
          </p:cNvSpPr>
          <p:nvPr/>
        </p:nvSpPr>
        <p:spPr>
          <a:xfrm>
            <a:off x="695325" y="1318661"/>
            <a:ext cx="4082747" cy="4515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9883EDCB-4ECA-4C66-81E0-531BD4458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94834"/>
              </p:ext>
            </p:extLst>
          </p:nvPr>
        </p:nvGraphicFramePr>
        <p:xfrm>
          <a:off x="6359071" y="1487787"/>
          <a:ext cx="5400672" cy="2839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68">
                  <a:extLst>
                    <a:ext uri="{9D8B030D-6E8A-4147-A177-3AD203B41FA5}">
                      <a16:colId xmlns:a16="http://schemas.microsoft.com/office/drawing/2014/main" val="3496921245"/>
                    </a:ext>
                  </a:extLst>
                </a:gridCol>
                <a:gridCol w="1350168">
                  <a:extLst>
                    <a:ext uri="{9D8B030D-6E8A-4147-A177-3AD203B41FA5}">
                      <a16:colId xmlns:a16="http://schemas.microsoft.com/office/drawing/2014/main" val="3520190782"/>
                    </a:ext>
                  </a:extLst>
                </a:gridCol>
                <a:gridCol w="1350168">
                  <a:extLst>
                    <a:ext uri="{9D8B030D-6E8A-4147-A177-3AD203B41FA5}">
                      <a16:colId xmlns:a16="http://schemas.microsoft.com/office/drawing/2014/main" val="410913374"/>
                    </a:ext>
                  </a:extLst>
                </a:gridCol>
                <a:gridCol w="1350168">
                  <a:extLst>
                    <a:ext uri="{9D8B030D-6E8A-4147-A177-3AD203B41FA5}">
                      <a16:colId xmlns:a16="http://schemas.microsoft.com/office/drawing/2014/main" val="3925661822"/>
                    </a:ext>
                  </a:extLst>
                </a:gridCol>
              </a:tblGrid>
              <a:tr h="683523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Outgassing </a:t>
                      </a:r>
                      <a:r>
                        <a:rPr lang="de-DE" sz="1300" dirty="0" err="1"/>
                        <a:t>Flux</a:t>
                      </a:r>
                      <a:endParaRPr lang="de-DE" sz="13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/>
                        <a:t>(</a:t>
                      </a:r>
                      <a:r>
                        <a:rPr lang="de-DE" sz="1300" dirty="0" err="1"/>
                        <a:t>Tg</a:t>
                      </a:r>
                      <a:r>
                        <a:rPr lang="de-DE" sz="1300" dirty="0"/>
                        <a:t> C yr</a:t>
                      </a:r>
                      <a:r>
                        <a:rPr lang="de-DE" sz="1300" baseline="30000" dirty="0"/>
                        <a:t>-1</a:t>
                      </a:r>
                      <a:r>
                        <a:rPr lang="de-DE" sz="1300" baseline="0" dirty="0"/>
                        <a:t>)</a:t>
                      </a:r>
                      <a:endParaRPr lang="de-DE" sz="1300" dirty="0"/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 err="1"/>
                        <a:t>Atmospheric</a:t>
                      </a:r>
                      <a:r>
                        <a:rPr lang="de-DE" sz="1300" dirty="0"/>
                        <a:t> pCO2</a:t>
                      </a:r>
                    </a:p>
                    <a:p>
                      <a:pPr algn="ctr"/>
                      <a:r>
                        <a:rPr lang="de-DE" sz="1300" dirty="0"/>
                        <a:t>(</a:t>
                      </a:r>
                      <a:r>
                        <a:rPr lang="de-DE" sz="1300" dirty="0" err="1"/>
                        <a:t>mbars</a:t>
                      </a:r>
                      <a:r>
                        <a:rPr lang="de-DE" sz="1300" dirty="0"/>
                        <a:t>)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Surface </a:t>
                      </a:r>
                      <a:r>
                        <a:rPr lang="de-DE" sz="1300" dirty="0" err="1"/>
                        <a:t>Temperature</a:t>
                      </a:r>
                      <a:endParaRPr lang="de-DE" sz="1300" dirty="0"/>
                    </a:p>
                    <a:p>
                      <a:pPr algn="ctr"/>
                      <a:r>
                        <a:rPr lang="de-DE" sz="1300" dirty="0"/>
                        <a:t>(</a:t>
                      </a:r>
                      <a:r>
                        <a:rPr lang="de-DE" sz="1300" baseline="30000" dirty="0" err="1"/>
                        <a:t>o</a:t>
                      </a:r>
                      <a:r>
                        <a:rPr lang="de-DE" sz="1300" baseline="0" dirty="0" err="1"/>
                        <a:t>C</a:t>
                      </a:r>
                      <a:r>
                        <a:rPr lang="de-DE" sz="1300" baseline="0" dirty="0"/>
                        <a:t>)</a:t>
                      </a:r>
                      <a:endParaRPr lang="de-DE" sz="1300" dirty="0"/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CO2 </a:t>
                      </a:r>
                      <a:r>
                        <a:rPr lang="de-DE" sz="1300" dirty="0" err="1"/>
                        <a:t>Rainout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Flux</a:t>
                      </a:r>
                      <a:endParaRPr lang="de-DE" sz="1300" dirty="0"/>
                    </a:p>
                    <a:p>
                      <a:pPr algn="ctr"/>
                      <a:r>
                        <a:rPr lang="de-DE" sz="1300" dirty="0"/>
                        <a:t>(</a:t>
                      </a:r>
                      <a:r>
                        <a:rPr lang="de-DE" sz="1300" dirty="0" err="1"/>
                        <a:t>Tg</a:t>
                      </a:r>
                      <a:r>
                        <a:rPr lang="de-DE" sz="1300" dirty="0"/>
                        <a:t> C yr</a:t>
                      </a:r>
                      <a:r>
                        <a:rPr lang="de-DE" sz="1300" baseline="30000" dirty="0"/>
                        <a:t>-1</a:t>
                      </a:r>
                      <a:r>
                        <a:rPr lang="de-DE" sz="1300" baseline="0" dirty="0"/>
                        <a:t>)</a:t>
                      </a:r>
                      <a:endParaRPr lang="de-DE" sz="1300" dirty="0"/>
                    </a:p>
                  </a:txBody>
                  <a:tcPr marL="75947" marR="75947" marT="37973" marB="37973"/>
                </a:tc>
                <a:extLst>
                  <a:ext uri="{0D108BD9-81ED-4DB2-BD59-A6C34878D82A}">
                    <a16:rowId xmlns:a16="http://schemas.microsoft.com/office/drawing/2014/main" val="3719985798"/>
                  </a:ext>
                </a:extLst>
              </a:tr>
              <a:tr h="308008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0.000463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6.69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1.08</a:t>
                      </a:r>
                    </a:p>
                  </a:txBody>
                  <a:tcPr marL="75947" marR="75947" marT="37973" marB="37973"/>
                </a:tc>
                <a:extLst>
                  <a:ext uri="{0D108BD9-81ED-4DB2-BD59-A6C34878D82A}">
                    <a16:rowId xmlns:a16="http://schemas.microsoft.com/office/drawing/2014/main" val="1703008413"/>
                  </a:ext>
                </a:extLst>
              </a:tr>
              <a:tr h="308008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50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0.167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11.90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139.14</a:t>
                      </a:r>
                    </a:p>
                  </a:txBody>
                  <a:tcPr marL="75947" marR="75947" marT="37973" marB="37973"/>
                </a:tc>
                <a:extLst>
                  <a:ext uri="{0D108BD9-81ED-4DB2-BD59-A6C34878D82A}">
                    <a16:rowId xmlns:a16="http://schemas.microsoft.com/office/drawing/2014/main" val="606965438"/>
                  </a:ext>
                </a:extLst>
              </a:tr>
              <a:tr h="308008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100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0.992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14.05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1111.12</a:t>
                      </a:r>
                    </a:p>
                  </a:txBody>
                  <a:tcPr marL="75947" marR="75947" marT="37973" marB="37973"/>
                </a:tc>
                <a:extLst>
                  <a:ext uri="{0D108BD9-81ED-4DB2-BD59-A6C34878D82A}">
                    <a16:rowId xmlns:a16="http://schemas.microsoft.com/office/drawing/2014/main" val="3547906967"/>
                  </a:ext>
                </a:extLst>
              </a:tr>
              <a:tr h="308008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150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2.571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15.68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3774.26</a:t>
                      </a:r>
                    </a:p>
                  </a:txBody>
                  <a:tcPr marL="75947" marR="75947" marT="37973" marB="37973"/>
                </a:tc>
                <a:extLst>
                  <a:ext uri="{0D108BD9-81ED-4DB2-BD59-A6C34878D82A}">
                    <a16:rowId xmlns:a16="http://schemas.microsoft.com/office/drawing/2014/main" val="3048477829"/>
                  </a:ext>
                </a:extLst>
              </a:tr>
              <a:tr h="308008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200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5.310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16.87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8176.01</a:t>
                      </a:r>
                    </a:p>
                  </a:txBody>
                  <a:tcPr marL="75947" marR="75947" marT="37973" marB="37973"/>
                </a:tc>
                <a:extLst>
                  <a:ext uri="{0D108BD9-81ED-4DB2-BD59-A6C34878D82A}">
                    <a16:rowId xmlns:a16="http://schemas.microsoft.com/office/drawing/2014/main" val="3492955810"/>
                  </a:ext>
                </a:extLst>
              </a:tr>
              <a:tr h="308008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300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14.92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18.70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23889.57</a:t>
                      </a:r>
                    </a:p>
                  </a:txBody>
                  <a:tcPr marL="75947" marR="75947" marT="37973" marB="37973"/>
                </a:tc>
                <a:extLst>
                  <a:ext uri="{0D108BD9-81ED-4DB2-BD59-A6C34878D82A}">
                    <a16:rowId xmlns:a16="http://schemas.microsoft.com/office/drawing/2014/main" val="2021413339"/>
                  </a:ext>
                </a:extLst>
              </a:tr>
              <a:tr h="308008"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400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29.40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20.56</a:t>
                      </a:r>
                    </a:p>
                  </a:txBody>
                  <a:tcPr marL="75947" marR="75947" marT="37973" marB="37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53605.91</a:t>
                      </a:r>
                    </a:p>
                  </a:txBody>
                  <a:tcPr marL="75947" marR="75947" marT="37973" marB="37973"/>
                </a:tc>
                <a:extLst>
                  <a:ext uri="{0D108BD9-81ED-4DB2-BD59-A6C34878D82A}">
                    <a16:rowId xmlns:a16="http://schemas.microsoft.com/office/drawing/2014/main" val="4173539744"/>
                  </a:ext>
                </a:extLst>
              </a:tr>
            </a:tbl>
          </a:graphicData>
        </a:graphic>
      </p:graphicFrame>
      <p:pic>
        <p:nvPicPr>
          <p:cNvPr id="19" name="Grafik 18">
            <a:extLst>
              <a:ext uri="{FF2B5EF4-FFF2-40B4-BE49-F238E27FC236}">
                <a16:creationId xmlns:a16="http://schemas.microsoft.com/office/drawing/2014/main" id="{14C6DFDB-0B56-4296-8FE2-A38071F2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73892"/>
            <a:ext cx="5921829" cy="18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6A22557E-3005-465C-931D-B63D3E5C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First Look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Simplified</a:t>
            </a:r>
            <a:r>
              <a:rPr lang="de-DE" dirty="0"/>
              <a:t> Approach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0D2D885C-0D7B-4B59-BB44-63489FAD3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Earth-</a:t>
            </a:r>
            <a:r>
              <a:rPr lang="de-DE" dirty="0" err="1"/>
              <a:t>mass</a:t>
            </a:r>
            <a:r>
              <a:rPr lang="de-DE" dirty="0"/>
              <a:t> and Earth-radii planet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wet</a:t>
            </a:r>
            <a:r>
              <a:rPr lang="de-DE" dirty="0"/>
              <a:t> </a:t>
            </a:r>
            <a:r>
              <a:rPr lang="de-DE" dirty="0" err="1"/>
              <a:t>troposphere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fluxes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biomass</a:t>
            </a:r>
            <a:r>
              <a:rPr lang="de-DE" dirty="0"/>
              <a:t> </a:t>
            </a:r>
            <a:r>
              <a:rPr lang="de-DE" dirty="0" err="1"/>
              <a:t>emissions</a:t>
            </a:r>
            <a:endParaRPr lang="de-DE" dirty="0"/>
          </a:p>
          <a:p>
            <a:r>
              <a:rPr lang="de-DE" dirty="0" err="1"/>
              <a:t>Volcanic</a:t>
            </a:r>
            <a:r>
              <a:rPr lang="de-DE" dirty="0"/>
              <a:t> outgassing </a:t>
            </a:r>
            <a:r>
              <a:rPr lang="de-DE" dirty="0" err="1"/>
              <a:t>of</a:t>
            </a:r>
            <a:r>
              <a:rPr lang="de-DE" dirty="0"/>
              <a:t> CO2 </a:t>
            </a:r>
            <a:r>
              <a:rPr lang="de-DE" dirty="0" err="1"/>
              <a:t>varied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[10,600] </a:t>
            </a:r>
            <a:r>
              <a:rPr lang="de-DE" dirty="0" err="1"/>
              <a:t>Tg</a:t>
            </a:r>
            <a:r>
              <a:rPr lang="de-DE" dirty="0"/>
              <a:t> yr</a:t>
            </a:r>
            <a:r>
              <a:rPr lang="de-DE" baseline="30000" dirty="0"/>
              <a:t>-1</a:t>
            </a:r>
            <a:r>
              <a:rPr lang="de-DE" dirty="0"/>
              <a:t>.</a:t>
            </a:r>
          </a:p>
          <a:p>
            <a:r>
              <a:rPr lang="de-DE" dirty="0" err="1"/>
              <a:t>Instellation</a:t>
            </a:r>
            <a:r>
              <a:rPr lang="de-DE" dirty="0"/>
              <a:t> (S) </a:t>
            </a:r>
            <a:r>
              <a:rPr lang="de-DE" dirty="0" err="1"/>
              <a:t>varied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[0.53,1.30]</a:t>
            </a:r>
          </a:p>
          <a:p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a </a:t>
            </a:r>
            <a:r>
              <a:rPr lang="de-DE" dirty="0" err="1"/>
              <a:t>run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CSC </a:t>
            </a:r>
            <a:r>
              <a:rPr lang="de-DE" dirty="0" err="1"/>
              <a:t>active</a:t>
            </a:r>
            <a:endParaRPr lang="de-DE" dirty="0"/>
          </a:p>
          <a:p>
            <a:pPr lvl="1"/>
            <a:r>
              <a:rPr lang="de-DE" dirty="0"/>
              <a:t>Same </a:t>
            </a:r>
            <a:r>
              <a:rPr lang="de-DE" dirty="0" err="1"/>
              <a:t>inputs</a:t>
            </a:r>
            <a:r>
              <a:rPr lang="de-DE" dirty="0"/>
              <a:t>, but a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sink </a:t>
            </a:r>
            <a:r>
              <a:rPr lang="de-DE" dirty="0" err="1"/>
              <a:t>for</a:t>
            </a:r>
            <a:r>
              <a:rPr lang="de-DE" dirty="0"/>
              <a:t> CO2 [</a:t>
            </a:r>
            <a:r>
              <a:rPr lang="de-DE" dirty="0" err="1"/>
              <a:t>assuming</a:t>
            </a:r>
            <a:r>
              <a:rPr lang="de-DE" dirty="0"/>
              <a:t> ~ </a:t>
            </a:r>
            <a:r>
              <a:rPr lang="de-DE" dirty="0" err="1"/>
              <a:t>equilibrium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ocean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]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E9D16E-8124-490B-8557-7BA5C16D3A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7D7F50B-476B-4596-ACD6-2DA60CDB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BCF5779-080F-4DA1-B961-550B6BA09F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61B36B1-4DB0-4060-999B-FCF477C72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182B1C1-E55F-45A2-A70B-7B59563F00A4}"/>
              </a:ext>
            </a:extLst>
          </p:cNvPr>
          <p:cNvSpPr txBox="1"/>
          <p:nvPr/>
        </p:nvSpPr>
        <p:spPr>
          <a:xfrm>
            <a:off x="5975443" y="1791108"/>
            <a:ext cx="225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u="sng" dirty="0"/>
              <a:t>CSC </a:t>
            </a:r>
            <a:r>
              <a:rPr lang="de-DE" sz="1200" u="sng" dirty="0" err="1"/>
              <a:t>Active</a:t>
            </a:r>
            <a:endParaRPr lang="de-DE" sz="1200" u="sng" dirty="0"/>
          </a:p>
          <a:p>
            <a:pPr algn="ctr"/>
            <a:r>
              <a:rPr lang="de-DE" sz="1200" dirty="0">
                <a:solidFill>
                  <a:srgbClr val="FF0000"/>
                </a:solidFill>
              </a:rPr>
              <a:t>0 </a:t>
            </a:r>
            <a:r>
              <a:rPr lang="de-DE" sz="1200" dirty="0" err="1">
                <a:solidFill>
                  <a:srgbClr val="FF0000"/>
                </a:solidFill>
              </a:rPr>
              <a:t>above</a:t>
            </a:r>
            <a:r>
              <a:rPr lang="de-DE" sz="1200" dirty="0">
                <a:solidFill>
                  <a:srgbClr val="FF0000"/>
                </a:solidFill>
              </a:rPr>
              <a:t> 323 K</a:t>
            </a:r>
          </a:p>
          <a:p>
            <a:pPr algn="ctr"/>
            <a:r>
              <a:rPr lang="de-DE" sz="1200" dirty="0">
                <a:solidFill>
                  <a:srgbClr val="00B0F0"/>
                </a:solidFill>
              </a:rPr>
              <a:t>15 </a:t>
            </a:r>
            <a:r>
              <a:rPr lang="de-DE" sz="1200" dirty="0" err="1">
                <a:solidFill>
                  <a:srgbClr val="00B0F0"/>
                </a:solidFill>
              </a:rPr>
              <a:t>below</a:t>
            </a:r>
            <a:r>
              <a:rPr lang="de-DE" sz="1200" dirty="0">
                <a:solidFill>
                  <a:srgbClr val="00B0F0"/>
                </a:solidFill>
              </a:rPr>
              <a:t> 273 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B47087-3702-4EB9-B8AF-7A2AD83C727E}"/>
              </a:ext>
            </a:extLst>
          </p:cNvPr>
          <p:cNvSpPr txBox="1"/>
          <p:nvPr/>
        </p:nvSpPr>
        <p:spPr>
          <a:xfrm>
            <a:off x="5975444" y="4420561"/>
            <a:ext cx="225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u="sng" dirty="0"/>
              <a:t>CSC </a:t>
            </a:r>
            <a:r>
              <a:rPr lang="de-DE" sz="1200" u="sng" dirty="0" err="1"/>
              <a:t>Inactive</a:t>
            </a:r>
            <a:endParaRPr lang="de-DE" sz="1200" u="sng" dirty="0"/>
          </a:p>
          <a:p>
            <a:pPr algn="ctr"/>
            <a:r>
              <a:rPr lang="de-DE" sz="1200" dirty="0">
                <a:solidFill>
                  <a:srgbClr val="FF0000"/>
                </a:solidFill>
              </a:rPr>
              <a:t>7 </a:t>
            </a:r>
            <a:r>
              <a:rPr lang="de-DE" sz="1200" dirty="0" err="1">
                <a:solidFill>
                  <a:srgbClr val="FF0000"/>
                </a:solidFill>
              </a:rPr>
              <a:t>above</a:t>
            </a:r>
            <a:r>
              <a:rPr lang="de-DE" sz="1200" dirty="0">
                <a:solidFill>
                  <a:srgbClr val="FF0000"/>
                </a:solidFill>
              </a:rPr>
              <a:t> 323 K</a:t>
            </a:r>
          </a:p>
          <a:p>
            <a:pPr algn="ctr"/>
            <a:r>
              <a:rPr lang="de-DE" sz="1200" dirty="0">
                <a:solidFill>
                  <a:srgbClr val="00B0F0"/>
                </a:solidFill>
              </a:rPr>
              <a:t>17 </a:t>
            </a:r>
            <a:r>
              <a:rPr lang="de-DE" sz="1200" dirty="0" err="1">
                <a:solidFill>
                  <a:srgbClr val="00B0F0"/>
                </a:solidFill>
              </a:rPr>
              <a:t>below</a:t>
            </a:r>
            <a:r>
              <a:rPr lang="de-DE" sz="1200" dirty="0">
                <a:solidFill>
                  <a:srgbClr val="00B0F0"/>
                </a:solidFill>
              </a:rPr>
              <a:t> 273 K</a:t>
            </a:r>
          </a:p>
        </p:txBody>
      </p:sp>
    </p:spTree>
    <p:extLst>
      <p:ext uri="{BB962C8B-B14F-4D97-AF65-F5344CB8AC3E}">
        <p14:creationId xmlns:p14="http://schemas.microsoft.com/office/powerpoint/2010/main" val="141721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77E07BA-2D11-455E-940F-387A4B70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 </a:t>
            </a:r>
            <a:r>
              <a:rPr lang="de-DE" dirty="0" err="1"/>
              <a:t>of</a:t>
            </a:r>
            <a:r>
              <a:rPr lang="de-DE" dirty="0"/>
              <a:t> Planetary Radius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B99FF5-53B0-44DE-B072-51FCC2D13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0B28-E8C4-4B11-8124-96E81EED22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A5F326B-925A-4E38-B72E-6A378CE98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5" y="1447046"/>
            <a:ext cx="10972822" cy="457200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1F14334-A072-45B5-80A9-5B02AC52E398}"/>
              </a:ext>
            </a:extLst>
          </p:cNvPr>
          <p:cNvSpPr txBox="1"/>
          <p:nvPr/>
        </p:nvSpPr>
        <p:spPr>
          <a:xfrm>
            <a:off x="2053244" y="1447046"/>
            <a:ext cx="2111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 = 7.85 m s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48159C0-7F8D-46C5-83E4-BCAAEC82B5B5}"/>
              </a:ext>
            </a:extLst>
          </p:cNvPr>
          <p:cNvSpPr txBox="1"/>
          <p:nvPr/>
        </p:nvSpPr>
        <p:spPr>
          <a:xfrm>
            <a:off x="4366954" y="1447046"/>
            <a:ext cx="2111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 = 9.81 m s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26F161A-74B5-4C1E-B819-0E5FBFCABBB1}"/>
              </a:ext>
            </a:extLst>
          </p:cNvPr>
          <p:cNvSpPr txBox="1"/>
          <p:nvPr/>
        </p:nvSpPr>
        <p:spPr>
          <a:xfrm>
            <a:off x="6680664" y="1458669"/>
            <a:ext cx="2111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 = 14.72 m s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F2550-4A5C-4519-B08C-FA0676E5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Ocean Chemistry Box Model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3BA65D-70E0-4AD6-9D6A-D39474D9D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4F7F18-E2FE-4BD8-A347-A8835D9C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E3ABAB-FF92-4B0B-A74C-6505A51D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3" y="2141933"/>
            <a:ext cx="3629025" cy="3133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4FE3058-7F5A-4E3E-A931-721E302DE084}"/>
              </a:ext>
            </a:extLst>
          </p:cNvPr>
          <p:cNvSpPr txBox="1"/>
          <p:nvPr/>
        </p:nvSpPr>
        <p:spPr>
          <a:xfrm>
            <a:off x="4353315" y="1446637"/>
            <a:ext cx="3700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Assuming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ocean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equilibrium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Input </a:t>
            </a:r>
            <a:r>
              <a:rPr lang="de-DE" dirty="0" err="1"/>
              <a:t>parameter</a:t>
            </a:r>
            <a:r>
              <a:rPr lang="de-DE" dirty="0"/>
              <a:t> : </a:t>
            </a:r>
            <a:r>
              <a:rPr lang="de-DE" dirty="0" err="1"/>
              <a:t>Salinity</a:t>
            </a:r>
            <a:r>
              <a:rPr lang="de-DE" dirty="0"/>
              <a:t> (modern Earth = 34.49 </a:t>
            </a:r>
            <a:r>
              <a:rPr lang="de-DE" dirty="0" err="1"/>
              <a:t>ppt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Root-</a:t>
            </a:r>
            <a:r>
              <a:rPr lang="de-DE" dirty="0" err="1"/>
              <a:t>hunting</a:t>
            </a:r>
            <a:r>
              <a:rPr lang="de-DE" dirty="0"/>
              <a:t> </a:t>
            </a:r>
            <a:r>
              <a:rPr lang="de-DE" dirty="0" err="1"/>
              <a:t>algorithms</a:t>
            </a:r>
            <a:r>
              <a:rPr lang="de-DE" dirty="0"/>
              <a:t> find </a:t>
            </a:r>
            <a:r>
              <a:rPr lang="de-DE" dirty="0" err="1"/>
              <a:t>appropriated</a:t>
            </a:r>
            <a:r>
              <a:rPr lang="de-DE" dirty="0"/>
              <a:t> DIC and </a:t>
            </a:r>
            <a:r>
              <a:rPr lang="de-DE" dirty="0" err="1"/>
              <a:t>ion</a:t>
            </a:r>
            <a:r>
              <a:rPr lang="de-DE" dirty="0"/>
              <a:t> </a:t>
            </a:r>
            <a:r>
              <a:rPr lang="de-DE" dirty="0" err="1"/>
              <a:t>concentrations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satisfy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equilibrium</a:t>
            </a:r>
            <a:r>
              <a:rPr lang="de-DE" dirty="0"/>
              <a:t> </a:t>
            </a:r>
            <a:r>
              <a:rPr lang="de-DE" dirty="0" err="1"/>
              <a:t>conditions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Model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and pCO2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, and </a:t>
            </a:r>
            <a:r>
              <a:rPr lang="de-DE" dirty="0" err="1"/>
              <a:t>outputs</a:t>
            </a:r>
            <a:r>
              <a:rPr lang="de-DE" dirty="0"/>
              <a:t> global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ocean</a:t>
            </a:r>
            <a:r>
              <a:rPr lang="de-DE" dirty="0"/>
              <a:t> pH, DIC, and </a:t>
            </a:r>
            <a:r>
              <a:rPr lang="de-DE" i="1" dirty="0"/>
              <a:t>Calcite </a:t>
            </a:r>
            <a:r>
              <a:rPr lang="de-DE" i="1" dirty="0" err="1"/>
              <a:t>Precipitation</a:t>
            </a:r>
            <a:r>
              <a:rPr lang="de-DE" i="1" dirty="0"/>
              <a:t> State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7D9682E-3EB8-432D-9765-24A1F1BA877C}"/>
                  </a:ext>
                </a:extLst>
              </p:cNvPr>
              <p:cNvSpPr txBox="1"/>
              <p:nvPr/>
            </p:nvSpPr>
            <p:spPr>
              <a:xfrm>
                <a:off x="8461881" y="2597734"/>
                <a:ext cx="278095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𝐶𝑎𝐶𝑂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𝐾𝑆𝑃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7D9682E-3EB8-432D-9765-24A1F1BA8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881" y="2597734"/>
                <a:ext cx="2780954" cy="616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5B88704-F4C9-4BF6-B3FE-B6F7BA60D456}"/>
                  </a:ext>
                </a:extLst>
              </p:cNvPr>
              <p:cNvSpPr txBox="1"/>
              <p:nvPr/>
            </p:nvSpPr>
            <p:spPr>
              <a:xfrm>
                <a:off x="8487010" y="3496206"/>
                <a:ext cx="3195747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𝐶𝑎𝐶𝑂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≤1.0,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calcite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thermodynamically</a:t>
                </a:r>
                <a:r>
                  <a:rPr lang="de-DE" dirty="0"/>
                  <a:t> </a:t>
                </a:r>
                <a:r>
                  <a:rPr lang="de-DE" dirty="0" err="1"/>
                  <a:t>unstable</a:t>
                </a:r>
                <a:r>
                  <a:rPr lang="de-DE" dirty="0"/>
                  <a:t> on a global </a:t>
                </a:r>
                <a:r>
                  <a:rPr lang="de-DE" dirty="0" err="1"/>
                  <a:t>scale</a:t>
                </a:r>
                <a:r>
                  <a:rPr lang="de-DE" dirty="0"/>
                  <a:t> and CSC </a:t>
                </a:r>
                <a:r>
                  <a:rPr lang="de-DE" dirty="0" err="1"/>
                  <a:t>cannot</a:t>
                </a:r>
                <a:r>
                  <a:rPr lang="de-DE" dirty="0"/>
                  <a:t> </a:t>
                </a:r>
                <a:r>
                  <a:rPr lang="de-DE" dirty="0" err="1"/>
                  <a:t>operate</a:t>
                </a:r>
                <a:endParaRPr lang="de-DE" dirty="0"/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5B88704-F4C9-4BF6-B3FE-B6F7BA60D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10" y="3496206"/>
                <a:ext cx="3195747" cy="1107996"/>
              </a:xfrm>
              <a:prstGeom prst="rect">
                <a:avLst/>
              </a:prstGeom>
              <a:blipFill>
                <a:blip r:embed="rId4"/>
                <a:stretch>
                  <a:fillRect l="-4389" t="-7182" r="-5153" b="-121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liennummernplatzhalter 13">
            <a:extLst>
              <a:ext uri="{FF2B5EF4-FFF2-40B4-BE49-F238E27FC236}">
                <a16:creationId xmlns:a16="http://schemas.microsoft.com/office/drawing/2014/main" id="{A762745B-03A1-467A-BE1F-F08297413557}"/>
              </a:ext>
            </a:extLst>
          </p:cNvPr>
          <p:cNvSpPr txBox="1">
            <a:spLocks/>
          </p:cNvSpPr>
          <p:nvPr/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5A86F6-8DB9-4E91-96F2-6DAD76445513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75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F5055CA7-D9EB-495E-9211-73A98A6515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Filtering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Radius-</a:t>
                </a:r>
                <a:r>
                  <a:rPr lang="de-DE" dirty="0" err="1"/>
                  <a:t>Effect</a:t>
                </a:r>
                <a:r>
                  <a:rPr lang="de-DE" dirty="0"/>
                  <a:t> </a:t>
                </a:r>
                <a:r>
                  <a:rPr lang="de-DE" dirty="0" err="1"/>
                  <a:t>study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𝐶𝑎𝐶𝑂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 &gt; 1.0 </a:t>
                </a:r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F5055CA7-D9EB-495E-9211-73A98A6515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12" t="-111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CFEF7D-0581-4BF1-BE3F-85DF23372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7AB427-2B54-4FBB-BC8B-D5E6C0E5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5F1F8FD3-61A7-4F56-8A86-2ED46B369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10972800" cy="4572000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EBCEE3B-64C7-4ABF-9453-F827D4C94095}"/>
              </a:ext>
            </a:extLst>
          </p:cNvPr>
          <p:cNvSpPr txBox="1"/>
          <p:nvPr/>
        </p:nvSpPr>
        <p:spPr>
          <a:xfrm>
            <a:off x="6934199" y="5878294"/>
            <a:ext cx="534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 : global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ocean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incapable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letting</a:t>
            </a:r>
            <a:r>
              <a:rPr lang="de-DE" dirty="0"/>
              <a:t> CaCO3 </a:t>
            </a:r>
            <a:r>
              <a:rPr lang="de-DE" dirty="0" err="1"/>
              <a:t>precipitate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E7CE59-C837-445F-8445-F1706ADFECDF}"/>
              </a:ext>
            </a:extLst>
          </p:cNvPr>
          <p:cNvSpPr txBox="1"/>
          <p:nvPr/>
        </p:nvSpPr>
        <p:spPr>
          <a:xfrm>
            <a:off x="2053244" y="1148662"/>
            <a:ext cx="211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 = 7.85 m s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0.8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R_e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408ED4-4EFB-44DF-9A90-0FE7115D9C99}"/>
              </a:ext>
            </a:extLst>
          </p:cNvPr>
          <p:cNvSpPr txBox="1"/>
          <p:nvPr/>
        </p:nvSpPr>
        <p:spPr>
          <a:xfrm>
            <a:off x="4366954" y="1148662"/>
            <a:ext cx="211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 = 9.81 m s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R_e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B2E363-E10F-4963-BA13-F9DA3DA843CC}"/>
              </a:ext>
            </a:extLst>
          </p:cNvPr>
          <p:cNvSpPr txBox="1"/>
          <p:nvPr/>
        </p:nvSpPr>
        <p:spPr>
          <a:xfrm>
            <a:off x="6680664" y="1160285"/>
            <a:ext cx="211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 = 14.72 m s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R_e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9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C7DD617-574C-429E-8ED9-14509C7C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1D-TERRA‘s CSC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B3BA495-6B8B-4A4D-9075-0E366465E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Validation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37AB21-FC50-43EF-98F0-0900FFFA0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7C415DF-6761-40CD-A273-CB79554ECB5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Additions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3DF70D4-F7DE-4905-98A6-5C76C6A29CA4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de-DE" dirty="0"/>
              <a:t>Parameter-Space Exploration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63C6668-F908-45B3-96E8-02D3895FFE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  <a:p>
            <a:endParaRPr lang="de-DE" dirty="0"/>
          </a:p>
          <a:p>
            <a:pPr marL="307975" indent="0">
              <a:buNone/>
            </a:pPr>
            <a:r>
              <a:rPr lang="de-DE" dirty="0"/>
              <a:t>Contact: </a:t>
            </a:r>
            <a:r>
              <a:rPr lang="de-DE" dirty="0" err="1"/>
              <a:t>benjamin.taysum@</a:t>
            </a:r>
            <a:r>
              <a:rPr lang="de-DE" err="1"/>
              <a:t>dlr</a:t>
            </a:r>
            <a:r>
              <a:rPr lang="de-DE"/>
              <a:t>.de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DC444A1-7C61-4B35-8F79-21CDE06491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Work in </a:t>
            </a:r>
            <a:r>
              <a:rPr lang="de-DE" dirty="0" err="1"/>
              <a:t>progress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5A5864-B5A4-456E-8DA9-5203E3ED76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031026-129A-48FD-89BF-110F72DED385}"/>
              </a:ext>
            </a:extLst>
          </p:cNvPr>
          <p:cNvSpPr txBox="1"/>
          <p:nvPr/>
        </p:nvSpPr>
        <p:spPr>
          <a:xfrm>
            <a:off x="695325" y="3087552"/>
            <a:ext cx="3482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CSC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Earth </a:t>
            </a:r>
            <a:r>
              <a:rPr lang="de-DE" dirty="0" err="1"/>
              <a:t>parameters</a:t>
            </a:r>
            <a:r>
              <a:rPr lang="de-DE" dirty="0"/>
              <a:t> and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ranges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Examine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temperatures</a:t>
            </a:r>
            <a:r>
              <a:rPr lang="de-DE" dirty="0"/>
              <a:t>, pCO2, </a:t>
            </a:r>
            <a:r>
              <a:rPr lang="de-DE" dirty="0" err="1"/>
              <a:t>ocean</a:t>
            </a:r>
            <a:r>
              <a:rPr lang="de-DE" dirty="0"/>
              <a:t> pH,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rainout</a:t>
            </a:r>
            <a:r>
              <a:rPr lang="de-DE" dirty="0"/>
              <a:t>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in-situ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08106EE-B336-484D-889D-0C0F6A31A728}"/>
              </a:ext>
            </a:extLst>
          </p:cNvPr>
          <p:cNvSpPr txBox="1"/>
          <p:nvPr/>
        </p:nvSpPr>
        <p:spPr>
          <a:xfrm>
            <a:off x="4354981" y="3087552"/>
            <a:ext cx="3482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Monte-Carlo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CSC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For</a:t>
            </a:r>
            <a:r>
              <a:rPr lang="de-DE" dirty="0"/>
              <a:t> a planet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i="1" dirty="0"/>
              <a:t>M</a:t>
            </a:r>
            <a:r>
              <a:rPr lang="de-DE" dirty="0"/>
              <a:t>, radii </a:t>
            </a:r>
            <a:r>
              <a:rPr lang="de-DE" i="1" dirty="0"/>
              <a:t>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instellation</a:t>
            </a:r>
            <a:r>
              <a:rPr lang="de-DE" dirty="0"/>
              <a:t> </a:t>
            </a:r>
            <a:r>
              <a:rPr lang="de-DE" i="1" dirty="0"/>
              <a:t>S, </a:t>
            </a:r>
            <a:r>
              <a:rPr lang="de-DE" dirty="0"/>
              <a:t>CSC </a:t>
            </a:r>
            <a:r>
              <a:rPr lang="de-DE" dirty="0" err="1"/>
              <a:t>routine</a:t>
            </a:r>
            <a:r>
              <a:rPr lang="de-DE" dirty="0"/>
              <a:t> will </a:t>
            </a:r>
            <a:r>
              <a:rPr lang="de-DE" dirty="0" err="1"/>
              <a:t>return</a:t>
            </a:r>
            <a:r>
              <a:rPr lang="de-DE" dirty="0"/>
              <a:t> a %-chance </a:t>
            </a:r>
            <a:r>
              <a:rPr lang="de-DE" dirty="0" err="1"/>
              <a:t>of</a:t>
            </a:r>
            <a:r>
              <a:rPr lang="de-DE" dirty="0"/>
              <a:t> habitable </a:t>
            </a:r>
            <a:r>
              <a:rPr lang="de-DE" dirty="0" err="1"/>
              <a:t>surface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329D9FE-9859-46DF-8C9A-85B138A5CC3A}"/>
              </a:ext>
            </a:extLst>
          </p:cNvPr>
          <p:cNvSpPr txBox="1"/>
          <p:nvPr/>
        </p:nvSpPr>
        <p:spPr>
          <a:xfrm>
            <a:off x="8014636" y="3087552"/>
            <a:ext cx="3482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sophisticated </a:t>
            </a:r>
            <a:r>
              <a:rPr lang="de-DE" dirty="0" err="1"/>
              <a:t>mathematics</a:t>
            </a:r>
            <a:r>
              <a:rPr lang="de-DE" dirty="0"/>
              <a:t> </a:t>
            </a:r>
            <a:r>
              <a:rPr lang="de-DE" i="1" dirty="0"/>
              <a:t>a la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Lehmer</a:t>
            </a:r>
            <a:r>
              <a:rPr lang="de-DE" dirty="0"/>
              <a:t>, </a:t>
            </a:r>
            <a:r>
              <a:rPr lang="de-DE" dirty="0" err="1"/>
              <a:t>Krissansen-Totton</a:t>
            </a:r>
            <a:r>
              <a:rPr lang="de-DE" dirty="0"/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err="1"/>
              <a:t>ocean</a:t>
            </a:r>
            <a:r>
              <a:rPr lang="de-DE" dirty="0"/>
              <a:t> box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CSC – not just </a:t>
            </a:r>
            <a:r>
              <a:rPr lang="de-DE" dirty="0" err="1"/>
              <a:t>as</a:t>
            </a:r>
            <a:r>
              <a:rPr lang="de-DE" dirty="0"/>
              <a:t> a post-analysis </a:t>
            </a:r>
            <a:r>
              <a:rPr lang="de-DE" dirty="0" err="1"/>
              <a:t>tool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38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6D78195-1F21-4041-9CD5-2DD40C16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Carbonate-Silicate Cycle [CSC]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6C3BAA17-DD0C-43B9-AA2B-F9A2148E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628775"/>
            <a:ext cx="5836104" cy="337900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Rainwater </a:t>
            </a:r>
            <a:r>
              <a:rPr lang="de-DE" dirty="0" err="1"/>
              <a:t>absorbs</a:t>
            </a:r>
            <a:r>
              <a:rPr lang="de-DE" dirty="0"/>
              <a:t> CO2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falls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Carbonic</a:t>
            </a:r>
            <a:r>
              <a:rPr lang="de-DE" dirty="0"/>
              <a:t> Acid </a:t>
            </a:r>
            <a:r>
              <a:rPr lang="de-DE" dirty="0" err="1"/>
              <a:t>reacts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silicate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– </a:t>
            </a:r>
            <a:r>
              <a:rPr lang="de-DE" dirty="0" err="1"/>
              <a:t>rivers</a:t>
            </a:r>
            <a:r>
              <a:rPr lang="de-DE" dirty="0"/>
              <a:t> pass </a:t>
            </a:r>
            <a:r>
              <a:rPr lang="de-DE" dirty="0" err="1"/>
              <a:t>ion</a:t>
            </a:r>
            <a:r>
              <a:rPr lang="de-DE" dirty="0"/>
              <a:t> </a:t>
            </a:r>
            <a:r>
              <a:rPr lang="de-DE" dirty="0" err="1"/>
              <a:t>mixture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ocean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Marine </a:t>
            </a:r>
            <a:r>
              <a:rPr lang="de-DE" dirty="0" err="1"/>
              <a:t>organisms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calcium</a:t>
            </a:r>
            <a:r>
              <a:rPr lang="de-DE" dirty="0"/>
              <a:t> </a:t>
            </a:r>
            <a:r>
              <a:rPr lang="de-DE" dirty="0" err="1"/>
              <a:t>carbonate</a:t>
            </a:r>
            <a:r>
              <a:rPr lang="de-DE" dirty="0"/>
              <a:t> (CaCO3) – </a:t>
            </a:r>
            <a:r>
              <a:rPr lang="de-DE" dirty="0" err="1"/>
              <a:t>deposits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ocean</a:t>
            </a:r>
            <a:r>
              <a:rPr lang="de-DE" dirty="0"/>
              <a:t> </a:t>
            </a:r>
            <a:r>
              <a:rPr lang="de-DE" dirty="0" err="1"/>
              <a:t>floor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Tectonic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 </a:t>
            </a:r>
            <a:r>
              <a:rPr lang="de-DE" dirty="0" err="1"/>
              <a:t>buries</a:t>
            </a:r>
            <a:r>
              <a:rPr lang="de-DE" dirty="0"/>
              <a:t> CaCO3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mantel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CaCO3 </a:t>
            </a:r>
            <a:r>
              <a:rPr lang="de-DE" dirty="0" err="1"/>
              <a:t>broken</a:t>
            </a:r>
            <a:r>
              <a:rPr lang="de-DE" dirty="0"/>
              <a:t> down </a:t>
            </a:r>
            <a:r>
              <a:rPr lang="de-DE" dirty="0" err="1"/>
              <a:t>thermogenically</a:t>
            </a:r>
            <a:r>
              <a:rPr lang="de-DE" dirty="0"/>
              <a:t> and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volcanically</a:t>
            </a:r>
            <a:r>
              <a:rPr lang="de-DE" dirty="0"/>
              <a:t> </a:t>
            </a:r>
            <a:r>
              <a:rPr lang="de-DE" dirty="0" err="1"/>
              <a:t>outgassed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million</a:t>
            </a:r>
            <a:r>
              <a:rPr lang="de-DE" dirty="0"/>
              <a:t>+ </a:t>
            </a:r>
            <a:r>
              <a:rPr lang="de-DE" dirty="0" err="1"/>
              <a:t>year</a:t>
            </a:r>
            <a:r>
              <a:rPr lang="de-DE" dirty="0"/>
              <a:t> time </a:t>
            </a:r>
            <a:r>
              <a:rPr lang="de-DE" dirty="0" err="1"/>
              <a:t>delay</a:t>
            </a:r>
            <a:r>
              <a:rPr lang="de-DE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814EB26-D89D-4119-BB2B-DC2217BD6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2539DFF-A6D3-4517-80F2-A60709F4F5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Beginner`s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Carbonate-Silicate Cycle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730308-3EAF-4D7A-BDCB-2AA46398EB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PLATO ESP2025 – Planets throughout the Habitable Zone – 23rd June 2025</a:t>
            </a:r>
            <a:endParaRPr lang="de-DE" dirty="0"/>
          </a:p>
        </p:txBody>
      </p:sp>
      <p:pic>
        <p:nvPicPr>
          <p:cNvPr id="13" name="Picture 2" descr="https://upload.wikimedia.org/wikipedia/commons/e/ef/Carbonate-Silicate_Cycle_%28Carbon_Cycle_focus%29.jpg">
            <a:extLst>
              <a:ext uri="{FF2B5EF4-FFF2-40B4-BE49-F238E27FC236}">
                <a16:creationId xmlns:a16="http://schemas.microsoft.com/office/drawing/2014/main" id="{60010281-CDEE-4121-BA93-F2B51A97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87" y="1622434"/>
            <a:ext cx="4589688" cy="33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3217967-2D2D-49D4-9A04-81E12280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Global Climate Thermostat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F80AFA-BCF7-4C99-A749-B19B20A154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099BB28-F527-4C05-8A8C-58621DF33141}"/>
              </a:ext>
            </a:extLst>
          </p:cNvPr>
          <p:cNvSpPr/>
          <p:nvPr/>
        </p:nvSpPr>
        <p:spPr>
          <a:xfrm>
            <a:off x="4414455" y="4841328"/>
            <a:ext cx="3352435" cy="1446550"/>
          </a:xfrm>
          <a:prstGeom prst="rect">
            <a:avLst/>
          </a:prstGeom>
          <a:solidFill>
            <a:srgbClr val="FFEB7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Inhaltsplatzhalter 8">
            <a:extLst>
              <a:ext uri="{FF2B5EF4-FFF2-40B4-BE49-F238E27FC236}">
                <a16:creationId xmlns:a16="http://schemas.microsoft.com/office/drawing/2014/main" id="{601367F8-7664-4592-8674-2166B7F8E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82" y="1318661"/>
            <a:ext cx="3352436" cy="3352436"/>
          </a:xfr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9DE65EF-EBA7-4256-BC99-6B74105FA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5" y="1318661"/>
            <a:ext cx="3352436" cy="3352436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03CB760-1247-4DFE-B642-ACAACF739D3D}"/>
              </a:ext>
            </a:extLst>
          </p:cNvPr>
          <p:cNvSpPr txBox="1"/>
          <p:nvPr/>
        </p:nvSpPr>
        <p:spPr>
          <a:xfrm>
            <a:off x="616325" y="4843829"/>
            <a:ext cx="335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/>
              <a:t>Lower </a:t>
            </a:r>
            <a:r>
              <a:rPr lang="de-DE" u="sng" dirty="0" err="1"/>
              <a:t>Instellation</a:t>
            </a:r>
            <a:endParaRPr lang="de-DE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Lower </a:t>
            </a:r>
            <a:r>
              <a:rPr lang="de-DE" sz="1400" dirty="0" err="1"/>
              <a:t>surface</a:t>
            </a:r>
            <a:r>
              <a:rPr lang="de-DE" sz="1400" dirty="0"/>
              <a:t> </a:t>
            </a:r>
            <a:r>
              <a:rPr lang="de-DE" sz="1400" dirty="0" err="1"/>
              <a:t>temperatures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Lower </a:t>
            </a:r>
            <a:r>
              <a:rPr lang="de-DE" sz="1400" dirty="0" err="1"/>
              <a:t>rainfall</a:t>
            </a:r>
            <a:r>
              <a:rPr lang="de-DE" sz="1400" dirty="0"/>
              <a:t> </a:t>
            </a:r>
            <a:r>
              <a:rPr lang="de-DE" sz="1400" dirty="0" err="1"/>
              <a:t>rates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Less</a:t>
            </a:r>
            <a:r>
              <a:rPr lang="de-DE" sz="1400" dirty="0"/>
              <a:t> </a:t>
            </a:r>
            <a:r>
              <a:rPr lang="de-DE" sz="1400" dirty="0" err="1"/>
              <a:t>atmospheric</a:t>
            </a:r>
            <a:r>
              <a:rPr lang="de-DE" sz="1400" dirty="0"/>
              <a:t> </a:t>
            </a:r>
            <a:r>
              <a:rPr lang="de-DE" sz="1400" dirty="0" err="1"/>
              <a:t>carbon</a:t>
            </a:r>
            <a:r>
              <a:rPr lang="de-DE" sz="1400" dirty="0"/>
              <a:t>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High </a:t>
            </a:r>
            <a:r>
              <a:rPr lang="de-DE" sz="1400" dirty="0" err="1"/>
              <a:t>atmospheric</a:t>
            </a:r>
            <a:r>
              <a:rPr lang="de-DE" sz="1400" dirty="0"/>
              <a:t> CO2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Surface </a:t>
            </a:r>
            <a:r>
              <a:rPr lang="de-DE" sz="1400" dirty="0" err="1"/>
              <a:t>temperatures</a:t>
            </a:r>
            <a:r>
              <a:rPr lang="de-DE" sz="1400" dirty="0"/>
              <a:t> </a:t>
            </a:r>
            <a:r>
              <a:rPr lang="de-DE" sz="1400" dirty="0" err="1"/>
              <a:t>rise</a:t>
            </a:r>
            <a:endParaRPr lang="de-DE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42E566-CB58-47F0-B743-56E49FDDEC14}"/>
              </a:ext>
            </a:extLst>
          </p:cNvPr>
          <p:cNvSpPr txBox="1"/>
          <p:nvPr/>
        </p:nvSpPr>
        <p:spPr>
          <a:xfrm>
            <a:off x="4414457" y="4843829"/>
            <a:ext cx="33524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/>
              <a:t>Modern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CO2 lost </a:t>
            </a:r>
            <a:r>
              <a:rPr lang="de-DE" sz="1400" dirty="0" err="1"/>
              <a:t>to</a:t>
            </a:r>
            <a:r>
              <a:rPr lang="de-DE" sz="1400" dirty="0"/>
              <a:t> CaCO3 </a:t>
            </a:r>
            <a:r>
              <a:rPr lang="de-DE" sz="1400" dirty="0" err="1"/>
              <a:t>formation</a:t>
            </a:r>
            <a:r>
              <a:rPr lang="de-DE" sz="1400" dirty="0"/>
              <a:t> </a:t>
            </a:r>
            <a:r>
              <a:rPr lang="de-DE" sz="1400" dirty="0" err="1"/>
              <a:t>roughly</a:t>
            </a:r>
            <a:r>
              <a:rPr lang="de-DE" sz="1400" dirty="0"/>
              <a:t> </a:t>
            </a:r>
            <a:r>
              <a:rPr lang="de-DE" sz="1400" dirty="0" err="1"/>
              <a:t>balances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volcanism</a:t>
            </a:r>
            <a:r>
              <a:rPr lang="de-DE" sz="1400" dirty="0"/>
              <a:t> </a:t>
            </a:r>
            <a:r>
              <a:rPr lang="de-DE" sz="1400" dirty="0" err="1"/>
              <a:t>flux</a:t>
            </a:r>
            <a:endParaRPr lang="de-DE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76F802-DEC9-4BAF-9883-84A4310CC786}"/>
                  </a:ext>
                </a:extLst>
              </p:cNvPr>
              <p:cNvSpPr txBox="1"/>
              <p:nvPr/>
            </p:nvSpPr>
            <p:spPr>
              <a:xfrm>
                <a:off x="4313329" y="5814279"/>
                <a:ext cx="35546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𝑉𝑜𝑙𝑐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𝑆𝑖𝑙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~ 100−300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𝑇𝑔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76F802-DEC9-4BAF-9883-84A4310CC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329" y="5814279"/>
                <a:ext cx="3554691" cy="246221"/>
              </a:xfrm>
              <a:prstGeom prst="rect">
                <a:avLst/>
              </a:prstGeom>
              <a:blipFill>
                <a:blip r:embed="rId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fik 25">
            <a:extLst>
              <a:ext uri="{FF2B5EF4-FFF2-40B4-BE49-F238E27FC236}">
                <a16:creationId xmlns:a16="http://schemas.microsoft.com/office/drawing/2014/main" id="{BA52650D-24D8-4640-8444-954F71076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39" y="1318661"/>
            <a:ext cx="3352436" cy="3352436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F5698C54-CBD3-4008-A0DC-A2AC0C2365A1}"/>
              </a:ext>
            </a:extLst>
          </p:cNvPr>
          <p:cNvSpPr txBox="1"/>
          <p:nvPr/>
        </p:nvSpPr>
        <p:spPr>
          <a:xfrm>
            <a:off x="8223238" y="4843829"/>
            <a:ext cx="335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/>
              <a:t>Higher </a:t>
            </a:r>
            <a:r>
              <a:rPr lang="de-DE" u="sng" dirty="0" err="1"/>
              <a:t>Instellation</a:t>
            </a:r>
            <a:endParaRPr lang="de-DE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Higher </a:t>
            </a:r>
            <a:r>
              <a:rPr lang="de-DE" sz="1400" dirty="0" err="1"/>
              <a:t>surface</a:t>
            </a:r>
            <a:r>
              <a:rPr lang="de-DE" sz="1400" dirty="0"/>
              <a:t> </a:t>
            </a:r>
            <a:r>
              <a:rPr lang="de-DE" sz="1400" dirty="0" err="1"/>
              <a:t>temperatures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Higher </a:t>
            </a:r>
            <a:r>
              <a:rPr lang="de-DE" sz="1400" dirty="0" err="1"/>
              <a:t>rainfall</a:t>
            </a:r>
            <a:r>
              <a:rPr lang="de-DE" sz="1400" dirty="0"/>
              <a:t> </a:t>
            </a:r>
            <a:r>
              <a:rPr lang="de-DE" sz="1400" dirty="0" err="1"/>
              <a:t>rates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More </a:t>
            </a:r>
            <a:r>
              <a:rPr lang="de-DE" sz="1400" dirty="0" err="1"/>
              <a:t>atmospheric</a:t>
            </a:r>
            <a:r>
              <a:rPr lang="de-DE" sz="1400" dirty="0"/>
              <a:t> </a:t>
            </a:r>
            <a:r>
              <a:rPr lang="de-DE" sz="1400" dirty="0" err="1"/>
              <a:t>carbon</a:t>
            </a:r>
            <a:r>
              <a:rPr lang="de-DE" sz="1400" dirty="0"/>
              <a:t>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Low </a:t>
            </a:r>
            <a:r>
              <a:rPr lang="de-DE" sz="1400" dirty="0" err="1"/>
              <a:t>atmospheric</a:t>
            </a:r>
            <a:r>
              <a:rPr lang="de-DE" sz="1400" dirty="0"/>
              <a:t> CO2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Surface </a:t>
            </a:r>
            <a:r>
              <a:rPr lang="de-DE" sz="1400" dirty="0" err="1"/>
              <a:t>temperatures</a:t>
            </a:r>
            <a:r>
              <a:rPr lang="de-DE" sz="1400" dirty="0"/>
              <a:t> fall</a:t>
            </a:r>
          </a:p>
        </p:txBody>
      </p:sp>
      <p:sp>
        <p:nvSpPr>
          <p:cNvPr id="28" name="Fußzeilenplatzhalter 5">
            <a:extLst>
              <a:ext uri="{FF2B5EF4-FFF2-40B4-BE49-F238E27FC236}">
                <a16:creationId xmlns:a16="http://schemas.microsoft.com/office/drawing/2014/main" id="{4E986F38-C4AA-4EBD-B8C8-4FF4F9EA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53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31E1BA5-0D7B-494D-A6EA-5DEFFBC9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GEOCARB Model – Berner 1987, 1991, 2001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9CDED83-758D-4545-B564-FA5237E9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built for the modelling of Earth CO2 and surface temperatures across geological time periods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EF6212-09B9-4932-9DC5-38BAEC282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E2366E7-59BD-44EE-A8FE-FBA42906B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Earth-</a:t>
            </a:r>
            <a:r>
              <a:rPr lang="de-DE" dirty="0" err="1"/>
              <a:t>Tailored</a:t>
            </a:r>
            <a:r>
              <a:rPr lang="de-DE" dirty="0"/>
              <a:t>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platzhalter 10">
                <a:extLst>
                  <a:ext uri="{FF2B5EF4-FFF2-40B4-BE49-F238E27FC236}">
                    <a16:creationId xmlns:a16="http://schemas.microsoft.com/office/drawing/2014/main" id="{6EE082A8-604B-4473-ABE9-CC18D3F26220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695325" y="3641271"/>
                <a:ext cx="5400674" cy="864608"/>
              </a:xfrm>
            </p:spPr>
            <p:txBody>
              <a:bodyPr>
                <a:normAutofit fontScale="92500"/>
              </a:bodyPr>
              <a:lstStyle/>
              <a:p>
                <a:pPr algn="just"/>
                <a:endParaRPr lang="de-DE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𝑣𝑜𝑙𝑐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𝑚𝑒𝑡𝑎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𝑠𝑖𝑙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𝑜𝑟𝑔𝑎𝑛𝑖𝑐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𝑏𝑢𝑟𝑖𝑎𝑙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𝑐𝑎𝑟𝑏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𝑏𝑢𝑟𝑖𝑎𝑙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algn="just"/>
                <a:endParaRPr lang="de-DE" dirty="0"/>
              </a:p>
            </p:txBody>
          </p:sp>
        </mc:Choice>
        <mc:Fallback>
          <p:sp>
            <p:nvSpPr>
              <p:cNvPr id="11" name="Textplatzhalter 10">
                <a:extLst>
                  <a:ext uri="{FF2B5EF4-FFF2-40B4-BE49-F238E27FC236}">
                    <a16:creationId xmlns:a16="http://schemas.microsoft.com/office/drawing/2014/main" id="{6EE082A8-604B-4473-ABE9-CC18D3F2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695325" y="3641271"/>
                <a:ext cx="5400674" cy="86460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9C62D5-E38F-4505-BD48-593829A4E14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5D8A908-7FAA-4177-A77B-A25B1D559B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40475" y="4053266"/>
            <a:ext cx="5156200" cy="545071"/>
          </a:xfrm>
        </p:spPr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lifted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Berner 2001</a:t>
            </a:r>
          </a:p>
          <a:p>
            <a:endParaRPr lang="de-DE" dirty="0"/>
          </a:p>
        </p:txBody>
      </p:sp>
      <p:pic>
        <p:nvPicPr>
          <p:cNvPr id="13" name="Picture 2" descr="Bild ausgeben">
            <a:extLst>
              <a:ext uri="{FF2B5EF4-FFF2-40B4-BE49-F238E27FC236}">
                <a16:creationId xmlns:a16="http://schemas.microsoft.com/office/drawing/2014/main" id="{33CECF66-8B3C-499B-BE4B-C43474EB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1368091"/>
            <a:ext cx="5198500" cy="25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A247A47-042D-44E4-85F8-262223EF2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74" y="4723322"/>
            <a:ext cx="10843650" cy="14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1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F526A-7682-4F94-AB38-83262D55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Lehmer</a:t>
            </a:r>
            <a:r>
              <a:rPr lang="de-DE" dirty="0"/>
              <a:t>, </a:t>
            </a:r>
            <a:r>
              <a:rPr lang="de-DE" dirty="0" err="1"/>
              <a:t>Catling</a:t>
            </a:r>
            <a:r>
              <a:rPr lang="de-DE" dirty="0"/>
              <a:t>, </a:t>
            </a:r>
            <a:r>
              <a:rPr lang="de-DE" dirty="0" err="1"/>
              <a:t>Krissansen-Totton</a:t>
            </a:r>
            <a:r>
              <a:rPr lang="de-DE" dirty="0"/>
              <a:t> 2020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FD8BA-033C-4A58-B679-759A3DD47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2362075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Introduced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rigorous</a:t>
            </a:r>
            <a:r>
              <a:rPr lang="de-DE" dirty="0"/>
              <a:t>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in </a:t>
            </a:r>
            <a:r>
              <a:rPr lang="de-DE" dirty="0" err="1"/>
              <a:t>exoplanet</a:t>
            </a:r>
            <a:r>
              <a:rPr lang="de-DE" dirty="0"/>
              <a:t> </a:t>
            </a:r>
            <a:r>
              <a:rPr lang="de-DE" dirty="0" err="1"/>
              <a:t>science</a:t>
            </a:r>
            <a:endParaRPr lang="de-DE" dirty="0"/>
          </a:p>
          <a:p>
            <a:r>
              <a:rPr lang="de-DE" dirty="0"/>
              <a:t>Earth-like </a:t>
            </a:r>
            <a:r>
              <a:rPr lang="de-DE" dirty="0" err="1"/>
              <a:t>planetary</a:t>
            </a:r>
            <a:r>
              <a:rPr lang="de-DE" dirty="0"/>
              <a:t> </a:t>
            </a:r>
            <a:r>
              <a:rPr lang="de-DE" dirty="0" err="1"/>
              <a:t>climates</a:t>
            </a:r>
            <a:r>
              <a:rPr lang="de-DE" dirty="0"/>
              <a:t> </a:t>
            </a:r>
            <a:r>
              <a:rPr lang="de-DE" dirty="0" err="1"/>
              <a:t>explored</a:t>
            </a:r>
            <a:endParaRPr lang="de-DE" dirty="0"/>
          </a:p>
          <a:p>
            <a:r>
              <a:rPr lang="de-DE" dirty="0"/>
              <a:t>Monte Carlo </a:t>
            </a:r>
            <a:r>
              <a:rPr lang="de-DE" dirty="0" err="1"/>
              <a:t>exploration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scatter</a:t>
            </a:r>
            <a:r>
              <a:rPr lang="de-DE" dirty="0"/>
              <a:t> in pCO2 vs. </a:t>
            </a:r>
            <a:r>
              <a:rPr lang="de-DE" dirty="0" err="1"/>
              <a:t>Instellation</a:t>
            </a:r>
            <a:r>
              <a:rPr lang="de-DE" dirty="0"/>
              <a:t>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e.g. </a:t>
            </a:r>
            <a:r>
              <a:rPr lang="de-DE" dirty="0" err="1"/>
              <a:t>land</a:t>
            </a:r>
            <a:r>
              <a:rPr lang="de-DE" dirty="0"/>
              <a:t> </a:t>
            </a:r>
            <a:r>
              <a:rPr lang="de-DE" dirty="0" err="1"/>
              <a:t>fraction</a:t>
            </a:r>
            <a:r>
              <a:rPr lang="de-DE" dirty="0"/>
              <a:t>, outgassing,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budget</a:t>
            </a:r>
            <a:r>
              <a:rPr lang="de-DE" dirty="0"/>
              <a:t> etc.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B43FE9-C311-4639-9E98-5030A4210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4C35DE-1999-43BF-B96D-B0F0FBEAD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CSC in Exoplanet Studies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94FD69D-2D49-4482-A53A-6C0569B882A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6E4A7B4-6722-4798-81A6-B95F6A150D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40475" y="5808981"/>
            <a:ext cx="5156200" cy="416831"/>
          </a:xfrm>
        </p:spPr>
        <p:txBody>
          <a:bodyPr/>
          <a:lstStyle/>
          <a:p>
            <a:r>
              <a:rPr lang="de-DE" dirty="0" err="1"/>
              <a:t>LLehmer</a:t>
            </a:r>
            <a:r>
              <a:rPr lang="de-DE" dirty="0"/>
              <a:t> et al. 2020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scatter</a:t>
            </a:r>
            <a:r>
              <a:rPr lang="de-DE" dirty="0"/>
              <a:t> in pCO2 and S </a:t>
            </a:r>
            <a:r>
              <a:rPr lang="de-DE" dirty="0" err="1"/>
              <a:t>for</a:t>
            </a:r>
            <a:r>
              <a:rPr lang="de-DE" dirty="0"/>
              <a:t> an Earth-like </a:t>
            </a:r>
            <a:r>
              <a:rPr lang="de-DE" dirty="0" err="1"/>
              <a:t>exoplanet</a:t>
            </a:r>
            <a:r>
              <a:rPr lang="de-DE" dirty="0"/>
              <a:t>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variations</a:t>
            </a:r>
            <a:r>
              <a:rPr lang="de-DE" dirty="0"/>
              <a:t> in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CSC </a:t>
            </a:r>
            <a:r>
              <a:rPr lang="de-DE" dirty="0" err="1"/>
              <a:t>model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9F65838-3504-436D-8CE4-190C2D34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0374"/>
            <a:ext cx="5783469" cy="45864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C3E26F2-95EE-4D1B-9515-F2FA6EDF6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00" y="4491990"/>
            <a:ext cx="4114800" cy="18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E0682292-FB5B-4A88-ADF6-2E13E136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Lehmer</a:t>
            </a:r>
            <a:r>
              <a:rPr lang="de-DE" dirty="0"/>
              <a:t>, </a:t>
            </a:r>
            <a:r>
              <a:rPr lang="de-DE" dirty="0" err="1"/>
              <a:t>Catling</a:t>
            </a:r>
            <a:r>
              <a:rPr lang="de-DE" dirty="0"/>
              <a:t>, </a:t>
            </a:r>
            <a:r>
              <a:rPr lang="de-DE" dirty="0" err="1"/>
              <a:t>Krissansen-Totton</a:t>
            </a:r>
            <a:r>
              <a:rPr lang="de-DE" dirty="0"/>
              <a:t> 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380BBA-8A8D-47BB-B6EE-12CEC6972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00AB982-B719-489B-9316-CDCBA36ADC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Free Parameters in Model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AC5E77A-D72A-4784-9D7D-21E857B04BE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C19A8664-B98B-4B3C-AA74-9ED17BA7A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5" y="2366527"/>
            <a:ext cx="10801350" cy="38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1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708AB-8267-4F83-A541-494D55E5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Primary </a:t>
            </a:r>
            <a:r>
              <a:rPr lang="de-DE" dirty="0" err="1"/>
              <a:t>Equation</a:t>
            </a:r>
            <a:r>
              <a:rPr lang="de-DE" dirty="0"/>
              <a:t> in </a:t>
            </a:r>
            <a:r>
              <a:rPr lang="de-DE" dirty="0" err="1"/>
              <a:t>prior</a:t>
            </a:r>
            <a:r>
              <a:rPr lang="de-DE" dirty="0"/>
              <a:t> CSC Modeling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26939B-085B-479A-8516-1978D4D5F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 </a:t>
            </a:r>
            <a:r>
              <a:rPr lang="de-DE" dirty="0" err="1"/>
              <a:t>prior</a:t>
            </a:r>
            <a:r>
              <a:rPr lang="de-DE" dirty="0"/>
              <a:t> CSC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dependent</a:t>
            </a:r>
            <a:r>
              <a:rPr lang="de-DE" dirty="0"/>
              <a:t> on pCO2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silicate</a:t>
            </a:r>
            <a:r>
              <a:rPr lang="de-DE" dirty="0"/>
              <a:t> </a:t>
            </a:r>
            <a:r>
              <a:rPr lang="de-DE" dirty="0" err="1"/>
              <a:t>weathering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pCO2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adjusted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CO2 </a:t>
            </a:r>
            <a:r>
              <a:rPr lang="de-DE" dirty="0" err="1"/>
              <a:t>loss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silicate</a:t>
            </a:r>
            <a:r>
              <a:rPr lang="de-DE" dirty="0"/>
              <a:t> </a:t>
            </a:r>
            <a:r>
              <a:rPr lang="de-DE" dirty="0" err="1"/>
              <a:t>weathering</a:t>
            </a:r>
            <a:r>
              <a:rPr lang="de-DE" dirty="0"/>
              <a:t> </a:t>
            </a:r>
            <a:r>
              <a:rPr lang="de-DE" dirty="0" err="1"/>
              <a:t>equates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CO2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volcanic</a:t>
            </a:r>
            <a:r>
              <a:rPr lang="de-DE" dirty="0"/>
              <a:t> outgassing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225C9A-F0B7-4E0C-ABBB-97D0862C8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9BD495-F6C5-4998-81A6-D31AFAE612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4" y="1487788"/>
            <a:ext cx="3597275" cy="523616"/>
          </a:xfrm>
        </p:spPr>
        <p:txBody>
          <a:bodyPr>
            <a:normAutofit/>
          </a:bodyPr>
          <a:lstStyle/>
          <a:p>
            <a:r>
              <a:rPr lang="de-DE" dirty="0" err="1"/>
              <a:t>Weathering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pCO2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2CACAF-9EC3-4C60-ADCF-131CC3E858D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8999660C-B2E6-4930-82BC-D311B9596733}"/>
                  </a:ext>
                </a:extLst>
              </p:cNvPr>
              <p:cNvSpPr txBox="1"/>
              <p:nvPr/>
            </p:nvSpPr>
            <p:spPr>
              <a:xfrm>
                <a:off x="2507772" y="3930390"/>
                <a:ext cx="7165808" cy="690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𝑆𝑖𝑙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𝑆𝑖𝑙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𝐿𝑎𝑛𝑑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𝑝𝐶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𝑝𝐶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2,0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8999660C-B2E6-4930-82BC-D311B959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772" y="3930390"/>
                <a:ext cx="7165808" cy="690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>
            <a:extLst>
              <a:ext uri="{FF2B5EF4-FFF2-40B4-BE49-F238E27FC236}">
                <a16:creationId xmlns:a16="http://schemas.microsoft.com/office/drawing/2014/main" id="{94BA6E22-C70F-4E06-A5A9-0BF582BE528F}"/>
              </a:ext>
            </a:extLst>
          </p:cNvPr>
          <p:cNvSpPr/>
          <p:nvPr/>
        </p:nvSpPr>
        <p:spPr>
          <a:xfrm>
            <a:off x="4148919" y="3930390"/>
            <a:ext cx="511791" cy="775051"/>
          </a:xfrm>
          <a:prstGeom prst="rect">
            <a:avLst/>
          </a:prstGeom>
          <a:solidFill>
            <a:schemeClr val="accent1">
              <a:alpha val="29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9152728-E074-4EA0-8032-40A31937587A}"/>
              </a:ext>
            </a:extLst>
          </p:cNvPr>
          <p:cNvSpPr/>
          <p:nvPr/>
        </p:nvSpPr>
        <p:spPr>
          <a:xfrm>
            <a:off x="4874525" y="3930390"/>
            <a:ext cx="570932" cy="775051"/>
          </a:xfrm>
          <a:prstGeom prst="rect">
            <a:avLst/>
          </a:prstGeom>
          <a:solidFill>
            <a:schemeClr val="accent2">
              <a:alpha val="29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38FCD51-9579-40E3-9F8B-DC425937B22C}"/>
              </a:ext>
            </a:extLst>
          </p:cNvPr>
          <p:cNvSpPr/>
          <p:nvPr/>
        </p:nvSpPr>
        <p:spPr>
          <a:xfrm>
            <a:off x="5659271" y="3930389"/>
            <a:ext cx="1087273" cy="775051"/>
          </a:xfrm>
          <a:prstGeom prst="rect">
            <a:avLst/>
          </a:prstGeom>
          <a:solidFill>
            <a:schemeClr val="accent3">
              <a:alpha val="29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B84BDD5-ADF2-45AD-B1BD-92A33030B952}"/>
              </a:ext>
            </a:extLst>
          </p:cNvPr>
          <p:cNvSpPr/>
          <p:nvPr/>
        </p:nvSpPr>
        <p:spPr>
          <a:xfrm>
            <a:off x="7000765" y="3930388"/>
            <a:ext cx="1679211" cy="775051"/>
          </a:xfrm>
          <a:prstGeom prst="rect">
            <a:avLst/>
          </a:prstGeom>
          <a:solidFill>
            <a:schemeClr val="accent4">
              <a:alpha val="29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11A8B4F-8856-44DF-8F89-13C5EAA060C4}"/>
              </a:ext>
            </a:extLst>
          </p:cNvPr>
          <p:cNvSpPr txBox="1"/>
          <p:nvPr/>
        </p:nvSpPr>
        <p:spPr>
          <a:xfrm>
            <a:off x="1594415" y="5479154"/>
            <a:ext cx="242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1"/>
                </a:solidFill>
              </a:rPr>
              <a:t>Modern </a:t>
            </a:r>
            <a:r>
              <a:rPr lang="de-DE" sz="1200" dirty="0" err="1">
                <a:solidFill>
                  <a:schemeClr val="accent1"/>
                </a:solidFill>
              </a:rPr>
              <a:t>Earth`s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silicate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weathering</a:t>
            </a:r>
            <a:r>
              <a:rPr lang="de-DE" sz="1200" dirty="0">
                <a:solidFill>
                  <a:schemeClr val="accent1"/>
                </a:solidFill>
              </a:rPr>
              <a:t> rate</a:t>
            </a:r>
          </a:p>
          <a:p>
            <a:pPr algn="ctr"/>
            <a:r>
              <a:rPr lang="de-DE" sz="1200" dirty="0">
                <a:solidFill>
                  <a:schemeClr val="accent1"/>
                </a:solidFill>
              </a:rPr>
              <a:t>(~ 100 </a:t>
            </a:r>
            <a:r>
              <a:rPr lang="de-DE" sz="1200" dirty="0" err="1">
                <a:solidFill>
                  <a:schemeClr val="accent1"/>
                </a:solidFill>
              </a:rPr>
              <a:t>Tg</a:t>
            </a:r>
            <a:r>
              <a:rPr lang="de-DE" sz="1200" dirty="0">
                <a:solidFill>
                  <a:schemeClr val="accent1"/>
                </a:solidFill>
              </a:rPr>
              <a:t> yr</a:t>
            </a:r>
            <a:r>
              <a:rPr lang="de-DE" sz="1200" baseline="30000" dirty="0">
                <a:solidFill>
                  <a:schemeClr val="accent1"/>
                </a:solidFill>
              </a:rPr>
              <a:t>-1</a:t>
            </a:r>
            <a:r>
              <a:rPr lang="de-DE" sz="1200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98DFB8FF-DA52-440D-A933-D91E9FF85529}"/>
              </a:ext>
            </a:extLst>
          </p:cNvPr>
          <p:cNvCxnSpPr>
            <a:stCxn id="25" idx="0"/>
            <a:endCxn id="21" idx="2"/>
          </p:cNvCxnSpPr>
          <p:nvPr/>
        </p:nvCxnSpPr>
        <p:spPr>
          <a:xfrm flipV="1">
            <a:off x="2809066" y="4705441"/>
            <a:ext cx="1595749" cy="7737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D0EE3AC1-B345-4EB3-A7C5-E3B39E0F0ACF}"/>
              </a:ext>
            </a:extLst>
          </p:cNvPr>
          <p:cNvSpPr txBox="1"/>
          <p:nvPr/>
        </p:nvSpPr>
        <p:spPr>
          <a:xfrm>
            <a:off x="4060208" y="5479154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solidFill>
                  <a:schemeClr val="accent2"/>
                </a:solidFill>
              </a:rPr>
              <a:t>Fraction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of</a:t>
            </a:r>
            <a:r>
              <a:rPr lang="de-DE" sz="1200" dirty="0">
                <a:solidFill>
                  <a:schemeClr val="accent2"/>
                </a:solidFill>
              </a:rPr>
              <a:t> planet </a:t>
            </a:r>
            <a:r>
              <a:rPr lang="de-DE" sz="1200" dirty="0" err="1">
                <a:solidFill>
                  <a:schemeClr val="accent2"/>
                </a:solidFill>
              </a:rPr>
              <a:t>that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is</a:t>
            </a:r>
            <a:r>
              <a:rPr lang="de-DE" sz="1200" dirty="0">
                <a:solidFill>
                  <a:schemeClr val="accent2"/>
                </a:solidFill>
              </a:rPr>
              <a:t> dry </a:t>
            </a:r>
            <a:r>
              <a:rPr lang="de-DE" sz="1200" dirty="0" err="1">
                <a:solidFill>
                  <a:schemeClr val="accent2"/>
                </a:solidFill>
              </a:rPr>
              <a:t>land</a:t>
            </a:r>
            <a:endParaRPr lang="de-DE" sz="1200" dirty="0">
              <a:solidFill>
                <a:schemeClr val="accent2"/>
              </a:solidFill>
            </a:endParaRPr>
          </a:p>
          <a:p>
            <a:pPr algn="ctr"/>
            <a:r>
              <a:rPr lang="de-DE" sz="1200" dirty="0">
                <a:solidFill>
                  <a:schemeClr val="accent2"/>
                </a:solidFill>
              </a:rPr>
              <a:t>(Earth ~ 0.30)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242884D-3234-4B00-8284-2484082726C0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5050808" y="4705441"/>
            <a:ext cx="109183" cy="77371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42DC88E-848D-4CF9-BDBE-31F6E99536F9}"/>
              </a:ext>
            </a:extLst>
          </p:cNvPr>
          <p:cNvSpPr txBox="1"/>
          <p:nvPr/>
        </p:nvSpPr>
        <p:spPr>
          <a:xfrm>
            <a:off x="6077898" y="5479154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solidFill>
                  <a:schemeClr val="accent3"/>
                </a:solidFill>
              </a:rPr>
              <a:t>Dependency</a:t>
            </a:r>
            <a:r>
              <a:rPr lang="de-DE" sz="1200" dirty="0">
                <a:solidFill>
                  <a:schemeClr val="accent3"/>
                </a:solidFill>
              </a:rPr>
              <a:t> on </a:t>
            </a:r>
            <a:r>
              <a:rPr lang="de-DE" sz="1200" dirty="0" err="1">
                <a:solidFill>
                  <a:schemeClr val="accent3"/>
                </a:solidFill>
              </a:rPr>
              <a:t>the</a:t>
            </a:r>
            <a:r>
              <a:rPr lang="de-DE" sz="1200" dirty="0">
                <a:solidFill>
                  <a:schemeClr val="accent3"/>
                </a:solidFill>
              </a:rPr>
              <a:t> </a:t>
            </a:r>
            <a:r>
              <a:rPr lang="de-DE" sz="1200" dirty="0" err="1">
                <a:solidFill>
                  <a:schemeClr val="accent3"/>
                </a:solidFill>
              </a:rPr>
              <a:t>amount</a:t>
            </a:r>
            <a:r>
              <a:rPr lang="de-DE" sz="1200" dirty="0">
                <a:solidFill>
                  <a:schemeClr val="accent3"/>
                </a:solidFill>
              </a:rPr>
              <a:t> </a:t>
            </a:r>
            <a:r>
              <a:rPr lang="de-DE" sz="1200" dirty="0" err="1">
                <a:solidFill>
                  <a:schemeClr val="accent3"/>
                </a:solidFill>
              </a:rPr>
              <a:t>of</a:t>
            </a:r>
            <a:r>
              <a:rPr lang="de-DE" sz="1200" dirty="0">
                <a:solidFill>
                  <a:schemeClr val="accent3"/>
                </a:solidFill>
              </a:rPr>
              <a:t> CO2 in </a:t>
            </a:r>
            <a:r>
              <a:rPr lang="de-DE" sz="1200" dirty="0" err="1">
                <a:solidFill>
                  <a:schemeClr val="accent3"/>
                </a:solidFill>
              </a:rPr>
              <a:t>the</a:t>
            </a:r>
            <a:r>
              <a:rPr lang="de-DE" sz="1200" dirty="0">
                <a:solidFill>
                  <a:schemeClr val="accent3"/>
                </a:solidFill>
              </a:rPr>
              <a:t> </a:t>
            </a:r>
            <a:r>
              <a:rPr lang="de-DE" sz="1200" dirty="0" err="1">
                <a:solidFill>
                  <a:schemeClr val="accent3"/>
                </a:solidFill>
              </a:rPr>
              <a:t>atmosphere</a:t>
            </a:r>
            <a:endParaRPr lang="de-DE" sz="1200" dirty="0">
              <a:solidFill>
                <a:schemeClr val="accent3"/>
              </a:solidFill>
            </a:endParaRPr>
          </a:p>
          <a:p>
            <a:pPr algn="ctr"/>
            <a:r>
              <a:rPr lang="de-DE" sz="1200" dirty="0">
                <a:solidFill>
                  <a:schemeClr val="accent3"/>
                </a:solidFill>
              </a:rPr>
              <a:t>(Earth ~ 0.1 mbar)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0EC5A3F-BEA8-4683-80AB-082932344AF7}"/>
              </a:ext>
            </a:extLst>
          </p:cNvPr>
          <p:cNvCxnSpPr>
            <a:cxnSpLocks/>
            <a:stCxn id="29" idx="0"/>
            <a:endCxn id="23" idx="2"/>
          </p:cNvCxnSpPr>
          <p:nvPr/>
        </p:nvCxnSpPr>
        <p:spPr>
          <a:xfrm flipH="1" flipV="1">
            <a:off x="6202908" y="4705440"/>
            <a:ext cx="865590" cy="77371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16481B70-013C-462A-8E03-5058122C5589}"/>
              </a:ext>
            </a:extLst>
          </p:cNvPr>
          <p:cNvSpPr txBox="1"/>
          <p:nvPr/>
        </p:nvSpPr>
        <p:spPr>
          <a:xfrm>
            <a:off x="8095588" y="5479154"/>
            <a:ext cx="268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4"/>
                </a:solidFill>
              </a:rPr>
              <a:t>Efficiency </a:t>
            </a:r>
            <a:r>
              <a:rPr lang="de-DE" sz="1200" dirty="0" err="1">
                <a:solidFill>
                  <a:schemeClr val="accent4"/>
                </a:solidFill>
              </a:rPr>
              <a:t>of</a:t>
            </a:r>
            <a:r>
              <a:rPr lang="de-DE" sz="1200" dirty="0">
                <a:solidFill>
                  <a:schemeClr val="accent4"/>
                </a:solidFill>
              </a:rPr>
              <a:t> </a:t>
            </a:r>
            <a:r>
              <a:rPr lang="de-DE" sz="1200" dirty="0" err="1">
                <a:solidFill>
                  <a:schemeClr val="accent4"/>
                </a:solidFill>
              </a:rPr>
              <a:t>silicate</a:t>
            </a:r>
            <a:r>
              <a:rPr lang="de-DE" sz="1200" dirty="0">
                <a:solidFill>
                  <a:schemeClr val="accent4"/>
                </a:solidFill>
              </a:rPr>
              <a:t> </a:t>
            </a:r>
            <a:r>
              <a:rPr lang="de-DE" sz="1200" dirty="0" err="1">
                <a:solidFill>
                  <a:schemeClr val="accent4"/>
                </a:solidFill>
              </a:rPr>
              <a:t>weathering</a:t>
            </a:r>
            <a:r>
              <a:rPr lang="de-DE" sz="1200" dirty="0">
                <a:solidFill>
                  <a:schemeClr val="accent4"/>
                </a:solidFill>
              </a:rPr>
              <a:t> </a:t>
            </a:r>
            <a:r>
              <a:rPr lang="de-DE" sz="1200" dirty="0" err="1">
                <a:solidFill>
                  <a:schemeClr val="accent4"/>
                </a:solidFill>
              </a:rPr>
              <a:t>is</a:t>
            </a:r>
            <a:r>
              <a:rPr lang="de-DE" sz="1200" dirty="0">
                <a:solidFill>
                  <a:schemeClr val="accent4"/>
                </a:solidFill>
              </a:rPr>
              <a:t> </a:t>
            </a:r>
            <a:r>
              <a:rPr lang="de-DE" sz="1200" dirty="0" err="1">
                <a:solidFill>
                  <a:schemeClr val="accent4"/>
                </a:solidFill>
              </a:rPr>
              <a:t>temperature</a:t>
            </a:r>
            <a:r>
              <a:rPr lang="de-DE" sz="1200" dirty="0">
                <a:solidFill>
                  <a:schemeClr val="accent4"/>
                </a:solidFill>
              </a:rPr>
              <a:t> </a:t>
            </a:r>
            <a:r>
              <a:rPr lang="de-DE" sz="1200" dirty="0" err="1">
                <a:solidFill>
                  <a:schemeClr val="accent4"/>
                </a:solidFill>
              </a:rPr>
              <a:t>dependent</a:t>
            </a:r>
            <a:endParaRPr lang="de-DE" sz="1200" dirty="0">
              <a:solidFill>
                <a:schemeClr val="accent4"/>
              </a:solidFill>
            </a:endParaRPr>
          </a:p>
          <a:p>
            <a:pPr algn="ctr"/>
            <a:r>
              <a:rPr lang="de-DE" sz="1200" dirty="0">
                <a:solidFill>
                  <a:schemeClr val="accent4"/>
                </a:solidFill>
              </a:rPr>
              <a:t>(Earth </a:t>
            </a:r>
            <a:r>
              <a:rPr lang="de-DE" sz="1200" dirty="0" err="1">
                <a:solidFill>
                  <a:schemeClr val="accent4"/>
                </a:solidFill>
              </a:rPr>
              <a:t>surface</a:t>
            </a:r>
            <a:r>
              <a:rPr lang="de-DE" sz="1200" dirty="0">
                <a:solidFill>
                  <a:schemeClr val="accent4"/>
                </a:solidFill>
              </a:rPr>
              <a:t> ~ 288.15 K)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618C522-DB5E-45E2-8AAF-74F73588D81A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H="1" flipV="1">
            <a:off x="7840371" y="4705439"/>
            <a:ext cx="1598263" cy="773715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90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EB090-57D0-4806-A200-EA856CA3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1D-TERRA Carbon-Silicate Cycle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EAD5B6-ED9E-44FC-AC45-828D4C152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Climate-Chemistry-</a:t>
            </a:r>
            <a:r>
              <a:rPr lang="de-DE" sz="1800" dirty="0" err="1"/>
              <a:t>coupled</a:t>
            </a:r>
            <a:r>
              <a:rPr lang="de-DE" sz="1800" dirty="0"/>
              <a:t> </a:t>
            </a:r>
            <a:r>
              <a:rPr lang="de-DE" sz="1800" dirty="0" err="1"/>
              <a:t>column</a:t>
            </a:r>
            <a:r>
              <a:rPr lang="de-DE" sz="1800" dirty="0"/>
              <a:t> </a:t>
            </a:r>
            <a:r>
              <a:rPr lang="de-DE" sz="1800" dirty="0" err="1"/>
              <a:t>model</a:t>
            </a:r>
            <a:r>
              <a:rPr lang="de-DE" sz="1800" dirty="0"/>
              <a:t> (</a:t>
            </a:r>
            <a:r>
              <a:rPr lang="de-DE" sz="1800" dirty="0" err="1"/>
              <a:t>surface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100 km)</a:t>
            </a:r>
          </a:p>
          <a:p>
            <a:r>
              <a:rPr lang="de-DE" sz="1800" dirty="0" err="1"/>
              <a:t>Simplified</a:t>
            </a:r>
            <a:r>
              <a:rPr lang="de-DE" sz="1800" dirty="0"/>
              <a:t> (</a:t>
            </a:r>
            <a:r>
              <a:rPr lang="de-DE" sz="1800" i="1" dirty="0" err="1"/>
              <a:t>for</a:t>
            </a:r>
            <a:r>
              <a:rPr lang="de-DE" sz="1800" i="1" dirty="0"/>
              <a:t> </a:t>
            </a:r>
            <a:r>
              <a:rPr lang="de-DE" sz="1800" i="1" dirty="0" err="1"/>
              <a:t>now</a:t>
            </a:r>
            <a:r>
              <a:rPr lang="de-DE" sz="1800" dirty="0"/>
              <a:t>) CSC </a:t>
            </a:r>
            <a:r>
              <a:rPr lang="de-DE" sz="1800" dirty="0" err="1"/>
              <a:t>scheme</a:t>
            </a:r>
            <a:r>
              <a:rPr lang="de-DE" sz="1800" dirty="0"/>
              <a:t> </a:t>
            </a:r>
            <a:r>
              <a:rPr lang="de-DE" sz="1800" dirty="0" err="1"/>
              <a:t>added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chemistry</a:t>
            </a:r>
            <a:r>
              <a:rPr lang="de-DE" sz="1800" dirty="0"/>
              <a:t> </a:t>
            </a:r>
            <a:r>
              <a:rPr lang="de-DE" sz="1800" dirty="0" err="1"/>
              <a:t>module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estimate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required</a:t>
            </a:r>
            <a:r>
              <a:rPr lang="de-DE" sz="1800" dirty="0"/>
              <a:t> </a:t>
            </a:r>
            <a:r>
              <a:rPr lang="de-DE" sz="1800" dirty="0" err="1"/>
              <a:t>atmospheric</a:t>
            </a:r>
            <a:r>
              <a:rPr lang="de-DE" sz="1800" dirty="0"/>
              <a:t> CO2 </a:t>
            </a:r>
            <a:r>
              <a:rPr lang="de-DE" sz="1800" dirty="0" err="1"/>
              <a:t>abundance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balance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user-</a:t>
            </a:r>
            <a:r>
              <a:rPr lang="de-DE" sz="1800" dirty="0" err="1"/>
              <a:t>defined</a:t>
            </a:r>
            <a:r>
              <a:rPr lang="de-DE" sz="1800" dirty="0"/>
              <a:t> CO2 outgassing rate.</a:t>
            </a:r>
          </a:p>
          <a:p>
            <a:r>
              <a:rPr lang="de-DE" sz="1800" dirty="0" err="1"/>
              <a:t>Rainout</a:t>
            </a:r>
            <a:r>
              <a:rPr lang="de-DE" sz="1800" dirty="0"/>
              <a:t> rate </a:t>
            </a:r>
            <a:r>
              <a:rPr lang="de-DE" sz="1800" dirty="0" err="1"/>
              <a:t>of</a:t>
            </a:r>
            <a:r>
              <a:rPr lang="de-DE" sz="1800" dirty="0"/>
              <a:t> CO2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calculated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scheme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Giorgi</a:t>
            </a:r>
            <a:r>
              <a:rPr lang="de-DE" sz="1800" dirty="0"/>
              <a:t> and </a:t>
            </a:r>
            <a:r>
              <a:rPr lang="de-DE" sz="1800" dirty="0" err="1"/>
              <a:t>Chameides</a:t>
            </a:r>
            <a:r>
              <a:rPr lang="de-DE" sz="1800" dirty="0"/>
              <a:t> 1986</a:t>
            </a:r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B977E6-23AD-46A6-93B1-0C5FAC008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F1101D-E148-4818-8D23-C37648ECF4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Simplified</a:t>
            </a:r>
            <a:r>
              <a:rPr lang="de-DE" dirty="0"/>
              <a:t> Version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F5F38D-3E6F-4A7F-9F60-0BEF1D12663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95325" y="6266850"/>
            <a:ext cx="4114800" cy="257774"/>
          </a:xfrm>
        </p:spPr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E3CD0C6-F10B-416F-B572-458D83FCD3C1}"/>
                  </a:ext>
                </a:extLst>
              </p:cNvPr>
              <p:cNvSpPr txBox="1"/>
              <p:nvPr/>
            </p:nvSpPr>
            <p:spPr>
              <a:xfrm>
                <a:off x="2380462" y="3760417"/>
                <a:ext cx="6792629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𝑆𝑖𝑙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𝑆𝑖𝑙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𝐿𝑎𝑛𝑑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𝑅𝑎𝑖𝑛𝑜𝑢𝑡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𝑅𝑎𝑖𝑛𝑜𝑢𝑡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𝑃𝑙𝑎𝑛𝑒𝑡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𝐸𝑎𝑟𝑡h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E3CD0C6-F10B-416F-B572-458D83FCD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462" y="3760417"/>
                <a:ext cx="6792629" cy="690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51AE4DE5-A88F-4FAD-9797-2DC1F88BA101}"/>
              </a:ext>
            </a:extLst>
          </p:cNvPr>
          <p:cNvSpPr/>
          <p:nvPr/>
        </p:nvSpPr>
        <p:spPr>
          <a:xfrm>
            <a:off x="4558352" y="3732795"/>
            <a:ext cx="1378424" cy="818865"/>
          </a:xfrm>
          <a:prstGeom prst="rect">
            <a:avLst/>
          </a:prstGeom>
          <a:solidFill>
            <a:schemeClr val="accent1">
              <a:alpha val="26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ACDBB1A-B78F-4899-9201-1EC6576F168B}"/>
              </a:ext>
            </a:extLst>
          </p:cNvPr>
          <p:cNvSpPr/>
          <p:nvPr/>
        </p:nvSpPr>
        <p:spPr>
          <a:xfrm>
            <a:off x="6137847" y="3732795"/>
            <a:ext cx="1143233" cy="818865"/>
          </a:xfrm>
          <a:prstGeom prst="rect">
            <a:avLst/>
          </a:prstGeom>
          <a:solidFill>
            <a:schemeClr val="accent2">
              <a:alpha val="26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06E02D-67FC-401F-B567-45AF10374ACB}"/>
              </a:ext>
            </a:extLst>
          </p:cNvPr>
          <p:cNvSpPr txBox="1"/>
          <p:nvPr/>
        </p:nvSpPr>
        <p:spPr>
          <a:xfrm>
            <a:off x="397619" y="4964956"/>
            <a:ext cx="5471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accent1"/>
                </a:solidFill>
              </a:rPr>
              <a:t>Rainout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flux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of</a:t>
            </a:r>
            <a:r>
              <a:rPr lang="de-DE" sz="1600" dirty="0">
                <a:solidFill>
                  <a:schemeClr val="accent1"/>
                </a:solidFill>
              </a:rPr>
              <a:t> CO2 </a:t>
            </a:r>
            <a:r>
              <a:rPr lang="de-DE" sz="1600" dirty="0" err="1">
                <a:solidFill>
                  <a:schemeClr val="accent1"/>
                </a:solidFill>
              </a:rPr>
              <a:t>is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estimated</a:t>
            </a:r>
            <a:r>
              <a:rPr lang="de-DE" sz="1600" dirty="0">
                <a:solidFill>
                  <a:schemeClr val="accent1"/>
                </a:solidFill>
              </a:rPr>
              <a:t> in </a:t>
            </a:r>
            <a:r>
              <a:rPr lang="de-DE" sz="1600" dirty="0" err="1">
                <a:solidFill>
                  <a:schemeClr val="accent1"/>
                </a:solidFill>
              </a:rPr>
              <a:t>the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chemistry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module</a:t>
            </a:r>
            <a:endParaRPr lang="de-DE" sz="1600" dirty="0">
              <a:solidFill>
                <a:schemeClr val="accent1"/>
              </a:solidFill>
            </a:endParaRPr>
          </a:p>
          <a:p>
            <a:pPr algn="ctr"/>
            <a:endParaRPr lang="de-DE" sz="1600" dirty="0">
              <a:solidFill>
                <a:schemeClr val="accent1"/>
              </a:solidFill>
            </a:endParaRPr>
          </a:p>
          <a:p>
            <a:pPr algn="ctr"/>
            <a:r>
              <a:rPr lang="de-DE" sz="1600" dirty="0">
                <a:solidFill>
                  <a:schemeClr val="accent1"/>
                </a:solidFill>
              </a:rPr>
              <a:t>In-situ </a:t>
            </a:r>
            <a:r>
              <a:rPr lang="de-DE" sz="1600" dirty="0" err="1">
                <a:solidFill>
                  <a:schemeClr val="accent1"/>
                </a:solidFill>
              </a:rPr>
              <a:t>measurements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of</a:t>
            </a:r>
            <a:r>
              <a:rPr lang="de-DE" sz="1600" dirty="0">
                <a:solidFill>
                  <a:schemeClr val="accent1"/>
                </a:solidFill>
              </a:rPr>
              <a:t> Earth : 100—300 </a:t>
            </a:r>
            <a:r>
              <a:rPr lang="de-DE" sz="1600" dirty="0" err="1">
                <a:solidFill>
                  <a:schemeClr val="accent1"/>
                </a:solidFill>
              </a:rPr>
              <a:t>Tg</a:t>
            </a:r>
            <a:r>
              <a:rPr lang="de-DE" sz="1600" dirty="0">
                <a:solidFill>
                  <a:schemeClr val="accent1"/>
                </a:solidFill>
              </a:rPr>
              <a:t> yr</a:t>
            </a:r>
            <a:r>
              <a:rPr lang="de-DE" sz="1600" baseline="30000" dirty="0">
                <a:solidFill>
                  <a:schemeClr val="accent1"/>
                </a:solidFill>
              </a:rPr>
              <a:t>-1</a:t>
            </a:r>
            <a:endParaRPr lang="de-DE" sz="1600" dirty="0">
              <a:solidFill>
                <a:schemeClr val="accent1"/>
              </a:solidFill>
            </a:endParaRPr>
          </a:p>
          <a:p>
            <a:pPr algn="ctr"/>
            <a:r>
              <a:rPr lang="de-DE" sz="1600" dirty="0">
                <a:solidFill>
                  <a:schemeClr val="accent1"/>
                </a:solidFill>
              </a:rPr>
              <a:t>1D-TERRA (CO2 = 440 ppm) : ~ 230 </a:t>
            </a:r>
            <a:r>
              <a:rPr lang="de-DE" sz="1600" dirty="0" err="1">
                <a:solidFill>
                  <a:schemeClr val="accent1"/>
                </a:solidFill>
              </a:rPr>
              <a:t>Tg</a:t>
            </a:r>
            <a:r>
              <a:rPr lang="de-DE" sz="1600" dirty="0">
                <a:solidFill>
                  <a:schemeClr val="accent1"/>
                </a:solidFill>
              </a:rPr>
              <a:t> yr</a:t>
            </a:r>
            <a:r>
              <a:rPr lang="de-DE" sz="1600" baseline="30000" dirty="0">
                <a:solidFill>
                  <a:schemeClr val="accent1"/>
                </a:solidFill>
              </a:rPr>
              <a:t>-1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B4DE8FD-1550-4AEC-AC6C-6CC743E33615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3133251" y="4551660"/>
            <a:ext cx="2114313" cy="4132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CB891EB8-CC96-44C1-84BE-7805F18831F1}"/>
              </a:ext>
            </a:extLst>
          </p:cNvPr>
          <p:cNvSpPr txBox="1"/>
          <p:nvPr/>
        </p:nvSpPr>
        <p:spPr>
          <a:xfrm>
            <a:off x="6255226" y="4956745"/>
            <a:ext cx="440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accent2"/>
                </a:solidFill>
              </a:rPr>
              <a:t>Planet </a:t>
            </a:r>
            <a:r>
              <a:rPr lang="de-DE" sz="1600" dirty="0" err="1">
                <a:solidFill>
                  <a:schemeClr val="accent2"/>
                </a:solidFill>
              </a:rPr>
              <a:t>radius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is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now</a:t>
            </a:r>
            <a:r>
              <a:rPr lang="de-DE" sz="1600" dirty="0">
                <a:solidFill>
                  <a:schemeClr val="accent2"/>
                </a:solidFill>
              </a:rPr>
              <a:t> a </a:t>
            </a:r>
            <a:r>
              <a:rPr lang="de-DE" sz="1600" dirty="0" err="1">
                <a:solidFill>
                  <a:schemeClr val="accent2"/>
                </a:solidFill>
              </a:rPr>
              <a:t>user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input</a:t>
            </a:r>
            <a:r>
              <a:rPr lang="de-DE" sz="1600" dirty="0">
                <a:solidFill>
                  <a:schemeClr val="accent2"/>
                </a:solidFill>
              </a:rPr>
              <a:t>, and </a:t>
            </a:r>
            <a:r>
              <a:rPr lang="de-DE" sz="1600" dirty="0" err="1">
                <a:solidFill>
                  <a:schemeClr val="accent2"/>
                </a:solidFill>
              </a:rPr>
              <a:t>the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increased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surface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area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available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for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weathering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is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factored</a:t>
            </a:r>
            <a:r>
              <a:rPr lang="de-DE" sz="1600" dirty="0">
                <a:solidFill>
                  <a:schemeClr val="accent2"/>
                </a:solidFill>
              </a:rPr>
              <a:t> in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9C80698-2B19-4982-926C-B3FD6ED896F7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>
          <a:xfrm flipH="1" flipV="1">
            <a:off x="6709464" y="4551660"/>
            <a:ext cx="1749876" cy="405085"/>
          </a:xfrm>
          <a:prstGeom prst="straightConnector1">
            <a:avLst/>
          </a:prstGeom>
          <a:ln w="25400">
            <a:solidFill>
              <a:schemeClr val="accent2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11">
            <a:extLst>
              <a:ext uri="{FF2B5EF4-FFF2-40B4-BE49-F238E27FC236}">
                <a16:creationId xmlns:a16="http://schemas.microsoft.com/office/drawing/2014/main" id="{6321A5DD-BC34-4042-9A34-4FF4262B2373}"/>
              </a:ext>
            </a:extLst>
          </p:cNvPr>
          <p:cNvSpPr txBox="1">
            <a:spLocks/>
          </p:cNvSpPr>
          <p:nvPr/>
        </p:nvSpPr>
        <p:spPr>
          <a:xfrm>
            <a:off x="10514011" y="5605180"/>
            <a:ext cx="75354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5A86F6-8DB9-4E91-96F2-6DAD7644551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13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30B1286-01CB-4EBA-BAAF-71C5E40D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CSC </a:t>
            </a:r>
            <a:r>
              <a:rPr lang="de-DE" dirty="0" err="1"/>
              <a:t>Operates</a:t>
            </a:r>
            <a:r>
              <a:rPr lang="de-DE" dirty="0"/>
              <a:t> in 1D-TERRA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148E63-EE64-4E36-AC51-B2461154F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3EFAF4-7BDD-46C3-BC62-50C2946F64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PLATO ESP2025 – Planets throughout the Habitable Zone – 23rd June 2025</a:t>
            </a:r>
            <a:endParaRPr lang="de-DE" dirty="0"/>
          </a:p>
        </p:txBody>
      </p:sp>
      <p:pic>
        <p:nvPicPr>
          <p:cNvPr id="9" name="Inhaltsplatzhalter 12">
            <a:extLst>
              <a:ext uri="{FF2B5EF4-FFF2-40B4-BE49-F238E27FC236}">
                <a16:creationId xmlns:a16="http://schemas.microsoft.com/office/drawing/2014/main" id="{02C2470A-7CD0-4D38-8EC8-F165279D6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30" y="954927"/>
            <a:ext cx="8238539" cy="54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DLR-PPT-Master_1.30_EN.pptx" id="{6250988B-F8D4-4672-99CB-10E86376C3D6}" vid="{13BA9046-8FD7-4B45-83ED-4CF3CC1D07E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DLR_Präsentation_16zu9_EN</Template>
  <TotalTime>0</TotalTime>
  <Words>1184</Words>
  <Application>Microsoft Office PowerPoint</Application>
  <PresentationFormat>Breitbild</PresentationFormat>
  <Paragraphs>191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Office</vt:lpstr>
      <vt:lpstr>Constraining the Habitable Zone of Sun-like Stars with a Carbonate-Silicate Cycle Model</vt:lpstr>
      <vt:lpstr>The Carbonate-Silicate Cycle [CSC]</vt:lpstr>
      <vt:lpstr>A Global Climate Thermostat</vt:lpstr>
      <vt:lpstr>GEOCARB Model – Berner 1987, 1991, 2001</vt:lpstr>
      <vt:lpstr>Lehmer, Catling, Krissansen-Totton 2020</vt:lpstr>
      <vt:lpstr>Lehmer, Catling, Krissansen-Totton 2020</vt:lpstr>
      <vt:lpstr>Primary Equation in prior CSC Modeling</vt:lpstr>
      <vt:lpstr>1D-TERRA Carbon-Silicate Cycle</vt:lpstr>
      <vt:lpstr>How the CSC Operates in 1D-TERRA</vt:lpstr>
      <vt:lpstr>Modern Earth Preliminary Test</vt:lpstr>
      <vt:lpstr>First Look at the Simplified Approach</vt:lpstr>
      <vt:lpstr>Impact of Planetary Radius</vt:lpstr>
      <vt:lpstr>Ocean Chemistry Box Model</vt:lpstr>
      <vt:lpstr>Filtering the Radius-Effect study for Ω_CaCO3 &gt; 1.0 </vt:lpstr>
      <vt:lpstr>Next steps for 1D-TERRA‘s CSC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Constraining the Habitable Zone of Sun-like Stars with a Carbonate-Silicate Cycle Model</dc:title>
  <dc:creator>Taysum, Benjamin</dc:creator>
  <cp:lastModifiedBy>Taysum, Benjamin</cp:lastModifiedBy>
  <cp:revision>12</cp:revision>
  <dcterms:created xsi:type="dcterms:W3CDTF">2025-06-22T08:50:12Z</dcterms:created>
  <dcterms:modified xsi:type="dcterms:W3CDTF">2025-06-22T12:01:57Z</dcterms:modified>
</cp:coreProperties>
</file>