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s/slide24.xml" ContentType="application/vnd.openxmlformats-officedocument.presentationml.slid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howSpecialPlsOnTitleSld="0">
  <p:sldMasterIdLst>
    <p:sldMasterId id="2147483648" r:id="rId1"/>
  </p:sldMasterIdLst>
  <p:notesMasterIdLst>
    <p:notesMasterId r:id="rId3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9" d="100"/>
          <a:sy n="89" d="100"/>
        </p:scale>
        <p:origin x="1008" y="118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 /><Relationship Id="rId41" Type="http://schemas.openxmlformats.org/officeDocument/2006/relationships/tableStyles" Target="tableStyles.xml" /><Relationship Id="rId42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07817E0-E4D2-7142-B96B-8D1573634775}" type="datetimeFigureOut">
              <a:rPr lang="en-US"/>
              <a:t>6/20/25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57A0C30-B909-D443-A3AB-A0DC2246DE1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 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I’m Ben, for those who don’t know me, I’m a postdoc at the University of Birmingham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I’m going to talk about some of the work I’ve done using the Sun in the context of finding exoplanets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</a:t>
            </a:fld>
            <a:endParaRPr 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This is where the Sun comes into this...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To understand stellar variability, since 2015 we have been observing the Sun with our Exoplanet spectrographs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This is the HARPS-N solar telescope, the longest running "Sun-as-a-star" telescopes, but this is becoming standard practice for all exoplanet observatories.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10</a:t>
            </a:fld>
            <a:endParaRPr lang="en-US"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Just to give a sense of the scale of the problem,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If we wanted to find the Earth in this signal, we would be looking for…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11</a:t>
            </a:fld>
            <a:endParaRPr lang="en-US"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It’s not quite as doom and gloom as it looks, as I said before, we have techniques to remove a lot of this variability.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Benefit of sun is that we can study resolved surface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12</a:t>
            </a:fld>
            <a:endParaRPr lang="en-US"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One of the best tools we have to study the solar surface is SDO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In particular we use the </a:t>
            </a:r>
            <a:r>
              <a:rPr lang="en-US"/>
              <a:t>Helioseismic</a:t>
            </a:r>
            <a:r>
              <a:rPr lang="en-US"/>
              <a:t> and Magnetic imager, which produces maps of the solar surface in: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*reveal them*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 great thing for us is that we can use these images to calculate the radial velocity variability from the magnetically active regions.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 don't have time to go into details but if you're interested how we do this, come and chat with me later. 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13</a:t>
            </a:fld>
            <a:endParaRPr lang="en-US"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Unfortunately can’t just take the intensity-weighted mean Dopplergram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SDO is a helioseismology instrument, not designed for long-term stability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14</a:t>
            </a:fld>
            <a:endParaRPr lang="en-US"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One of the best tools we have to study the solar surface is SDO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In particular we use the </a:t>
            </a:r>
            <a:r>
              <a:rPr lang="en-US"/>
              <a:t>Helioseismic</a:t>
            </a:r>
            <a:r>
              <a:rPr lang="en-US"/>
              <a:t> and Magnetic imager, which produces maps of the solar surface in: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*reveal them*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 great thing for us is that we can use these images to calculate the radial velocity variability from the magnetically active regions.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 don't have time to go into details but if you're interested how we do this, come and chat with me later. 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15</a:t>
            </a:fld>
            <a:endParaRPr lang="en-US"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DCE617-FAC4-E28E-86C9-3314691659F1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This is the time series we get (top)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 also plot the absolute magnetic flux below.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We get a really good correlation. 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16</a:t>
            </a:fld>
            <a:endParaRPr lang="en-US"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 fact, all of the techniques I mentioned earlier in some way focus on the effects of isolated, magnetically active regions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In other words, this time series.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What I set out to answer is, what about the rest of the star?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18</a:t>
            </a:fld>
            <a:endParaRPr lang="en-US"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So I’ve introduced two Sun-as-a-star data sets.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19</a:t>
            </a:fld>
            <a:endParaRPr lang="en-US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Current state of the field of exoplanet detections</a:t>
            </a:r>
            <a:endParaRPr/>
          </a:p>
          <a:p>
            <a:pPr>
              <a:defRPr/>
            </a:pP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Mass or mass limit vs. period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Each point is a planet, different markers are different detection methods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 two main methods for detecting planets are transit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Or RVs.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While we capture a remarkable variety of planets, we don’t really have anything like the planets in our own solar system.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It’s really these types of planets that the people that people that work on PLATO are interested in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</a:t>
            </a:fld>
            <a:endParaRPr lang="en-US"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Difference in the time series tells us about what the quiet Sun is doing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20</a:t>
            </a:fld>
            <a:endParaRPr lang="en-US"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6E056F7-E318-CDAA-4368-A5E043FD5488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Say what plot is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22</a:t>
            </a:fld>
            <a:endParaRPr lang="en-US"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Coloured</a:t>
            </a:r>
            <a:r>
              <a:rPr lang="en-US"/>
              <a:t> lines are split by year, black is the whole time series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Lines are </a:t>
            </a:r>
            <a:r>
              <a:rPr lang="en-US"/>
              <a:t>coloured</a:t>
            </a:r>
            <a:r>
              <a:rPr lang="en-US"/>
              <a:t> by average sunspot number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Gap is just due to diurnal cycle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See some interesting aspects: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Not flat, this means it’s not just uncorrelated noise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See a distinct time scale at ~ few days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There’s very little variation from year to year (show in the paper it’s comparable to random noise from subsampling)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 trend with sunspot coverage -- Roughly constant at 1 m/s 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23</a:t>
            </a:fld>
            <a:endParaRPr lang="en-US"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Now if I plot the magnetic-activity time series back on the same scale, we see a different story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~ order of magnitude change over the same baseline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Note that for most of the baseline, the magnetically quiet sun is the dominant source of variability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Important because *this* is what the vast majority of the methods I mentioned earlier are designed to mitigate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24</a:t>
            </a:fld>
            <a:endParaRPr lang="en-US"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So we’ve identified the Quiet Sun as a significant driver of RV variability, what’s causing it?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25</a:t>
            </a:fld>
            <a:endParaRPr lang="en-US"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26</a:t>
            </a:fld>
            <a:endParaRPr lang="en-US"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I’ve been talking a lot about the quiet Sun, don’t want you to think that the active regions aren’t important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We still do need to model out all of this signal as well.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As I mentioned earlier, absolute magnetic flux is the best correlator we have found yet.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27</a:t>
            </a:fld>
            <a:endParaRPr lang="en-US"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Bad correlator,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But very good at finding the solar rotation period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28</a:t>
            </a:fld>
            <a:endParaRPr lang="en-US"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Only reliable way to get the rotation period at solar minimum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Directly measurable for other stars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29</a:t>
            </a:fld>
            <a:endParaRPr lang="en-US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We see an interesting pattern as we plot RV detections vs. time.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 plot the amplitude of the RV signal to normalize for stellar mass/period, but generally high mass is at the top and low mass is at the bottom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Until ~ 2010/2012, our detection limits were improving year on year as our instruments and observation strategies improved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Since then, there’s been a plateau at ~ 1 m/s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Instruments are better than 1 m/s – not an instrumental effect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 limiting factor to finding Earth-like planets is the </a:t>
            </a:r>
            <a:r>
              <a:rPr lang="en-US"/>
              <a:t>intrisic</a:t>
            </a:r>
            <a:r>
              <a:rPr lang="en-US"/>
              <a:t> variability of the host stars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3</a:t>
            </a:fld>
            <a:endParaRPr lang="en-US"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7CA5E9-4764-40C3-A431-51B12AD84C39}" type="slidenum">
              <a:rPr/>
              <a:t/>
            </a:fld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21809D6-8CE2-7D87-BBFC-7205C6C8F244}" type="slidenum">
              <a:rPr/>
              <a:t/>
            </a:fld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32</a:t>
            </a:fld>
            <a:endParaRPr lang="en-US"/>
          </a:p>
        </p:txBody>
      </p:sp>
    </p:spTree>
  </p:cSld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 also repeated this test with data from the NEID solar telescope.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Like with the time series plot of the solar RVs before, we see impressive agreement between the two instruments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Any instrumental effects are fairly small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33</a:t>
            </a:fld>
            <a:endParaRPr lang="en-US"/>
          </a:p>
        </p:txBody>
      </p:sp>
    </p:spTree>
  </p:cSld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2964D1-4CA4-1558-EA86-2CD1829D5730}" type="slidenum">
              <a:rPr/>
              <a:t/>
            </a:fld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 work mainly with HARPS-N solar telescope, but there are lots of Sun-as-a-star RV surveys all over the world.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They agree below instrument stability, impressive agreement!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Good confidence that we are seeing genuine astrophysical signals, and that instrumental effects are very small.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This plot also shows how we can use resolved solar images to link RV variations to what’s happening on the surface of the Sun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35</a:t>
            </a:fld>
            <a:endParaRPr lang="en-US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We can see the biases of RVs clearly here.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Histogram of planet’s radii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Fairly complete for larger mass planets, but it’s very difficult to detect the smallest planets.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4</a:t>
            </a:fld>
            <a:endParaRPr lang="en-US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4EAF03-F69B-5CFC-4BC5-5DECE9196F2F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BEC8158-0E8B-2513-5E0A-0AE7F6D28D5E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I’m using stellar variability as a catch-all term for a variety of processes.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P-modes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Convective effects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7</a:t>
            </a:fld>
            <a:endParaRPr lang="en-US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There are many different methods developed to overcome the stellar activity barrier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In fact there are so many methods that it’s hard to say which method is the best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8</a:t>
            </a:fld>
            <a:endParaRPr lang="en-US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This was a focus of a 2022 study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Pulling together teams from all over the world with state-of-the-art techniques to mitigate activity in 4 RV time series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57A0C30-B909-D443-A3AB-A0DC2246DE14}" type="slidenum">
              <a:rPr lang="en-US"/>
              <a:t>9</a:t>
            </a:fld>
            <a:endParaRPr lang="en-US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2DB1603-9E01-F842-B599-E4F74826C000}" type="datetime1">
              <a:rPr lang="en-GB"/>
              <a:t>20/06/2025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8681B6-9B2F-6B42-8E77-5F68A19B8ABF}" type="datetime1">
              <a:rPr lang="en-GB"/>
              <a:t>20/06/2025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dt="0" ftr="1" hdr="0" sldNum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990600" y="762000"/>
            <a:ext cx="7581899" cy="5410200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8681B6-9B2F-6B42-8E77-5F68A19B8ABF}" type="datetime1">
              <a:rPr lang="en-GB"/>
              <a:t>20/06/2025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dt="0" ftr="1" hdr="0" sldNum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8681B6-9B2F-6B42-8E77-5F68A19B8ABF}" type="datetime1">
              <a:rPr lang="en-GB"/>
              <a:t>20/06/2025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dt="0" ftr="1" hdr="0" sldNum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0869B01-80BF-934B-8DB9-9B28165B532A}" type="datetime1">
              <a:rPr lang="en-GB"/>
              <a:t>20/06/2025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24128" y="585216"/>
            <a:ext cx="9720072" cy="1499616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024128" y="2286000"/>
            <a:ext cx="4754880" cy="4023360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989320" y="2286000"/>
            <a:ext cx="4754880" cy="4023360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8681B6-9B2F-6B42-8E77-5F68A19B8ABF}" type="datetime1">
              <a:rPr lang="en-GB"/>
              <a:t>20/06/2025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dt="0" ftr="1" hdr="0" sldNum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>
          <a:xfrm>
            <a:off x="1024128" y="585216"/>
            <a:ext cx="9720072" cy="1499616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cap="none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>
              <a:lnSpc>
                <a:spcPct val="90000"/>
              </a:lnSpc>
              <a:spcBef>
                <a:spcPts val="1800"/>
              </a:spcBef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8681B6-9B2F-6B42-8E77-5F68A19B8ABF}" type="datetime1">
              <a:rPr lang="en-GB"/>
              <a:t>20/06/2025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dt="0" ftr="1" hdr="0" sldNum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3AA6-C829-0944-AEA2-E17925D0704D}" type="datetime1">
              <a:rPr lang="en-GB"/>
              <a:t>20/06/2025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6AD17A-2C62-104B-9B00-6CC294B0FF08}" type="datetime1">
              <a:rPr lang="en-GB"/>
              <a:t>20/06/2025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 bwMode="auto"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8681B6-9B2F-6B42-8E77-5F68A19B8ABF}" type="datetime1">
              <a:rPr lang="en-GB"/>
              <a:t>20/06/2025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dt="0" ftr="1" hdr="0" sldNum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0" y="-1"/>
            <a:ext cx="12188952" cy="457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8A488A-845A-7B4B-94D3-3B867B25558C}" type="datetime1">
              <a:rPr lang="en-GB"/>
              <a:t>20/06/2025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3E8681B6-9B2F-6B42-8E77-5F68A19B8ABF}" type="datetime1">
              <a:rPr lang="en-GB"/>
              <a:t>20/06/2025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EC208F35-E3C1-A046-B849-713BCFC7BB58}" type="slidenum">
              <a:rPr lang="en-US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1" hdr="0" sldNum="1"/>
  <p:txStyles>
    <p:titleStyle>
      <a:lvl1pPr algn="l" defTabSz="914400">
        <a:lnSpc>
          <a:spcPct val="80000"/>
        </a:lnSpc>
        <a:spcBef>
          <a:spcPts val="0"/>
        </a:spcBef>
        <a:buNone/>
        <a:defRPr sz="5000" cap="all" spc="1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/>
        <a:buChar char=" 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/>
        <a:buChar char="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/>
        <a:buChar char="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/>
        <a:buChar char="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/>
        <a:buChar char="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/>
        <a:buChar char="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/>
        <a:buChar char="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1216151" indent="-13716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/>
        <a:buChar char="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1362455" indent="-13716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/>
        <a:buChar char="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b.s.Lakeland@bham.ac.uk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emf"/><Relationship Id="rId4" Type="http://schemas.openxmlformats.org/officeDocument/2006/relationships/image" Target="../media/image20.emf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emf"/><Relationship Id="rId4" Type="http://schemas.openxmlformats.org/officeDocument/2006/relationships/image" Target="../media/image20.emf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emf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0" y="4960137"/>
            <a:ext cx="8363712" cy="14630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/>
              <a:t>the Sun and PLATO follow up</a:t>
            </a:r>
            <a:br>
              <a:rPr lang="en-GB"/>
            </a:br>
            <a:endParaRPr lang="en-US" sz="4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8610600" y="4970297"/>
            <a:ext cx="3200400" cy="146304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/>
              <a:t>Dr. Ben Lakeland</a:t>
            </a:r>
            <a:endParaRPr/>
          </a:p>
          <a:p>
            <a:pPr>
              <a:defRPr/>
            </a:pPr>
            <a:r>
              <a:rPr lang="en-US" sz="1400"/>
              <a:t>(He/Him)</a:t>
            </a:r>
            <a:endParaRPr/>
          </a:p>
          <a:p>
            <a:pPr>
              <a:defRPr/>
            </a:pPr>
            <a:r>
              <a:rPr lang="en-US" sz="1400"/>
              <a:t>Research Fellow, </a:t>
            </a:r>
            <a:endParaRPr/>
          </a:p>
          <a:p>
            <a:pPr>
              <a:defRPr/>
            </a:pPr>
            <a:r>
              <a:rPr lang="en-US" sz="1400"/>
              <a:t>University of Birmingham, UK</a:t>
            </a:r>
            <a:endParaRPr/>
          </a:p>
          <a:p>
            <a:pPr>
              <a:defRPr/>
            </a:pPr>
            <a:endParaRPr lang="en-US" sz="1400"/>
          </a:p>
          <a:p>
            <a:pPr>
              <a:defRPr/>
            </a:pPr>
            <a:r>
              <a:rPr lang="en-US" sz="1400" u="sng">
                <a:hlinkClick r:id="rId3" tooltip="mailto:b.s.Lakeland@bham.ac.uk"/>
              </a:rPr>
              <a:t>b.s.lakeland@bham.ac.uk</a:t>
            </a:r>
            <a:endParaRPr lang="en-US" sz="1400"/>
          </a:p>
        </p:txBody>
      </p:sp>
      <p:pic>
        <p:nvPicPr>
          <p:cNvPr id="6" name="Picture 5" descr="A black background with a black square&#10;&#10;Description automatically generated with medium confidenc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9742" y="103924"/>
            <a:ext cx="4148873" cy="1037218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6248400"/>
            <a:ext cx="1203813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Sun-as-a-star RVs</a:t>
            </a:r>
            <a:endParaRPr/>
          </a:p>
        </p:txBody>
      </p:sp>
      <p:pic>
        <p:nvPicPr>
          <p:cNvPr id="5" name="Content Placeholder 4" descr="A close up of a machine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735959" y="2084832"/>
            <a:ext cx="5357475" cy="402272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 bwMode="auto">
          <a:xfrm>
            <a:off x="6919778" y="3851455"/>
            <a:ext cx="40790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/>
              <a:t>The only star we can resolve in detail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en-US"/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Unparalleled observations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en-US"/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Only star with no planets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2661920" y="6461760"/>
            <a:ext cx="124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A. </a:t>
            </a:r>
            <a:r>
              <a:rPr lang="en-US"/>
              <a:t>Glenday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 bwMode="auto">
          <a:xfrm>
            <a:off x="6317625" y="2637213"/>
            <a:ext cx="595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HARPS-N: state-of-the-art exoplanet spectrograph, since 2012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7599000" y="3022265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Solar telescope: since 2015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Sun-as-a-star RVs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11</a:t>
            </a:fld>
            <a:endParaRPr lang="en-US"/>
          </a:p>
        </p:txBody>
      </p:sp>
      <p:pic>
        <p:nvPicPr>
          <p:cNvPr id="7" name="Picture 6" descr="A graph of a graph showing the time of a year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44600" y="1476035"/>
            <a:ext cx="9499600" cy="4796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Sun-as-a-star RVs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44601" y="1476035"/>
            <a:ext cx="9499597" cy="4796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Solar Dynamics observatory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5261" y="2266088"/>
            <a:ext cx="4487671" cy="402336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/>
              <a:t>Helioseismic</a:t>
            </a:r>
            <a:r>
              <a:rPr lang="en-US"/>
              <a:t> and Magnetic imager:</a:t>
            </a:r>
            <a:endParaRPr/>
          </a:p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/>
              <a:t>6 flux measurements around Fe I 6173 line, to produce1” :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/>
              <a:t> Continuum intensity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/>
              <a:t> Magnetic flux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/>
              <a:t> Line-of-sight velocity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13</a:t>
            </a:fld>
            <a:endParaRPr lang="en-US"/>
          </a:p>
        </p:txBody>
      </p:sp>
      <p:pic>
        <p:nvPicPr>
          <p:cNvPr id="12" name="Picture 11" descr="A close-up of a satellite&#10;&#10;Description automatically generated"/>
          <p:cNvPicPr>
            <a:picLocks noChangeAspect="1"/>
          </p:cNvPicPr>
          <p:nvPr/>
        </p:nvPicPr>
        <p:blipFill>
          <a:blip r:embed="rId3"/>
          <a:srcRect l="2067" t="1335" r="1286" b="3396"/>
          <a:stretch/>
        </p:blipFill>
        <p:spPr bwMode="auto">
          <a:xfrm>
            <a:off x="10292214" y="242008"/>
            <a:ext cx="1751314" cy="1842824"/>
          </a:xfrm>
          <a:prstGeom prst="rect">
            <a:avLst/>
          </a:prstGeom>
        </p:spPr>
      </p:pic>
      <p:pic>
        <p:nvPicPr>
          <p:cNvPr id="6" name="Content Placeholder 6" descr="A close-up of several circles&#10;&#10;Description automatically generated"/>
          <p:cNvPicPr>
            <a:picLocks noChangeAspect="1"/>
          </p:cNvPicPr>
          <p:nvPr/>
        </p:nvPicPr>
        <p:blipFill>
          <a:blip r:embed="rId4"/>
          <a:srcRect l="0" t="0" r="2564" b="0"/>
          <a:stretch/>
        </p:blipFill>
        <p:spPr bwMode="auto">
          <a:xfrm>
            <a:off x="4956634" y="2609296"/>
            <a:ext cx="7235366" cy="3261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SDO isn’t designed for stability</a:t>
            </a:r>
            <a:endParaRPr/>
          </a:p>
        </p:txBody>
      </p:sp>
      <p:pic>
        <p:nvPicPr>
          <p:cNvPr id="7" name="Content Placeholder 6" descr="A graph of different numbers&#10;&#10;Description automatically generated with medium confidence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779342" y="1987550"/>
            <a:ext cx="8209642" cy="40227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Stable RVs from SDO 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15</a:t>
            </a:fld>
            <a:endParaRPr lang="en-US"/>
          </a:p>
        </p:txBody>
      </p:sp>
      <p:pic>
        <p:nvPicPr>
          <p:cNvPr id="6" name="Content Placeholder 6" descr="A close-up of several circles&#10;&#10;Description automatically generated"/>
          <p:cNvPicPr>
            <a:picLocks noChangeAspect="1"/>
          </p:cNvPicPr>
          <p:nvPr/>
        </p:nvPicPr>
        <p:blipFill>
          <a:blip r:embed="rId3"/>
          <a:srcRect l="0" t="0" r="2564" b="0"/>
          <a:stretch/>
        </p:blipFill>
        <p:spPr bwMode="auto">
          <a:xfrm>
            <a:off x="1251757" y="1764608"/>
            <a:ext cx="9264813" cy="41761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3780334" y="5940747"/>
            <a:ext cx="4631332" cy="5106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GB" sz="2800" b="0" i="1">
                          <a:latin typeface="Cambria Math"/>
                        </a:rPr>
                        <m:t>𝑅𝑉</m:t>
                      </m:r>
                      <m:r>
                        <m:rPr/>
                        <a:rPr lang="en-GB" sz="2800" b="0" i="1">
                          <a:latin typeface="Cambria Math"/>
                        </a:rPr>
                        <m:t>=</m:t>
                      </m:r>
                      <m:r>
                        <m:rPr/>
                        <a:rPr lang="en-GB" sz="2800" b="0" i="1">
                          <a:latin typeface="Cambria Math"/>
                        </a:rPr>
                        <m:t>𝐴</m:t>
                      </m:r>
                      <m:r>
                        <m:rPr/>
                        <a:rPr lang="en-GB" sz="2800" b="0" i="1">
                          <a:latin typeface="Cambria Math"/>
                        </a:rPr>
                        <m:t> ⋅</m:t>
                      </m:r>
                      <m:r>
                        <m:rPr/>
                        <a:rPr lang="en-GB" sz="2800" b="0" i="1">
                          <a:latin typeface="Cambria Math"/>
                        </a:rPr>
                        <m:t>𝑅</m:t>
                      </m:r>
                      <m:sSub>
                        <m:sSubPr>
                          <m:ctrlPr>
                            <a:rPr lang="en-GB" sz="2800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GB" sz="2800" b="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m:rPr/>
                            <a:rPr lang="en-GB" sz="2800" b="0" i="1">
                              <a:latin typeface="Cambria Math"/>
                            </a:rPr>
                            <m:t>𝑝h𝑜𝑡</m:t>
                          </m:r>
                          <m:r>
                            <m:rPr/>
                            <a:rPr lang="en-GB" sz="2800" b="0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m:rPr/>
                        <a:rPr lang="en-GB" sz="2800" b="0" i="1">
                          <a:latin typeface="Cambria Math"/>
                        </a:rPr>
                        <m:t>+</m:t>
                      </m:r>
                      <m:r>
                        <m:rPr/>
                        <a:rPr lang="en-GB" sz="2800" b="0" i="1">
                          <a:latin typeface="Cambria Math"/>
                        </a:rPr>
                        <m:t>𝐵</m:t>
                      </m:r>
                      <m:r>
                        <m:rPr/>
                        <a:rPr lang="en-GB" sz="2800" b="0" i="1">
                          <a:latin typeface="Cambria Math"/>
                        </a:rPr>
                        <m:t>⋅</m:t>
                      </m:r>
                      <m:r>
                        <m:rPr/>
                        <a:rPr lang="en-GB" sz="2800" b="0" i="1">
                          <a:latin typeface="Cambria Math"/>
                        </a:rPr>
                        <m:t>𝑅</m:t>
                      </m:r>
                      <m:sSub>
                        <m:sSubPr>
                          <m:ctrlPr>
                            <a:rPr lang="en-GB" sz="2800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GB" sz="2800" b="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m:rPr/>
                            <a:rPr lang="en-GB" sz="2800" b="0" i="1">
                              <a:latin typeface="Cambria Math"/>
                            </a:rPr>
                            <m:t>𝑐𝑜𝑛𝑣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sz="2800"/>
          </a:p>
        </p:txBody>
      </p:sp>
      <p:pic>
        <p:nvPicPr>
          <p:cNvPr id="12" name="Picture 11" descr="A close-up of a satellite&#10;&#10;Description automatically generated"/>
          <p:cNvPicPr>
            <a:picLocks noChangeAspect="1"/>
          </p:cNvPicPr>
          <p:nvPr/>
        </p:nvPicPr>
        <p:blipFill>
          <a:blip r:embed="rId4"/>
          <a:srcRect l="2067" t="1335" r="1286" b="3396"/>
          <a:stretch/>
        </p:blipFill>
        <p:spPr bwMode="auto">
          <a:xfrm>
            <a:off x="10292214" y="186960"/>
            <a:ext cx="1751314" cy="1842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RVs from SDO</a:t>
            </a:r>
            <a:endParaRPr/>
          </a:p>
        </p:txBody>
      </p:sp>
      <p:pic>
        <p:nvPicPr>
          <p:cNvPr id="7" name="Content Placeholder 6" descr="A diagram of different types of activity&#10;&#10;AI-generated content may be incorrect.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071166" y="2286000"/>
            <a:ext cx="9625806" cy="40227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4715414" y="6286038"/>
            <a:ext cx="233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(Milbourne et al. 2019)</a:t>
            </a:r>
            <a:endParaRPr/>
          </a:p>
        </p:txBody>
      </p:sp>
      <p:pic>
        <p:nvPicPr>
          <p:cNvPr id="10" name="Picture 9" descr="A qr code with a white background&#10;&#10;AI-generated content may be incorrect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753600" y="-105848"/>
            <a:ext cx="2524606" cy="25246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 rot="20200027">
            <a:off x="5967200" y="714118"/>
            <a:ext cx="3652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/>
              <a:t>Generate them yourself!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06790" y="5099859"/>
            <a:ext cx="8466931" cy="717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RVs from SDO</a:t>
            </a:r>
            <a:endParaRPr/>
          </a:p>
        </p:txBody>
      </p:sp>
      <p:pic>
        <p:nvPicPr>
          <p:cNvPr id="7" name="Content Placeholder 6" descr="A close-up of a graph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4"/>
          <a:srcRect l="0" t="1" r="0" b="1388"/>
          <a:stretch/>
        </p:blipFill>
        <p:spPr bwMode="auto">
          <a:xfrm>
            <a:off x="1024128" y="2033529"/>
            <a:ext cx="9720262" cy="31548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4633799" y="6026177"/>
            <a:ext cx="32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/>
              <a:t>(Haywood et al. 2022)</a:t>
            </a:r>
            <a:endParaRPr/>
          </a:p>
        </p:txBody>
      </p:sp>
      <p:sp>
        <p:nvSpPr>
          <p:cNvPr id="9" name="Oval 8"/>
          <p:cNvSpPr/>
          <p:nvPr/>
        </p:nvSpPr>
        <p:spPr bwMode="auto">
          <a:xfrm>
            <a:off x="1771650" y="5765827"/>
            <a:ext cx="234950" cy="260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Approaches to mitigating stellar activity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/>
              <a:t>FF’ (</a:t>
            </a:r>
            <a:r>
              <a:rPr lang="en-US"/>
              <a:t>Aigrain</a:t>
            </a:r>
            <a:r>
              <a:rPr lang="en-US"/>
              <a:t> et al. 2012)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/>
              <a:t>Activity indicators (</a:t>
            </a:r>
            <a:r>
              <a:rPr lang="en-US"/>
              <a:t>Boisse</a:t>
            </a:r>
            <a:r>
              <a:rPr lang="en-US"/>
              <a:t> et al. 2011)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/>
              <a:t>Gaussian Process analysis (Haywood et al. 2014, Barragán et al. 2022)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/>
              <a:t>PCA analysis (John et al. 2022)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/>
              <a:t>Machine Learning (de </a:t>
            </a:r>
            <a:r>
              <a:rPr lang="en-US"/>
              <a:t>Beurs</a:t>
            </a:r>
            <a:r>
              <a:rPr lang="en-US"/>
              <a:t> et al. 2022)</a:t>
            </a:r>
            <a:endParaRPr/>
          </a:p>
          <a:p>
            <a:pPr marL="0" indent="0">
              <a:buNone/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18</a:t>
            </a:fld>
            <a:endParaRPr lang="en-US"/>
          </a:p>
        </p:txBody>
      </p:sp>
      <p:pic>
        <p:nvPicPr>
          <p:cNvPr id="6" name="Content Placeholder 6" descr="A close-up of a graph&#10;&#10;Description automatically generated"/>
          <p:cNvPicPr>
            <a:picLocks noChangeAspect="1"/>
          </p:cNvPicPr>
          <p:nvPr/>
        </p:nvPicPr>
        <p:blipFill>
          <a:blip r:embed="rId3"/>
          <a:srcRect l="0" t="1" r="0" b="47634"/>
          <a:stretch/>
        </p:blipFill>
        <p:spPr bwMode="auto">
          <a:xfrm>
            <a:off x="725488" y="4634013"/>
            <a:ext cx="9720262" cy="1675347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 bwMode="auto">
          <a:xfrm>
            <a:off x="9334500" y="2171700"/>
            <a:ext cx="438149" cy="241935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U-turn Arrow 19"/>
          <p:cNvSpPr/>
          <p:nvPr/>
        </p:nvSpPr>
        <p:spPr bwMode="auto">
          <a:xfrm rot="5400000">
            <a:off x="9428162" y="4186237"/>
            <a:ext cx="2517775" cy="857250"/>
          </a:xfrm>
          <a:prstGeom prst="uturnArrow">
            <a:avLst>
              <a:gd name="adj1" fmla="val 3519"/>
              <a:gd name="adj2" fmla="val 13148"/>
              <a:gd name="adj3" fmla="val 13889"/>
              <a:gd name="adj4" fmla="val 43750"/>
              <a:gd name="adj5" fmla="val 100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Two sun-as-a-star time series</a:t>
            </a:r>
            <a:endParaRPr/>
          </a:p>
        </p:txBody>
      </p:sp>
      <p:pic>
        <p:nvPicPr>
          <p:cNvPr id="5" name="Content Placeholder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899359" y="2537007"/>
            <a:ext cx="3592853" cy="3014765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62770" y="2537008"/>
            <a:ext cx="3592853" cy="3014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616811" y="5826572"/>
            <a:ext cx="271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Sensitive to entire solar disc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6587068" y="5826572"/>
            <a:ext cx="425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Only sensitive to magnetically active regions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2455276" y="2107485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HARPS-N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8695785" y="2011725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SDO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The family of Exoplanets</a:t>
            </a:r>
            <a:endParaRPr/>
          </a:p>
        </p:txBody>
      </p:sp>
      <p:pic>
        <p:nvPicPr>
          <p:cNvPr id="7" name="Content Placeholder 6" descr="A chart of a number of planets&#10;&#10;Description automatically generated with medium confidence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681499" y="1641656"/>
            <a:ext cx="8384104" cy="51033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Two sun-as-a-star time series</a:t>
            </a:r>
            <a:endParaRPr/>
          </a:p>
        </p:txBody>
      </p:sp>
      <p:pic>
        <p:nvPicPr>
          <p:cNvPr id="5" name="Content Placeholder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899359" y="2537007"/>
            <a:ext cx="3592853" cy="3014765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62770" y="2537008"/>
            <a:ext cx="3592853" cy="3014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616811" y="5826572"/>
            <a:ext cx="271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Sensitive to entire solar disc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6587068" y="5826572"/>
            <a:ext cx="425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Only sensitive to magnetically active regions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2455276" y="2107485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HARPS-N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8695785" y="2011725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SDO</a:t>
            </a:r>
            <a:endParaRPr/>
          </a:p>
        </p:txBody>
      </p:sp>
      <p:sp>
        <p:nvSpPr>
          <p:cNvPr id="6" name="Rectangle 5"/>
          <p:cNvSpPr/>
          <p:nvPr/>
        </p:nvSpPr>
        <p:spPr bwMode="auto">
          <a:xfrm flipV="1">
            <a:off x="5615650" y="3869538"/>
            <a:ext cx="537028" cy="457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RVs of the inactive solar surface</a:t>
            </a:r>
            <a:endParaRPr/>
          </a:p>
        </p:txBody>
      </p:sp>
      <p:pic>
        <p:nvPicPr>
          <p:cNvPr id="5" name="Content Placeholder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437796" y="2286000"/>
            <a:ext cx="6892545" cy="402272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5111932" y="6272784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(Lakeland et al. 2024)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RVs of the inactive solar surface</a:t>
            </a:r>
            <a:endParaRPr/>
          </a:p>
        </p:txBody>
      </p:sp>
      <p:pic>
        <p:nvPicPr>
          <p:cNvPr id="7" name="Content Placeholder 6" descr="A graph of a number of dots&#10;&#10;Description automatically generated with medium confidence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816353" y="1558290"/>
            <a:ext cx="5901458" cy="50495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4972038" y="6470704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(Lakeland et al. 2024)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8997696" y="3439794"/>
            <a:ext cx="24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/>
              <a:t>Remove almost all magnetic signatures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RVs of the inactive solar surface</a:t>
            </a:r>
            <a:endParaRPr/>
          </a:p>
        </p:txBody>
      </p:sp>
      <p:pic>
        <p:nvPicPr>
          <p:cNvPr id="5" name="Content Placeholder 4" descr="A graph of a graph&#10;&#10;Description automatically generated with medium confidence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816425" y="1477969"/>
            <a:ext cx="5743668" cy="499273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8819666" y="5783738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(Lakeland et al. 2024)</a:t>
            </a:r>
            <a:endParaRPr/>
          </a:p>
        </p:txBody>
      </p:sp>
      <p:sp>
        <p:nvSpPr>
          <p:cNvPr id="8" name="Rectangle 7"/>
          <p:cNvSpPr/>
          <p:nvPr/>
        </p:nvSpPr>
        <p:spPr bwMode="auto">
          <a:xfrm>
            <a:off x="3507060" y="2174488"/>
            <a:ext cx="4209584" cy="59101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 bwMode="auto">
          <a:xfrm rot="16199999">
            <a:off x="1676289" y="3633033"/>
            <a:ext cx="1880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/>
              <a:t>Variability (m/s)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5030603" y="6407809"/>
            <a:ext cx="1861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/>
              <a:t>Timescale (days)</a:t>
            </a:r>
            <a:endParaRPr/>
          </a:p>
        </p:txBody>
      </p:sp>
      <p:sp>
        <p:nvSpPr>
          <p:cNvPr id="12" name="Rectangle 11"/>
          <p:cNvSpPr/>
          <p:nvPr/>
        </p:nvSpPr>
        <p:spPr bwMode="auto">
          <a:xfrm>
            <a:off x="2816425" y="3429000"/>
            <a:ext cx="434774" cy="965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 flipV="1">
            <a:off x="5097709" y="6276429"/>
            <a:ext cx="1181099" cy="2547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Active vs. inactive …</a:t>
            </a:r>
            <a:endParaRPr/>
          </a:p>
        </p:txBody>
      </p:sp>
      <p:pic>
        <p:nvPicPr>
          <p:cNvPr id="5" name="Content Placeholder 4" descr="A graph of different colored lines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849479" y="1513840"/>
            <a:ext cx="10069369" cy="5094024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 bwMode="auto">
          <a:xfrm>
            <a:off x="7418978" y="6470704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(Lakeland et al. 2024)</a:t>
            </a:r>
            <a:endParaRPr/>
          </a:p>
        </p:txBody>
      </p:sp>
      <p:sp>
        <p:nvSpPr>
          <p:cNvPr id="3" name="Rectangle 2"/>
          <p:cNvSpPr/>
          <p:nvPr/>
        </p:nvSpPr>
        <p:spPr bwMode="auto">
          <a:xfrm>
            <a:off x="1055764" y="3312567"/>
            <a:ext cx="447359" cy="14996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 rot="5400000">
            <a:off x="5748518" y="5771537"/>
            <a:ext cx="447359" cy="14996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 rot="16199999">
            <a:off x="59869" y="3806398"/>
            <a:ext cx="1880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/>
              <a:t>Variability (m/s)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5318001" y="6270649"/>
            <a:ext cx="1861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/>
              <a:t>Timescale (days)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RVs of the inactive solar surface</a:t>
            </a:r>
            <a:endParaRPr/>
          </a:p>
        </p:txBody>
      </p:sp>
      <p:pic>
        <p:nvPicPr>
          <p:cNvPr id="5" name="Content Placeholder 4" descr="A graph of a number of days and days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7151796" y="1499033"/>
            <a:ext cx="4805023" cy="498963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7793660" y="6413471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(Lakeland et al. 2024)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804802" y="1930187"/>
            <a:ext cx="373531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/>
              <a:t>Compare with simulated RVs:</a:t>
            </a:r>
            <a:endParaRPr/>
          </a:p>
          <a:p>
            <a:pPr>
              <a:defRPr/>
            </a:pPr>
            <a:endParaRPr lang="en-US" sz="2400"/>
          </a:p>
          <a:p>
            <a:pPr marL="285750" indent="-285750">
              <a:buFont typeface="Arial"/>
              <a:buChar char="•"/>
              <a:defRPr/>
            </a:pPr>
            <a:r>
              <a:rPr lang="en-US" sz="2400"/>
              <a:t>P-mode oscillations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en-US" sz="2400"/>
          </a:p>
          <a:p>
            <a:pPr marL="285750" indent="-285750">
              <a:buFont typeface="Arial"/>
              <a:buChar char="•"/>
              <a:defRPr/>
            </a:pPr>
            <a:r>
              <a:rPr lang="en-US" sz="2400"/>
              <a:t>Granulation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en-US" sz="2400"/>
          </a:p>
          <a:p>
            <a:pPr marL="285750" indent="-285750">
              <a:buFont typeface="Arial"/>
              <a:buChar char="•"/>
              <a:defRPr/>
            </a:pPr>
            <a:r>
              <a:rPr lang="en-US" sz="2400"/>
              <a:t>Supergranulation</a:t>
            </a:r>
            <a:endParaRPr/>
          </a:p>
          <a:p>
            <a:pPr>
              <a:defRPr/>
            </a:pPr>
            <a:endParaRPr lang="en-US" sz="1600"/>
          </a:p>
        </p:txBody>
      </p:sp>
      <p:sp>
        <p:nvSpPr>
          <p:cNvPr id="9" name="TextBox 8"/>
          <p:cNvSpPr txBox="1"/>
          <p:nvPr/>
        </p:nvSpPr>
        <p:spPr bwMode="auto">
          <a:xfrm>
            <a:off x="1376490" y="5185686"/>
            <a:ext cx="6101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/>
              <a:t>Supergranulation is the dominant driver of variability in the quiet Sun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415478" y="6375692"/>
            <a:ext cx="434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Simulations from Meunier &amp; Lagrange (2019)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Conclusions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 bwMode="auto">
          <a:xfrm>
            <a:off x="1024128" y="1856860"/>
            <a:ext cx="100770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/>
              <a:t>Solar data offers a unique way to study stellar variability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en-US" sz="2400"/>
              <a:t>Using combinations of solar observations, we can extract the RVs of the quiet Sun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en-US" sz="2400"/>
              <a:t>The RMS of the inactive regions is constant at ~ 1m/s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en-US" sz="2400"/>
              <a:t>The inactive solar surface often dominates the total solar RVs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en-US" sz="2400"/>
              <a:t>Supergranulation identified as main driver of RVs from the inactive solar surface</a:t>
            </a:r>
            <a:endParaRPr/>
          </a:p>
          <a:p>
            <a:pPr algn="ctr">
              <a:defRPr/>
            </a:pPr>
            <a:endParaRPr lang="en-US" sz="2400"/>
          </a:p>
        </p:txBody>
      </p:sp>
      <p:sp>
        <p:nvSpPr>
          <p:cNvPr id="10" name="TextBox 9"/>
          <p:cNvSpPr txBox="1"/>
          <p:nvPr/>
        </p:nvSpPr>
        <p:spPr bwMode="auto">
          <a:xfrm>
            <a:off x="2410568" y="5534120"/>
            <a:ext cx="73708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/>
              <a:t>It is vital to understand supergranulation to find Earth twins</a:t>
            </a:r>
            <a:endParaRPr/>
          </a:p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400">
                <a:solidFill>
                  <a:srgbClr val="FF0000"/>
                </a:solidFill>
              </a:rPr>
              <a:t>(See the next talk!)</a:t>
            </a:r>
            <a:endParaRPr/>
          </a:p>
        </p:txBody>
      </p:sp>
      <p:pic>
        <p:nvPicPr>
          <p:cNvPr id="5" name="Picture 4" descr="A qr code with a white background&#10;&#10;AI-generated content may be incorrect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07168" y="0"/>
            <a:ext cx="2084832" cy="2084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Absolute magnetic flux as activity proxy</a:t>
            </a:r>
            <a:endParaRPr/>
          </a:p>
        </p:txBody>
      </p:sp>
      <p:pic>
        <p:nvPicPr>
          <p:cNvPr id="7" name="Content Placeholder 6" descr="A close-up of a graph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rcRect l="0" t="1" r="0" b="1388"/>
          <a:stretch/>
        </p:blipFill>
        <p:spPr bwMode="auto">
          <a:xfrm>
            <a:off x="1024128" y="1922605"/>
            <a:ext cx="9720262" cy="31548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4927788" y="6051549"/>
            <a:ext cx="32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/>
              <a:t>(Haywood et al. 2022)</a:t>
            </a:r>
            <a:endParaRPr/>
          </a:p>
        </p:txBody>
      </p:sp>
      <p:sp>
        <p:nvSpPr>
          <p:cNvPr id="9" name="Oval 8"/>
          <p:cNvSpPr/>
          <p:nvPr/>
        </p:nvSpPr>
        <p:spPr bwMode="auto">
          <a:xfrm>
            <a:off x="1854096" y="4947327"/>
            <a:ext cx="162081" cy="260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1648918" y="5450937"/>
            <a:ext cx="270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Spearman’s Rank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GB" b="0" i="1">
                          <a:latin typeface="Cambria Math"/>
                        </a:rPr>
                        <m:t>𝑅</m:t>
                      </m:r>
                      <m:r>
                        <m:rPr/>
                        <a:rPr lang="en-GB" b="0" i="1">
                          <a:latin typeface="Cambria Math"/>
                        </a:rPr>
                        <m:t>=0.92</m:t>
                      </m:r>
                    </m:oMath>
                  </m:oMathPara>
                </a14:m>
              </mc:Choice>
              <mc:Fallback/>
            </mc:AlternateContent>
            <a:endParaRPr lang="en-GB" b="0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Net magnetic flux can also be useful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4110200" y="6423198"/>
            <a:ext cx="397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(Rescigno, Mortier, Lakeland, et al. 2024)</a:t>
            </a:r>
            <a:endParaRPr/>
          </a:p>
        </p:txBody>
      </p:sp>
      <p:pic>
        <p:nvPicPr>
          <p:cNvPr id="8" name="Picture 7" descr="A close-up of a chart&#10;&#10;Description automatically generated"/>
          <p:cNvPicPr>
            <a:picLocks noChangeAspect="1"/>
          </p:cNvPicPr>
          <p:nvPr/>
        </p:nvPicPr>
        <p:blipFill>
          <a:blip r:embed="rId3"/>
          <a:srcRect l="7630" t="0" r="316" b="1203"/>
          <a:stretch/>
        </p:blipFill>
        <p:spPr bwMode="auto">
          <a:xfrm>
            <a:off x="434185" y="1966782"/>
            <a:ext cx="2635786" cy="4456416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59914" y="1966782"/>
            <a:ext cx="5238252" cy="4117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8638200" y="5363617"/>
            <a:ext cx="3069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Great for detecting solar rotation period!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Net magnetic flux can also be useful</a:t>
            </a:r>
            <a:endParaRPr/>
          </a:p>
        </p:txBody>
      </p:sp>
      <p:pic>
        <p:nvPicPr>
          <p:cNvPr id="11" name="Content Placeholder 10" descr="A group of graphs showing different colors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923200" y="1566339"/>
            <a:ext cx="4345599" cy="50415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4110199" y="6470704"/>
            <a:ext cx="397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(Rescigno, Mortier, Lakeland, et al. 2024)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8638200" y="5363617"/>
            <a:ext cx="3069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Great for detecting solar rotation period at low activity!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The smallest planets are hard to detect</a:t>
            </a:r>
            <a:endParaRPr/>
          </a:p>
        </p:txBody>
      </p:sp>
      <p:pic>
        <p:nvPicPr>
          <p:cNvPr id="9" name="Content Placeholder 8" descr="A graph of different colors of a graph&#10;&#10;Description automatically generated with medium confidence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155627" y="1545704"/>
            <a:ext cx="6638034" cy="5199319"/>
          </a:xfr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3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252877" y="3045320"/>
            <a:ext cx="2906124" cy="30942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2252877" y="5419615"/>
            <a:ext cx="43691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8497905" y="3768596"/>
            <a:ext cx="331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Stellar variability limits low-mass detection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ABORAS: Sun-as-a-star </a:t>
            </a:r>
            <a:r>
              <a:rPr lang="en-US"/>
              <a:t>spectropolarimetery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02920" y="2721664"/>
            <a:ext cx="9720071" cy="402336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/>
              <a:t>Coupled to the HARPS3 spectrograph on La Palma</a:t>
            </a:r>
            <a:endParaRPr/>
          </a:p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/>
              <a:t>Full Stokes V (and I) optical wavelength coverage</a:t>
            </a:r>
            <a:endParaRPr/>
          </a:p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/>
              <a:t>~ 1 Gauss Magnetic field precision</a:t>
            </a:r>
            <a:endParaRPr/>
          </a:p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/>
              <a:t>Coming late 2025/early 2026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30</a:t>
            </a:fld>
            <a:endParaRPr lang="en-US"/>
          </a:p>
        </p:txBody>
      </p:sp>
      <p:pic>
        <p:nvPicPr>
          <p:cNvPr id="6" name="Content Placeholder 4" descr="Diagram of a diagram of a light source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7274" y="2886259"/>
            <a:ext cx="4803726" cy="3113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664557" y="6023455"/>
            <a:ext cx="348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</a:t>
            </a:r>
            <a:r>
              <a:rPr lang="en-US"/>
              <a:t>Farret</a:t>
            </a:r>
            <a:r>
              <a:rPr lang="en-US"/>
              <a:t> Jentink, Mortier, et al. 2022)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2010586" y="1797039"/>
            <a:ext cx="817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/>
              <a:t>A</a:t>
            </a:r>
            <a:r>
              <a:rPr lang="en-US" sz="2800"/>
              <a:t> dual-</a:t>
            </a:r>
            <a:r>
              <a:rPr lang="en-US" sz="2800" b="1"/>
              <a:t>B</a:t>
            </a:r>
            <a:r>
              <a:rPr lang="en-US" sz="2800"/>
              <a:t>eam </a:t>
            </a:r>
            <a:r>
              <a:rPr lang="en-US" sz="2800"/>
              <a:t>p</a:t>
            </a:r>
            <a:r>
              <a:rPr lang="en-US" sz="2800" b="1"/>
              <a:t>O</a:t>
            </a:r>
            <a:r>
              <a:rPr lang="en-US" sz="2800"/>
              <a:t>larimetric</a:t>
            </a:r>
            <a:r>
              <a:rPr lang="en-US" sz="2800"/>
              <a:t> </a:t>
            </a:r>
            <a:r>
              <a:rPr lang="en-US" sz="2800" b="1"/>
              <a:t>R</a:t>
            </a:r>
            <a:r>
              <a:rPr lang="en-US" sz="2800"/>
              <a:t>obotic </a:t>
            </a:r>
            <a:r>
              <a:rPr lang="en-US" sz="2800" b="1"/>
              <a:t>A</a:t>
            </a:r>
            <a:r>
              <a:rPr lang="en-US" sz="2800"/>
              <a:t>perture for the </a:t>
            </a:r>
            <a:r>
              <a:rPr lang="en-US" sz="2800" b="1"/>
              <a:t>S</a:t>
            </a:r>
            <a:r>
              <a:rPr lang="en-US" sz="2800"/>
              <a:t>un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ABORAS will detect circular </a:t>
            </a:r>
            <a:r>
              <a:rPr lang="en-US"/>
              <a:t>polarisation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31</a:t>
            </a:fld>
            <a:endParaRPr lang="en-US"/>
          </a:p>
        </p:txBody>
      </p:sp>
      <p:pic>
        <p:nvPicPr>
          <p:cNvPr id="6" name="Content Placeholder 4" descr="A graph of a graph of a graph of a graph of a graph of a graph of a graph of a graph of a graph of a graph of a graph of a graph of a graph of&#10;&#10;Description automatically generated"/>
          <p:cNvPicPr>
            <a:picLocks noChangeAspect="1" noGrp="1"/>
          </p:cNvPicPr>
          <p:nvPr>
            <p:ph sz="half" idx="1"/>
          </p:nvPr>
        </p:nvPicPr>
        <p:blipFill>
          <a:blip r:embed="rId3"/>
          <a:stretch/>
        </p:blipFill>
        <p:spPr bwMode="auto">
          <a:xfrm>
            <a:off x="1897809" y="1894459"/>
            <a:ext cx="8111567" cy="4378325"/>
          </a:xfrm>
        </p:spPr>
      </p:pic>
      <p:sp>
        <p:nvSpPr>
          <p:cNvPr id="7" name="TextBox 6"/>
          <p:cNvSpPr txBox="1"/>
          <p:nvPr/>
        </p:nvSpPr>
        <p:spPr bwMode="auto">
          <a:xfrm>
            <a:off x="5659120" y="6272784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</a:t>
            </a:r>
            <a:r>
              <a:rPr lang="en-US"/>
              <a:t>Piskunov</a:t>
            </a:r>
            <a:r>
              <a:rPr lang="en-US"/>
              <a:t> et al. 2011)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Conclusions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 bwMode="auto">
          <a:xfrm>
            <a:off x="1024128" y="1856860"/>
            <a:ext cx="100770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/>
              <a:t>Solar data offers a unique way to study stellar variability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en-US" sz="2400"/>
              <a:t>Using combinations of solar observations, we can extract the RVs of the quiet Sun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en-US" sz="2400"/>
              <a:t>The RMS of the inactive regions is constant at ~ 1m/s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en-US" sz="2400"/>
              <a:t>The inactive solar surface often dominates the total solar RVs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en-US" sz="2400"/>
              <a:t>Supergranulation identified as main driver of RVs from the inactive solar surface</a:t>
            </a:r>
            <a:endParaRPr/>
          </a:p>
          <a:p>
            <a:pPr algn="ctr">
              <a:defRPr/>
            </a:pPr>
            <a:endParaRPr lang="en-US" sz="2400"/>
          </a:p>
        </p:txBody>
      </p:sp>
      <p:sp>
        <p:nvSpPr>
          <p:cNvPr id="10" name="TextBox 9"/>
          <p:cNvSpPr txBox="1"/>
          <p:nvPr/>
        </p:nvSpPr>
        <p:spPr bwMode="auto">
          <a:xfrm>
            <a:off x="2410568" y="5534120"/>
            <a:ext cx="73708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/>
              <a:t>It is vital to understand supergranulation to find Earth twins</a:t>
            </a:r>
            <a:endParaRPr/>
          </a:p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400">
                <a:solidFill>
                  <a:srgbClr val="FF0000"/>
                </a:solidFill>
              </a:rPr>
              <a:t>(See the next talk!)</a:t>
            </a:r>
            <a:endParaRPr/>
          </a:p>
        </p:txBody>
      </p:sp>
      <p:pic>
        <p:nvPicPr>
          <p:cNvPr id="5" name="Picture 4" descr="A qr code with a white background&#10;&#10;AI-generated content may be incorrect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07168" y="0"/>
            <a:ext cx="2084832" cy="2084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NEID shows the same trend</a:t>
            </a:r>
            <a:endParaRPr/>
          </a:p>
        </p:txBody>
      </p:sp>
      <p:pic>
        <p:nvPicPr>
          <p:cNvPr id="7" name="Content Placeholder 6" descr="A graph with lines and numbers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rcRect l="0" t="4777" r="2051" b="0"/>
          <a:stretch/>
        </p:blipFill>
        <p:spPr bwMode="auto">
          <a:xfrm>
            <a:off x="3214904" y="1629497"/>
            <a:ext cx="5338519" cy="52015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7164300" y="6461695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(Lakeland et al. 2024)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" name="Content Placeholder 6" descr="A graph of a number of sunspot number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598539" y="396910"/>
            <a:ext cx="6176855" cy="607379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4852983" y="6423198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(Lakeland et al. 2024)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Sun-as-a-star RVs</a:t>
            </a:r>
            <a:endParaRPr/>
          </a:p>
        </p:txBody>
      </p:sp>
      <p:pic>
        <p:nvPicPr>
          <p:cNvPr id="7" name="Content Placeholder 6" descr="A group of images of planets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rcRect l="-1" t="1195" r="1563" b="8549"/>
          <a:stretch/>
        </p:blipFill>
        <p:spPr bwMode="auto">
          <a:xfrm>
            <a:off x="5884164" y="843891"/>
            <a:ext cx="6002988" cy="56268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35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 bwMode="auto">
          <a:xfrm>
            <a:off x="769434" y="12266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769434" y="3334132"/>
            <a:ext cx="456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Great agreement between Sun-as-a-star telescopes all over the world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6096000" y="6360048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(Zhao et al. 2023)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The smallest planets are hard to detect</a:t>
            </a:r>
            <a:endParaRPr/>
          </a:p>
        </p:txBody>
      </p:sp>
      <p:pic>
        <p:nvPicPr>
          <p:cNvPr id="8" name="Content Placeholder 7" descr="A graph with blue and green lines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455388" y="1655474"/>
            <a:ext cx="9425145" cy="46691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0" y="3066017"/>
            <a:ext cx="2804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FF"/>
                </a:solidFill>
              </a:rPr>
              <a:t>Planets with radius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008000"/>
                </a:solidFill>
              </a:rPr>
              <a:t>Planets with mass and radius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6420127" y="6286038"/>
            <a:ext cx="149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</a:t>
            </a:r>
            <a:r>
              <a:rPr lang="en-US"/>
              <a:t>exoplanet.eu</a:t>
            </a:r>
            <a:r>
              <a:rPr lang="en-US"/>
              <a:t>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algn="ctr">
              <a:defRPr/>
            </a:pPr>
            <a:endParaRPr lang="en-US" sz="4400"/>
          </a:p>
          <a:p>
            <a:pPr algn="ctr">
              <a:defRPr/>
            </a:pPr>
            <a:r>
              <a:rPr lang="en-US" sz="4400"/>
              <a:t>Stellar variability limits our ability to detect the smallest planets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algn="ctr">
              <a:defRPr/>
            </a:pPr>
            <a:endParaRPr lang="en-US" sz="4400"/>
          </a:p>
          <a:p>
            <a:pPr algn="ctr">
              <a:defRPr/>
            </a:pPr>
            <a:r>
              <a:rPr lang="en-US" sz="4400"/>
              <a:t>Stellar variability limits our ability to detect the smallest planet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951544" y="4039564"/>
            <a:ext cx="1516284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 rot="713708">
            <a:off x="2433360" y="4066186"/>
            <a:ext cx="2034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</a:rPr>
              <a:t>validate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 rot="20857920">
            <a:off x="8170238" y="3989963"/>
            <a:ext cx="2637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</a:rPr>
              <a:t>candidates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Stellar variability comes in many forms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sz="3200"/>
              <a:t> Acoustic Oscillations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3200"/>
              <a:t> Stellar flares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3200"/>
              <a:t> Granulation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3200"/>
              <a:t> Supergranulation 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3200"/>
              <a:t> Magnetic activity (star spots, faculae …) 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3200"/>
              <a:t> Activity cycles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7</a:t>
            </a:fld>
            <a:endParaRPr lang="en-US"/>
          </a:p>
        </p:txBody>
      </p:sp>
      <p:sp>
        <p:nvSpPr>
          <p:cNvPr id="8" name="Down Arrow 7"/>
          <p:cNvSpPr/>
          <p:nvPr/>
        </p:nvSpPr>
        <p:spPr bwMode="auto">
          <a:xfrm>
            <a:off x="8823432" y="2246176"/>
            <a:ext cx="584775" cy="3748224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 rot="5400000">
            <a:off x="8825997" y="3694324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/>
              <a:t>Timescale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Approaches to mitigating stellar activity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024128" y="2286000"/>
            <a:ext cx="1078687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sz="2800"/>
              <a:t>FF’ (</a:t>
            </a:r>
            <a:r>
              <a:rPr lang="en-US" sz="2800"/>
              <a:t>Aigrain</a:t>
            </a:r>
            <a:r>
              <a:rPr lang="en-US" sz="2800"/>
              <a:t> et al. 2012)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2800"/>
              <a:t>Activity indicators (</a:t>
            </a:r>
            <a:r>
              <a:rPr lang="en-US" sz="2800"/>
              <a:t>Boisse</a:t>
            </a:r>
            <a:r>
              <a:rPr lang="en-US" sz="2800"/>
              <a:t> et al. 2011)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2800"/>
              <a:t>Gaussian Process analysis (Haywood et al. 2014, Barragán et al. 2022)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2800"/>
              <a:t>PCA analysis (John et al. 2022)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2800"/>
              <a:t>Machine Learning (de </a:t>
            </a:r>
            <a:r>
              <a:rPr lang="en-US" sz="2800"/>
              <a:t>Beurs</a:t>
            </a:r>
            <a:r>
              <a:rPr lang="en-US" sz="2800"/>
              <a:t> et al. 2022)</a:t>
            </a:r>
            <a:endParaRPr/>
          </a:p>
          <a:p>
            <a:pPr>
              <a:buFont typeface="Arial"/>
              <a:buChar char="•"/>
              <a:defRPr/>
            </a:pPr>
            <a:r>
              <a:rPr lang="en-US" sz="2800"/>
              <a:t>Etc</a:t>
            </a:r>
            <a:r>
              <a:rPr lang="en-US" sz="2800"/>
              <a:t> ...</a:t>
            </a:r>
            <a:endParaRPr/>
          </a:p>
          <a:p>
            <a:pPr>
              <a:buFont typeface="Arial"/>
              <a:buChar char="•"/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Which method is the best?</a:t>
            </a:r>
            <a:endParaRPr/>
          </a:p>
        </p:txBody>
      </p:sp>
      <p:pic>
        <p:nvPicPr>
          <p:cNvPr id="7" name="Content Placeholder 6" descr="A table of medical records&#10;&#10;Description automatically generated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862355" y="1308558"/>
            <a:ext cx="4948646" cy="505658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Ben Lakeland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C208F35-E3C1-A046-B849-713BCFC7BB58}" type="slidenum">
              <a:rPr lang="en-US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 bwMode="auto">
          <a:xfrm>
            <a:off x="796066" y="2011680"/>
            <a:ext cx="55031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/>
              <a:t>22 methods of mitigating stellar activity</a:t>
            </a:r>
            <a:endParaRPr/>
          </a:p>
          <a:p>
            <a:pPr>
              <a:defRPr/>
            </a:pPr>
            <a:endParaRPr lang="en-US" sz="2400"/>
          </a:p>
          <a:p>
            <a:pPr>
              <a:defRPr/>
            </a:pPr>
            <a:r>
              <a:rPr lang="en-US" sz="2400"/>
              <a:t>4 radial-velocity time series</a:t>
            </a:r>
            <a:endParaRPr/>
          </a:p>
          <a:p>
            <a:pPr>
              <a:defRPr/>
            </a:pPr>
            <a:endParaRPr lang="en-US" sz="2400"/>
          </a:p>
          <a:p>
            <a:pPr>
              <a:defRPr/>
            </a:pPr>
            <a:endParaRPr lang="en-US" sz="2400"/>
          </a:p>
          <a:p>
            <a:pPr>
              <a:defRPr/>
            </a:pPr>
            <a:r>
              <a:rPr lang="en-US" sz="2400"/>
              <a:t>No technique is consistently the best</a:t>
            </a:r>
            <a:endParaRPr/>
          </a:p>
          <a:p>
            <a:pPr>
              <a:defRPr/>
            </a:pPr>
            <a:r>
              <a:rPr lang="en-US" sz="2400"/>
              <a:t>No technique consistently gets below 1 m/s</a:t>
            </a:r>
            <a:endParaRPr/>
          </a:p>
          <a:p>
            <a:pPr>
              <a:defRPr/>
            </a:pPr>
            <a:endParaRPr lang="en-US" sz="240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7051074" y="6272784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(Zhao et al. 2022)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2005149" y="5197167"/>
            <a:ext cx="269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/>
              <a:t>Need a ground truth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jpg"/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/>
        <a:ea typeface="Arial"/>
        <a:cs typeface="Arial"/>
      </a:majorFont>
      <a:minorFont>
        <a:latin typeface="Tw Cen MT"/>
        <a:ea typeface="Arial"/>
        <a:cs typeface="Arial"/>
      </a:minorFont>
    </a:fontScheme>
    <a:fmtScheme name="Integral">
      <a:fillStyleLst>
        <a:solidFill>
          <a:schemeClr val="phClr"/>
        </a:solidFill>
        <a:gradFill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/>
        </a:gradFill>
        <a:gradFill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blipFill>
          <a:blip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algn="tl" flip="none" sx="32000" sy="32000" tx="0" ty="0"/>
        </a:blipFill>
        <a:blipFill>
          <a:blip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algn="tl" flip="none" sx="32000" sy="32000" tx="0" ty="0"/>
        </a:blip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0</Words>
  <Application>onlyoffice/8.3.2.19</Application>
  <PresentationFormat>On-screen Show (4:3)</PresentationFormat>
  <Paragraphs>0</Paragraphs>
  <Slides>35</Slides>
  <Notes>35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Lakeland, Ben</dc:creator>
  <cp:lastModifiedBy>Sulis Sophia</cp:lastModifiedBy>
  <cp:revision>3</cp:revision>
  <dcterms:created xsi:type="dcterms:W3CDTF">2024-10-28T22:18:02Z</dcterms:created>
  <dcterms:modified xsi:type="dcterms:W3CDTF">2025-06-25T14:07:31Z</dcterms:modified>
</cp:coreProperties>
</file>