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T Sans Narrow"/>
      <p:regular r:id="rId21"/>
      <p:bold r:id="rId22"/>
    </p:embeddedFont>
    <p:embeddedFont>
      <p:font typeface="Lato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TSansNarrow-bold.fntdata"/><Relationship Id="rId21" Type="http://schemas.openxmlformats.org/officeDocument/2006/relationships/font" Target="fonts/PTSansNarrow-regular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a254552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g36a254552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sjkahdkjsahdas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a2545524e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6a2545524e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a2545524e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a2545524e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a2545524e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a2545524e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a2545524e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6a2545524e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6a2545524e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6a2545524e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a2c3b29b8_11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a2c3b29b8_11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6a2545524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6a2545524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a2545524e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a2545524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a2545524e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36a2545524e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s-bart – Semi-Bayesian Approach for RVs with Template-matching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a2545524e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6a2545524e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6a2545524e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6a2545524e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a2545524e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a2545524e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a2545524e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6a2545524e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a2c3b29b8_116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6a2c3b29b8_116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2.jpg"/><Relationship Id="rId7" Type="http://schemas.openxmlformats.org/officeDocument/2006/relationships/hyperlink" Target="mailto:Andre.Silva@astro.up.pt" TargetMode="External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0" l="2584" r="19320" t="0"/>
          <a:stretch/>
        </p:blipFill>
        <p:spPr>
          <a:xfrm>
            <a:off x="2333500" y="0"/>
            <a:ext cx="68104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>
            <p:ph idx="4294967295" type="ctrTitle"/>
          </p:nvPr>
        </p:nvSpPr>
        <p:spPr>
          <a:xfrm>
            <a:off x="2280975" y="1920775"/>
            <a:ext cx="6750000" cy="10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systematic bias in template-based RV extraction algorithms ​</a:t>
            </a:r>
            <a:endParaRPr b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68" name="Google Shape;68;p13"/>
          <p:cNvSpPr txBox="1"/>
          <p:nvPr>
            <p:ph idx="4294967295" type="subTitle"/>
          </p:nvPr>
        </p:nvSpPr>
        <p:spPr>
          <a:xfrm>
            <a:off x="4309525" y="3457675"/>
            <a:ext cx="4318800" cy="29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8"/>
              <a:buFont typeface="Arial"/>
              <a:buNone/>
            </a:pPr>
            <a:r>
              <a:rPr b="1" i="0" lang="en-GB" sz="1312" u="none" cap="none" strike="noStrike">
                <a:solidFill>
                  <a:schemeClr val="lt1"/>
                </a:solidFill>
              </a:rPr>
              <a:t>André M. Silva</a:t>
            </a:r>
            <a:r>
              <a:rPr b="1" i="0" lang="en-GB" sz="1112" u="none" cap="none" strike="noStrike">
                <a:solidFill>
                  <a:schemeClr val="lt1"/>
                </a:solidFill>
              </a:rPr>
              <a:t> </a:t>
            </a:r>
            <a:r>
              <a:rPr b="1" i="0" lang="en-GB" sz="1000" u="none" cap="none" strike="noStrike">
                <a:solidFill>
                  <a:schemeClr val="lt1"/>
                </a:solidFill>
              </a:rPr>
              <a:t>@ </a:t>
            </a:r>
            <a:r>
              <a:rPr b="1" lang="en-GB" sz="1000">
                <a:solidFill>
                  <a:schemeClr val="lt1"/>
                </a:solidFill>
              </a:rPr>
              <a:t> PLATO-ESP2025, June 2025</a:t>
            </a:r>
            <a:endParaRPr b="1" i="0" sz="1312" u="none" cap="none" strike="noStrike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688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217" y="1302874"/>
            <a:ext cx="1196620" cy="8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505" y="4472926"/>
            <a:ext cx="1528045" cy="6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6">
            <a:alphaModFix/>
          </a:blip>
          <a:srcRect b="23778" l="7925" r="7314" t="24807"/>
          <a:stretch/>
        </p:blipFill>
        <p:spPr>
          <a:xfrm>
            <a:off x="241709" y="3546825"/>
            <a:ext cx="1579893" cy="67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2333500" y="4906375"/>
            <a:ext cx="183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Credit: </a:t>
            </a:r>
            <a:r>
              <a:rPr b="0" i="0" lang="en-GB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MidJourney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6389525" y="4481700"/>
            <a:ext cx="30846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Contacts: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-"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b="0" i="0" lang="en-GB" sz="1000" u="sng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Andre.Silva@astro.up.pt</a:t>
            </a:r>
            <a:endParaRPr b="0" i="0" sz="1000" u="sng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-"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Github: </a:t>
            </a:r>
            <a:r>
              <a:rPr b="0" i="0" lang="en-GB" sz="1000" u="sng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https://github.com/Kamuish</a:t>
            </a:r>
            <a:endParaRPr b="0" i="0" sz="1000" u="sng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509" y="2424861"/>
            <a:ext cx="1406290" cy="80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9377" y="112750"/>
            <a:ext cx="1004549" cy="100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large sample of ESPRESSO observations</a:t>
            </a:r>
            <a:endParaRPr/>
          </a:p>
        </p:txBody>
      </p:sp>
      <p:pic>
        <p:nvPicPr>
          <p:cNvPr id="174" name="Google Shape;174;p22" title="slope_correlations.png"/>
          <p:cNvPicPr preferRelativeResize="0"/>
          <p:nvPr/>
        </p:nvPicPr>
        <p:blipFill rotWithShape="1">
          <a:blip r:embed="rId3">
            <a:alphaModFix/>
          </a:blip>
          <a:srcRect b="68366" l="0" r="0" t="0"/>
          <a:stretch/>
        </p:blipFill>
        <p:spPr>
          <a:xfrm>
            <a:off x="4547700" y="1266325"/>
            <a:ext cx="4284602" cy="16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 title="slope_correlations.png"/>
          <p:cNvPicPr preferRelativeResize="0"/>
          <p:nvPr/>
        </p:nvPicPr>
        <p:blipFill rotWithShape="1">
          <a:blip r:embed="rId3">
            <a:alphaModFix/>
          </a:blip>
          <a:srcRect b="2733" l="2804" r="49817" t="65633"/>
          <a:stretch/>
        </p:blipFill>
        <p:spPr>
          <a:xfrm>
            <a:off x="5694063" y="3166650"/>
            <a:ext cx="2179274" cy="17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579025" y="1720650"/>
            <a:ext cx="2873100" cy="851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F6C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4000 ESPRESSO observations of 20 stars, over 38 nights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7" name="Google Shape;177;p22"/>
          <p:cNvGrpSpPr/>
          <p:nvPr/>
        </p:nvGrpSpPr>
        <p:grpSpPr>
          <a:xfrm>
            <a:off x="579025" y="2571750"/>
            <a:ext cx="2873100" cy="1099000"/>
            <a:chOff x="579025" y="2571750"/>
            <a:chExt cx="2873100" cy="1099000"/>
          </a:xfrm>
        </p:grpSpPr>
        <p:sp>
          <p:nvSpPr>
            <p:cNvPr id="178" name="Google Shape;178;p22"/>
            <p:cNvSpPr/>
            <p:nvPr/>
          </p:nvSpPr>
          <p:spPr>
            <a:xfrm>
              <a:off x="579025" y="2963350"/>
              <a:ext cx="2873100" cy="707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EF6C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Computed RV time-series for each night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79" name="Google Shape;179;p22"/>
            <p:cNvCxnSpPr>
              <a:stCxn id="176" idx="2"/>
              <a:endCxn id="178" idx="0"/>
            </p:cNvCxnSpPr>
            <p:nvPr/>
          </p:nvCxnSpPr>
          <p:spPr>
            <a:xfrm>
              <a:off x="2015575" y="2571750"/>
              <a:ext cx="0" cy="391500"/>
            </a:xfrm>
            <a:prstGeom prst="straightConnector1">
              <a:avLst/>
            </a:prstGeom>
            <a:noFill/>
            <a:ln cap="flat" cmpd="sng" w="9525">
              <a:solidFill>
                <a:srgbClr val="EF6C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80" name="Google Shape;180;p22"/>
          <p:cNvGrpSpPr/>
          <p:nvPr/>
        </p:nvGrpSpPr>
        <p:grpSpPr>
          <a:xfrm>
            <a:off x="579025" y="3670738"/>
            <a:ext cx="2873100" cy="1098900"/>
            <a:chOff x="579025" y="2571850"/>
            <a:chExt cx="2873100" cy="1098900"/>
          </a:xfrm>
        </p:grpSpPr>
        <p:sp>
          <p:nvSpPr>
            <p:cNvPr id="181" name="Google Shape;181;p22"/>
            <p:cNvSpPr/>
            <p:nvPr/>
          </p:nvSpPr>
          <p:spPr>
            <a:xfrm>
              <a:off x="579025" y="2963350"/>
              <a:ext cx="2873100" cy="707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EF6C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Linear fit on each night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82" name="Google Shape;182;p22"/>
            <p:cNvCxnSpPr>
              <a:endCxn id="181" idx="0"/>
            </p:cNvCxnSpPr>
            <p:nvPr/>
          </p:nvCxnSpPr>
          <p:spPr>
            <a:xfrm>
              <a:off x="2015575" y="2571850"/>
              <a:ext cx="0" cy="391500"/>
            </a:xfrm>
            <a:prstGeom prst="straightConnector1">
              <a:avLst/>
            </a:prstGeom>
            <a:noFill/>
            <a:ln cap="flat" cmpd="sng" w="9525">
              <a:solidFill>
                <a:srgbClr val="EF6C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83" name="Google Shape;183;p22"/>
          <p:cNvSpPr txBox="1"/>
          <p:nvPr/>
        </p:nvSpPr>
        <p:spPr>
          <a:xfrm>
            <a:off x="7995925" y="465080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Silva+in review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HD10700 - an ideal test bed</a:t>
            </a:r>
            <a:endParaRPr/>
          </a:p>
        </p:txBody>
      </p:sp>
      <p:pic>
        <p:nvPicPr>
          <p:cNvPr id="189" name="Google Shape;18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973" y="1593675"/>
            <a:ext cx="5508899" cy="27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7712950" y="471000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Figueira+accepted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  <p:grpSp>
        <p:nvGrpSpPr>
          <p:cNvPr id="191" name="Google Shape;191;p23"/>
          <p:cNvGrpSpPr/>
          <p:nvPr/>
        </p:nvGrpSpPr>
        <p:grpSpPr>
          <a:xfrm>
            <a:off x="4714725" y="907350"/>
            <a:ext cx="3875100" cy="1134750"/>
            <a:chOff x="4714725" y="907350"/>
            <a:chExt cx="3875100" cy="1134750"/>
          </a:xfrm>
        </p:grpSpPr>
        <p:sp>
          <p:nvSpPr>
            <p:cNvPr id="192" name="Google Shape;192;p23"/>
            <p:cNvSpPr/>
            <p:nvPr/>
          </p:nvSpPr>
          <p:spPr>
            <a:xfrm>
              <a:off x="6266025" y="907350"/>
              <a:ext cx="2323800" cy="531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EF6C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Multiple consecutive exposures per night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93" name="Google Shape;193;p23"/>
            <p:cNvCxnSpPr>
              <a:stCxn id="192" idx="1"/>
            </p:cNvCxnSpPr>
            <p:nvPr/>
          </p:nvCxnSpPr>
          <p:spPr>
            <a:xfrm flipH="1">
              <a:off x="4714725" y="1173000"/>
              <a:ext cx="1551300" cy="869100"/>
            </a:xfrm>
            <a:prstGeom prst="straightConnector1">
              <a:avLst/>
            </a:prstGeom>
            <a:noFill/>
            <a:ln cap="flat" cmpd="sng" w="19050">
              <a:solidFill>
                <a:srgbClr val="EF6C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HD10700 - a nightly division</a:t>
            </a:r>
            <a:endParaRPr/>
          </a:p>
        </p:txBody>
      </p:sp>
      <p:pic>
        <p:nvPicPr>
          <p:cNvPr id="199" name="Google Shape;199;p24" title="tauceti_night.png"/>
          <p:cNvPicPr preferRelativeResize="0"/>
          <p:nvPr/>
        </p:nvPicPr>
        <p:blipFill rotWithShape="1">
          <a:blip r:embed="rId3">
            <a:alphaModFix/>
          </a:blip>
          <a:srcRect b="52285" l="48683" r="0" t="5667"/>
          <a:stretch/>
        </p:blipFill>
        <p:spPr>
          <a:xfrm>
            <a:off x="1331850" y="2633700"/>
            <a:ext cx="2198727" cy="216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 title="tauceti_night.png"/>
          <p:cNvPicPr preferRelativeResize="0"/>
          <p:nvPr/>
        </p:nvPicPr>
        <p:blipFill rotWithShape="1">
          <a:blip r:embed="rId3">
            <a:alphaModFix/>
          </a:blip>
          <a:srcRect b="52370" l="0" r="51814" t="6331"/>
          <a:stretch/>
        </p:blipFill>
        <p:spPr>
          <a:xfrm>
            <a:off x="5524325" y="2652963"/>
            <a:ext cx="2064576" cy="2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>
            <a:off x="947863" y="1565450"/>
            <a:ext cx="2966700" cy="77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658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With a stellar template constructed with the full dataset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5073263" y="1566075"/>
            <a:ext cx="2966700" cy="77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658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With a stellar template constructed with only data of the night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7995925" y="465080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Silva+in review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HD10700 - Increase of span of data in template</a:t>
            </a:r>
            <a:endParaRPr/>
          </a:p>
        </p:txBody>
      </p:sp>
      <p:pic>
        <p:nvPicPr>
          <p:cNvPr id="209" name="Google Shape;209;p25" title="tauceti_roll_templa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978" y="1245350"/>
            <a:ext cx="3889874" cy="35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/>
          <p:nvPr/>
        </p:nvSpPr>
        <p:spPr>
          <a:xfrm>
            <a:off x="1310750" y="1245350"/>
            <a:ext cx="2082300" cy="531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658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Select one night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1" name="Google Shape;211;p25"/>
          <p:cNvGrpSpPr/>
          <p:nvPr/>
        </p:nvGrpSpPr>
        <p:grpSpPr>
          <a:xfrm>
            <a:off x="1310750" y="1776650"/>
            <a:ext cx="2082300" cy="949100"/>
            <a:chOff x="1310750" y="1776650"/>
            <a:chExt cx="2082300" cy="949100"/>
          </a:xfrm>
        </p:grpSpPr>
        <p:sp>
          <p:nvSpPr>
            <p:cNvPr id="212" name="Google Shape;212;p25"/>
            <p:cNvSpPr/>
            <p:nvPr/>
          </p:nvSpPr>
          <p:spPr>
            <a:xfrm>
              <a:off x="1310750" y="2194450"/>
              <a:ext cx="2082300" cy="531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8658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Construct template from N nights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13" name="Google Shape;213;p25"/>
            <p:cNvCxnSpPr>
              <a:stCxn id="210" idx="2"/>
              <a:endCxn id="212" idx="0"/>
            </p:cNvCxnSpPr>
            <p:nvPr/>
          </p:nvCxnSpPr>
          <p:spPr>
            <a:xfrm>
              <a:off x="2351900" y="1776650"/>
              <a:ext cx="0" cy="417900"/>
            </a:xfrm>
            <a:prstGeom prst="straightConnector1">
              <a:avLst/>
            </a:prstGeom>
            <a:noFill/>
            <a:ln cap="flat" cmpd="sng" w="9525">
              <a:solidFill>
                <a:srgbClr val="48658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14" name="Google Shape;214;p25"/>
          <p:cNvGrpSpPr/>
          <p:nvPr/>
        </p:nvGrpSpPr>
        <p:grpSpPr>
          <a:xfrm>
            <a:off x="1310750" y="2725688"/>
            <a:ext cx="2082300" cy="949163"/>
            <a:chOff x="1310750" y="2725688"/>
            <a:chExt cx="2082300" cy="949163"/>
          </a:xfrm>
        </p:grpSpPr>
        <p:sp>
          <p:nvSpPr>
            <p:cNvPr id="215" name="Google Shape;215;p25"/>
            <p:cNvSpPr/>
            <p:nvPr/>
          </p:nvSpPr>
          <p:spPr>
            <a:xfrm>
              <a:off x="1310750" y="3143550"/>
              <a:ext cx="2082300" cy="531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8658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Compute RVs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16" name="Google Shape;216;p25"/>
            <p:cNvCxnSpPr/>
            <p:nvPr/>
          </p:nvCxnSpPr>
          <p:spPr>
            <a:xfrm>
              <a:off x="2351900" y="2725688"/>
              <a:ext cx="0" cy="417900"/>
            </a:xfrm>
            <a:prstGeom prst="straightConnector1">
              <a:avLst/>
            </a:prstGeom>
            <a:noFill/>
            <a:ln cap="flat" cmpd="sng" w="9525">
              <a:solidFill>
                <a:srgbClr val="48658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17" name="Google Shape;217;p25"/>
          <p:cNvGrpSpPr/>
          <p:nvPr/>
        </p:nvGrpSpPr>
        <p:grpSpPr>
          <a:xfrm>
            <a:off x="1310750" y="3674850"/>
            <a:ext cx="2082300" cy="949100"/>
            <a:chOff x="1310750" y="3674850"/>
            <a:chExt cx="2082300" cy="949100"/>
          </a:xfrm>
        </p:grpSpPr>
        <p:sp>
          <p:nvSpPr>
            <p:cNvPr id="218" name="Google Shape;218;p25"/>
            <p:cNvSpPr/>
            <p:nvPr/>
          </p:nvSpPr>
          <p:spPr>
            <a:xfrm>
              <a:off x="1310750" y="4092650"/>
              <a:ext cx="2082300" cy="531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8658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Add one more night to template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19" name="Google Shape;219;p25"/>
            <p:cNvCxnSpPr/>
            <p:nvPr/>
          </p:nvCxnSpPr>
          <p:spPr>
            <a:xfrm>
              <a:off x="2351900" y="3674850"/>
              <a:ext cx="0" cy="417900"/>
            </a:xfrm>
            <a:prstGeom prst="straightConnector1">
              <a:avLst/>
            </a:prstGeom>
            <a:noFill/>
            <a:ln cap="flat" cmpd="sng" w="9525">
              <a:solidFill>
                <a:srgbClr val="48658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20" name="Google Shape;220;p25"/>
          <p:cNvGrpSpPr/>
          <p:nvPr/>
        </p:nvGrpSpPr>
        <p:grpSpPr>
          <a:xfrm>
            <a:off x="880850" y="2437675"/>
            <a:ext cx="429900" cy="1850700"/>
            <a:chOff x="880850" y="2437675"/>
            <a:chExt cx="429900" cy="1850700"/>
          </a:xfrm>
        </p:grpSpPr>
        <p:cxnSp>
          <p:nvCxnSpPr>
            <p:cNvPr id="221" name="Google Shape;221;p25"/>
            <p:cNvCxnSpPr/>
            <p:nvPr/>
          </p:nvCxnSpPr>
          <p:spPr>
            <a:xfrm flipH="1">
              <a:off x="880850" y="4280425"/>
              <a:ext cx="429900" cy="900"/>
            </a:xfrm>
            <a:prstGeom prst="straightConnector1">
              <a:avLst/>
            </a:prstGeom>
            <a:noFill/>
            <a:ln cap="flat" cmpd="sng" w="9525">
              <a:solidFill>
                <a:srgbClr val="48658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" name="Google Shape;222;p25"/>
            <p:cNvCxnSpPr/>
            <p:nvPr/>
          </p:nvCxnSpPr>
          <p:spPr>
            <a:xfrm flipH="1">
              <a:off x="880850" y="2442775"/>
              <a:ext cx="600" cy="1845600"/>
            </a:xfrm>
            <a:prstGeom prst="straightConnector1">
              <a:avLst/>
            </a:prstGeom>
            <a:noFill/>
            <a:ln cap="flat" cmpd="sng" w="9525">
              <a:solidFill>
                <a:srgbClr val="48658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3" name="Google Shape;223;p25"/>
            <p:cNvCxnSpPr/>
            <p:nvPr/>
          </p:nvCxnSpPr>
          <p:spPr>
            <a:xfrm>
              <a:off x="880850" y="2437675"/>
              <a:ext cx="429900" cy="5100"/>
            </a:xfrm>
            <a:prstGeom prst="straightConnector1">
              <a:avLst/>
            </a:prstGeom>
            <a:noFill/>
            <a:ln cap="flat" cmpd="sng" w="9525">
              <a:solidFill>
                <a:srgbClr val="48658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24" name="Google Shape;224;p25"/>
          <p:cNvSpPr txBox="1"/>
          <p:nvPr/>
        </p:nvSpPr>
        <p:spPr>
          <a:xfrm>
            <a:off x="7995925" y="465080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Silva+in review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likely culprit - fixed pattern noise on detector frame</a:t>
            </a:r>
            <a:endParaRPr/>
          </a:p>
        </p:txBody>
      </p:sp>
      <p:grpSp>
        <p:nvGrpSpPr>
          <p:cNvPr id="230" name="Google Shape;230;p26"/>
          <p:cNvGrpSpPr/>
          <p:nvPr/>
        </p:nvGrpSpPr>
        <p:grpSpPr>
          <a:xfrm>
            <a:off x="281525" y="1700100"/>
            <a:ext cx="4262425" cy="2087225"/>
            <a:chOff x="275675" y="1351575"/>
            <a:chExt cx="4262425" cy="2087225"/>
          </a:xfrm>
        </p:grpSpPr>
        <p:pic>
          <p:nvPicPr>
            <p:cNvPr id="231" name="Google Shape;23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4300" y="1351575"/>
              <a:ext cx="4173800" cy="203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6"/>
            <p:cNvSpPr/>
            <p:nvPr/>
          </p:nvSpPr>
          <p:spPr>
            <a:xfrm>
              <a:off x="275675" y="3210800"/>
              <a:ext cx="496800" cy="228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3" name="Google Shape;233;p26"/>
          <p:cNvGrpSpPr/>
          <p:nvPr/>
        </p:nvGrpSpPr>
        <p:grpSpPr>
          <a:xfrm>
            <a:off x="1214275" y="1954150"/>
            <a:ext cx="7022100" cy="733650"/>
            <a:chOff x="1214275" y="1954150"/>
            <a:chExt cx="7022100" cy="733650"/>
          </a:xfrm>
        </p:grpSpPr>
        <p:sp>
          <p:nvSpPr>
            <p:cNvPr id="234" name="Google Shape;234;p26"/>
            <p:cNvSpPr/>
            <p:nvPr/>
          </p:nvSpPr>
          <p:spPr>
            <a:xfrm>
              <a:off x="5378275" y="1954150"/>
              <a:ext cx="2858100" cy="648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8658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Δ BERV &lt; median pixel size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235" name="Google Shape;235;p26"/>
            <p:cNvGrpSpPr/>
            <p:nvPr/>
          </p:nvGrpSpPr>
          <p:grpSpPr>
            <a:xfrm>
              <a:off x="1214275" y="2235100"/>
              <a:ext cx="4164000" cy="452700"/>
              <a:chOff x="1214275" y="2235100"/>
              <a:chExt cx="4164000" cy="452700"/>
            </a:xfrm>
          </p:grpSpPr>
          <p:cxnSp>
            <p:nvCxnSpPr>
              <p:cNvPr id="236" name="Google Shape;236;p26"/>
              <p:cNvCxnSpPr>
                <a:stCxn id="234" idx="1"/>
              </p:cNvCxnSpPr>
              <p:nvPr/>
            </p:nvCxnSpPr>
            <p:spPr>
              <a:xfrm flipH="1">
                <a:off x="4129375" y="2278600"/>
                <a:ext cx="1248900" cy="40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6B26B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37" name="Google Shape;237;p26"/>
              <p:cNvCxnSpPr>
                <a:stCxn id="234" idx="1"/>
              </p:cNvCxnSpPr>
              <p:nvPr/>
            </p:nvCxnSpPr>
            <p:spPr>
              <a:xfrm flipH="1">
                <a:off x="3531775" y="2278600"/>
                <a:ext cx="1846500" cy="366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6B26B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38" name="Google Shape;238;p26"/>
              <p:cNvCxnSpPr>
                <a:stCxn id="234" idx="1"/>
              </p:cNvCxnSpPr>
              <p:nvPr/>
            </p:nvCxnSpPr>
            <p:spPr>
              <a:xfrm flipH="1">
                <a:off x="2783575" y="2278600"/>
                <a:ext cx="2594700" cy="312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6B26B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39" name="Google Shape;239;p26"/>
              <p:cNvCxnSpPr/>
              <p:nvPr/>
            </p:nvCxnSpPr>
            <p:spPr>
              <a:xfrm flipH="1">
                <a:off x="2035075" y="2278600"/>
                <a:ext cx="3343200" cy="174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6B26B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40" name="Google Shape;240;p26"/>
              <p:cNvCxnSpPr/>
              <p:nvPr/>
            </p:nvCxnSpPr>
            <p:spPr>
              <a:xfrm rot="10800000">
                <a:off x="1214275" y="2235100"/>
                <a:ext cx="4164000" cy="4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6B26B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sp>
        <p:nvSpPr>
          <p:cNvPr id="241" name="Google Shape;241;p26"/>
          <p:cNvSpPr/>
          <p:nvPr/>
        </p:nvSpPr>
        <p:spPr>
          <a:xfrm>
            <a:off x="5089075" y="3557950"/>
            <a:ext cx="3443100" cy="103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F6C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Flux systematics (e.g., tellurics) on detector frame will always overlap and be present in the stellar template, biasing RV extraction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7995925" y="465080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Silva+in review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Takeaway messages</a:t>
            </a:r>
            <a:endParaRPr/>
          </a:p>
        </p:txBody>
      </p:sp>
      <p:sp>
        <p:nvSpPr>
          <p:cNvPr id="248" name="Google Shape;248;p27"/>
          <p:cNvSpPr txBox="1"/>
          <p:nvPr>
            <p:ph idx="1" type="body"/>
          </p:nvPr>
        </p:nvSpPr>
        <p:spPr>
          <a:xfrm>
            <a:off x="311700" y="1272350"/>
            <a:ext cx="8520600" cy="36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rgbClr val="486581"/>
              </a:buClr>
              <a:buSzPct val="100000"/>
              <a:buChar char="●"/>
            </a:pPr>
            <a:r>
              <a:rPr b="1" lang="en-GB">
                <a:solidFill>
                  <a:srgbClr val="486581"/>
                </a:solidFill>
              </a:rPr>
              <a:t>s-BART template-matching pipeline</a:t>
            </a:r>
            <a:endParaRPr b="1">
              <a:solidFill>
                <a:srgbClr val="486581"/>
              </a:solidFill>
            </a:endParaRPr>
          </a:p>
          <a:p>
            <a:pPr indent="-302418" lvl="1" marL="914400" rtl="0" algn="l">
              <a:spcBef>
                <a:spcPts val="1000"/>
              </a:spcBef>
              <a:spcAft>
                <a:spcPts val="0"/>
              </a:spcAft>
              <a:buClr>
                <a:srgbClr val="695D46"/>
              </a:buClr>
              <a:buSzPct val="100000"/>
              <a:buChar char="○"/>
            </a:pPr>
            <a:r>
              <a:rPr lang="en-GB" sz="1500">
                <a:solidFill>
                  <a:srgbClr val="695D46"/>
                </a:solidFill>
              </a:rPr>
              <a:t>Provides a consistent method to characterize RVs and uncertainties;</a:t>
            </a:r>
            <a:endParaRPr sz="1500">
              <a:solidFill>
                <a:srgbClr val="695D46"/>
              </a:solidFill>
            </a:endParaRPr>
          </a:p>
          <a:p>
            <a:pPr indent="-297497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Has been adopted by multiple international consortia / projects;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Clr>
                <a:srgbClr val="486581"/>
              </a:buClr>
              <a:buSzPct val="100000"/>
              <a:buChar char="●"/>
            </a:pPr>
            <a:r>
              <a:rPr b="1" lang="en-GB">
                <a:solidFill>
                  <a:srgbClr val="486581"/>
                </a:solidFill>
              </a:rPr>
              <a:t>Template-based methods present a systematic signal when data is collected within few days/hours</a:t>
            </a:r>
            <a:endParaRPr b="1">
              <a:solidFill>
                <a:srgbClr val="486581"/>
              </a:solidFill>
            </a:endParaRPr>
          </a:p>
          <a:p>
            <a:pPr indent="-297497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Large sample analysis shows RV slopes in the interval [-0.3, - 52] m/s/h;</a:t>
            </a:r>
            <a:endParaRPr/>
          </a:p>
          <a:p>
            <a:pPr indent="-297497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Connected with the construction of the stellar template, particularly the BERV spread of spectra;</a:t>
            </a:r>
            <a:endParaRPr/>
          </a:p>
          <a:p>
            <a:pPr indent="-297497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We postulate that it is introduced by flux systematics on the reference frame of the detector;</a:t>
            </a:r>
            <a:endParaRPr/>
          </a:p>
          <a:p>
            <a:pPr indent="-297497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Will impact multiple science cases;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 the quest for an Earth-twin</a:t>
            </a:r>
            <a:endParaRPr/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12073"/>
            <a:ext cx="4066299" cy="2033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4"/>
          <p:cNvGrpSpPr/>
          <p:nvPr/>
        </p:nvGrpSpPr>
        <p:grpSpPr>
          <a:xfrm>
            <a:off x="4745263" y="2031525"/>
            <a:ext cx="4303512" cy="2914150"/>
            <a:chOff x="4735963" y="2161900"/>
            <a:chExt cx="4303512" cy="2914150"/>
          </a:xfrm>
        </p:grpSpPr>
        <p:pic>
          <p:nvPicPr>
            <p:cNvPr id="83" name="Google Shape;8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35963" y="2161900"/>
              <a:ext cx="3988475" cy="1994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4"/>
            <p:cNvSpPr txBox="1"/>
            <p:nvPr/>
          </p:nvSpPr>
          <p:spPr>
            <a:xfrm>
              <a:off x="6307975" y="4728650"/>
              <a:ext cx="2731500" cy="3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695D46"/>
                  </a:solidFill>
                </a:rPr>
                <a:t>Collier Cameron+2019, Dumusque+2021</a:t>
              </a:r>
              <a:endParaRPr sz="1000">
                <a:solidFill>
                  <a:srgbClr val="695D46"/>
                </a:solidFill>
              </a:endParaRPr>
            </a:p>
          </p:txBody>
        </p:sp>
      </p:grpSp>
      <p:grpSp>
        <p:nvGrpSpPr>
          <p:cNvPr id="85" name="Google Shape;85;p14"/>
          <p:cNvGrpSpPr/>
          <p:nvPr/>
        </p:nvGrpSpPr>
        <p:grpSpPr>
          <a:xfrm>
            <a:off x="6537271" y="-228601"/>
            <a:ext cx="3175817" cy="2506239"/>
            <a:chOff x="1407502" y="1095649"/>
            <a:chExt cx="2781900" cy="2023119"/>
          </a:xfrm>
        </p:grpSpPr>
        <p:pic>
          <p:nvPicPr>
            <p:cNvPr id="86" name="Google Shape;86;p14"/>
            <p:cNvPicPr preferRelativeResize="0"/>
            <p:nvPr/>
          </p:nvPicPr>
          <p:blipFill rotWithShape="1">
            <a:blip r:embed="rId5">
              <a:alphaModFix/>
            </a:blip>
            <a:srcRect b="54824" l="18790" r="21501" t="0"/>
            <a:stretch/>
          </p:blipFill>
          <p:spPr>
            <a:xfrm rot="631664">
              <a:off x="1796250" y="1290400"/>
              <a:ext cx="2243526" cy="1212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4"/>
            <p:cNvSpPr/>
            <p:nvPr/>
          </p:nvSpPr>
          <p:spPr>
            <a:xfrm rot="1411996">
              <a:off x="3281307" y="2410305"/>
              <a:ext cx="829490" cy="566426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 rot="1411996">
              <a:off x="1486107" y="2099180"/>
              <a:ext cx="829490" cy="566426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444"/>
              <a:buNone/>
            </a:pPr>
            <a:r>
              <a:rPr lang="en-GB"/>
              <a:t>RV estimation through template-based methods</a:t>
            </a:r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475" y="1228625"/>
            <a:ext cx="6747225" cy="33736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" name="Google Shape;96;p15"/>
          <p:cNvSpPr txBox="1"/>
          <p:nvPr/>
        </p:nvSpPr>
        <p:spPr>
          <a:xfrm>
            <a:off x="4058850" y="4563100"/>
            <a:ext cx="44136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Anglada-Escudé+2012; Zechmeister+2018; Silva+2022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8010"/>
              <a:buNone/>
            </a:pPr>
            <a:r>
              <a:rPr lang="en-GB"/>
              <a:t>A move towards a Bayesian model: s-BART </a:t>
            </a:r>
            <a:r>
              <a:rPr lang="en-GB" sz="1488"/>
              <a:t>(Silva et al, 2022)</a:t>
            </a:r>
            <a:endParaRPr sz="1488"/>
          </a:p>
        </p:txBody>
      </p:sp>
      <p:sp>
        <p:nvSpPr>
          <p:cNvPr id="102" name="Google Shape;102;p16"/>
          <p:cNvSpPr txBox="1"/>
          <p:nvPr/>
        </p:nvSpPr>
        <p:spPr>
          <a:xfrm>
            <a:off x="621375" y="2195175"/>
            <a:ext cx="395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4184625" y="2437175"/>
            <a:ext cx="36978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6581"/>
              </a:buClr>
              <a:buSzPts val="1400"/>
              <a:buChar char="●"/>
            </a:pPr>
            <a:r>
              <a:rPr i="0" lang="en-GB" u="none" cap="none" strike="noStrike">
                <a:solidFill>
                  <a:srgbClr val="486581"/>
                </a:solidFill>
              </a:rPr>
              <a:t>A Bayesian framework allows for:</a:t>
            </a:r>
            <a:endParaRPr i="0" u="none" cap="none" strike="noStrike">
              <a:solidFill>
                <a:srgbClr val="48658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000000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4678250" y="2823475"/>
            <a:ext cx="3697800" cy="14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6581"/>
              </a:buClr>
              <a:buSzPts val="1300"/>
              <a:buChar char="➔"/>
            </a:pPr>
            <a:r>
              <a:rPr i="0" lang="en-GB" sz="1300" u="none" cap="none" strike="noStrike">
                <a:solidFill>
                  <a:srgbClr val="486581"/>
                </a:solidFill>
              </a:rPr>
              <a:t>consistent and straightforward characterization of the RV (posterior) probability for any observation;</a:t>
            </a:r>
            <a:endParaRPr i="0" sz="1300" u="none" cap="none" strike="noStrike">
              <a:solidFill>
                <a:srgbClr val="486581"/>
              </a:solidFill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86581"/>
              </a:buClr>
              <a:buSzPts val="1300"/>
              <a:buChar char="➔"/>
            </a:pPr>
            <a:r>
              <a:rPr i="0" lang="en-GB" sz="1300" u="none" cap="none" strike="noStrike">
                <a:solidFill>
                  <a:srgbClr val="486581"/>
                </a:solidFill>
              </a:rPr>
              <a:t>Marginalize the continuum level of the stellar spectra;</a:t>
            </a:r>
            <a:endParaRPr i="0" sz="1300" u="none" cap="none" strike="noStrike">
              <a:solidFill>
                <a:srgbClr val="486581"/>
              </a:solidFill>
            </a:endParaRPr>
          </a:p>
        </p:txBody>
      </p:sp>
      <p:grpSp>
        <p:nvGrpSpPr>
          <p:cNvPr id="105" name="Google Shape;105;p16"/>
          <p:cNvGrpSpPr/>
          <p:nvPr/>
        </p:nvGrpSpPr>
        <p:grpSpPr>
          <a:xfrm>
            <a:off x="423984" y="1724290"/>
            <a:ext cx="3891667" cy="2477521"/>
            <a:chOff x="5032769" y="1274752"/>
            <a:chExt cx="4816420" cy="3820976"/>
          </a:xfrm>
        </p:grpSpPr>
        <p:pic>
          <p:nvPicPr>
            <p:cNvPr id="106" name="Google Shape;106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2769" y="1274752"/>
              <a:ext cx="4079107" cy="3820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6"/>
            <p:cNvSpPr txBox="1"/>
            <p:nvPr/>
          </p:nvSpPr>
          <p:spPr>
            <a:xfrm>
              <a:off x="8326088" y="4668519"/>
              <a:ext cx="15231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-GB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Crédito: ESO</a:t>
              </a:r>
              <a:endPara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6"/>
          <p:cNvSpPr txBox="1"/>
          <p:nvPr/>
        </p:nvSpPr>
        <p:spPr>
          <a:xfrm>
            <a:off x="4184625" y="1756300"/>
            <a:ext cx="3697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6581"/>
              </a:buClr>
              <a:buSzPts val="1400"/>
              <a:buChar char="●"/>
            </a:pPr>
            <a:r>
              <a:rPr lang="en-GB">
                <a:solidFill>
                  <a:srgbClr val="486581"/>
                </a:solidFill>
              </a:rPr>
              <a:t>A common RV value across all echelle orders.</a:t>
            </a:r>
            <a:endParaRPr i="0" u="none" cap="none" strike="noStrike">
              <a:solidFill>
                <a:srgbClr val="48658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000000"/>
              </a:solidFill>
            </a:endParaRPr>
          </a:p>
        </p:txBody>
      </p:sp>
      <p:grpSp>
        <p:nvGrpSpPr>
          <p:cNvPr id="109" name="Google Shape;109;p16"/>
          <p:cNvGrpSpPr/>
          <p:nvPr/>
        </p:nvGrpSpPr>
        <p:grpSpPr>
          <a:xfrm>
            <a:off x="8281914" y="10"/>
            <a:ext cx="862095" cy="1239322"/>
            <a:chOff x="7862275" y="87763"/>
            <a:chExt cx="1181275" cy="1507508"/>
          </a:xfrm>
        </p:grpSpPr>
        <p:pic>
          <p:nvPicPr>
            <p:cNvPr id="110" name="Google Shape;110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85175" y="1291925"/>
              <a:ext cx="1135475" cy="303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62275" y="87763"/>
              <a:ext cx="1181275" cy="12041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" name="Google Shape;112;p16"/>
          <p:cNvGrpSpPr/>
          <p:nvPr/>
        </p:nvGrpSpPr>
        <p:grpSpPr>
          <a:xfrm>
            <a:off x="441997" y="4311806"/>
            <a:ext cx="3285628" cy="643393"/>
            <a:chOff x="441997" y="4311806"/>
            <a:chExt cx="3285628" cy="643393"/>
          </a:xfrm>
        </p:grpSpPr>
        <p:pic>
          <p:nvPicPr>
            <p:cNvPr id="113" name="Google Shape;113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22750" y="4317899"/>
              <a:ext cx="564000" cy="63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41997" y="4311806"/>
              <a:ext cx="606776" cy="57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63625" y="4354558"/>
              <a:ext cx="564000" cy="56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60724" y="4354550"/>
              <a:ext cx="728950" cy="4897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impact of observation strategy on RV extraction</a:t>
            </a: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485750" y="1696350"/>
            <a:ext cx="2625900" cy="875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Observations 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spread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 over multiple months/years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5309150" y="1808100"/>
            <a:ext cx="1992600" cy="65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Detection and characterization of exoplanets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8"/>
          <p:cNvGrpSpPr/>
          <p:nvPr/>
        </p:nvGrpSpPr>
        <p:grpSpPr>
          <a:xfrm>
            <a:off x="4995826" y="1792325"/>
            <a:ext cx="2064824" cy="2040000"/>
            <a:chOff x="4310026" y="1868525"/>
            <a:chExt cx="2064824" cy="2040000"/>
          </a:xfrm>
        </p:grpSpPr>
        <p:pic>
          <p:nvPicPr>
            <p:cNvPr id="129" name="Google Shape;129;p18"/>
            <p:cNvPicPr preferRelativeResize="0"/>
            <p:nvPr/>
          </p:nvPicPr>
          <p:blipFill rotWithShape="1">
            <a:blip r:embed="rId3">
              <a:alphaModFix/>
            </a:blip>
            <a:srcRect b="26619" l="66970" r="100000" t="23475"/>
            <a:stretch/>
          </p:blipFill>
          <p:spPr>
            <a:xfrm flipH="1">
              <a:off x="4310026" y="1930675"/>
              <a:ext cx="2034450" cy="191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8"/>
            <p:cNvSpPr/>
            <p:nvPr/>
          </p:nvSpPr>
          <p:spPr>
            <a:xfrm>
              <a:off x="4521750" y="1868525"/>
              <a:ext cx="1853100" cy="2040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250" y="1657475"/>
            <a:ext cx="3583675" cy="29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brief overview of s-BART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950" y="255375"/>
            <a:ext cx="658100" cy="65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1565400" y="4602525"/>
            <a:ext cx="26433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Lillo-Box+2022, Balsalobre Ruza+2025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7509950" y="467325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Figueira+accepted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  <p:grpSp>
        <p:nvGrpSpPr>
          <p:cNvPr id="136" name="Google Shape;136;p18"/>
          <p:cNvGrpSpPr/>
          <p:nvPr/>
        </p:nvGrpSpPr>
        <p:grpSpPr>
          <a:xfrm>
            <a:off x="5167525" y="255381"/>
            <a:ext cx="2841150" cy="3685044"/>
            <a:chOff x="4871775" y="1141856"/>
            <a:chExt cx="2841150" cy="3685044"/>
          </a:xfrm>
        </p:grpSpPr>
        <p:pic>
          <p:nvPicPr>
            <p:cNvPr id="137" name="Google Shape;137;p18"/>
            <p:cNvPicPr preferRelativeResize="0"/>
            <p:nvPr/>
          </p:nvPicPr>
          <p:blipFill rotWithShape="1">
            <a:blip r:embed="rId3">
              <a:alphaModFix/>
            </a:blip>
            <a:srcRect b="0" l="6472" r="0" t="50094"/>
            <a:stretch/>
          </p:blipFill>
          <p:spPr>
            <a:xfrm>
              <a:off x="4871775" y="2911200"/>
              <a:ext cx="2841150" cy="191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867550" y="1141856"/>
              <a:ext cx="658100" cy="658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18"/>
          <p:cNvGrpSpPr/>
          <p:nvPr/>
        </p:nvGrpSpPr>
        <p:grpSpPr>
          <a:xfrm>
            <a:off x="5761675" y="2327150"/>
            <a:ext cx="3251700" cy="615000"/>
            <a:chOff x="402625" y="2853575"/>
            <a:chExt cx="3251700" cy="615000"/>
          </a:xfrm>
        </p:grpSpPr>
        <p:sp>
          <p:nvSpPr>
            <p:cNvPr id="140" name="Google Shape;140;p18"/>
            <p:cNvSpPr/>
            <p:nvPr/>
          </p:nvSpPr>
          <p:spPr>
            <a:xfrm>
              <a:off x="2171725" y="2853575"/>
              <a:ext cx="1482600" cy="435600"/>
            </a:xfrm>
            <a:prstGeom prst="rect">
              <a:avLst/>
            </a:prstGeom>
            <a:noFill/>
            <a:ln cap="flat" cmpd="sng" w="19050">
              <a:solidFill>
                <a:srgbClr val="EF6C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40 cm/s jitter</a:t>
              </a:r>
              <a:endParaRPr/>
            </a:p>
          </p:txBody>
        </p:sp>
        <p:cxnSp>
          <p:nvCxnSpPr>
            <p:cNvPr id="141" name="Google Shape;141;p18"/>
            <p:cNvCxnSpPr>
              <a:stCxn id="140" idx="1"/>
            </p:cNvCxnSpPr>
            <p:nvPr/>
          </p:nvCxnSpPr>
          <p:spPr>
            <a:xfrm flipH="1">
              <a:off x="402625" y="3071375"/>
              <a:ext cx="1769100" cy="397200"/>
            </a:xfrm>
            <a:prstGeom prst="straightConnector1">
              <a:avLst/>
            </a:prstGeom>
            <a:noFill/>
            <a:ln cap="flat" cmpd="sng" w="9525">
              <a:solidFill>
                <a:srgbClr val="EF6C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impact of observation strategy on RV extraction</a:t>
            </a: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485750" y="1696350"/>
            <a:ext cx="2625900" cy="875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Observations spread over multiple months/years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485750" y="3554225"/>
            <a:ext cx="2625900" cy="875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Observations spread over a few days / hours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49" name="Google Shape;149;p19"/>
          <p:cNvGrpSpPr/>
          <p:nvPr/>
        </p:nvGrpSpPr>
        <p:grpSpPr>
          <a:xfrm>
            <a:off x="4219700" y="3298050"/>
            <a:ext cx="4422925" cy="1553975"/>
            <a:chOff x="4219700" y="3298050"/>
            <a:chExt cx="4422925" cy="1553975"/>
          </a:xfrm>
        </p:grpSpPr>
        <p:sp>
          <p:nvSpPr>
            <p:cNvPr id="150" name="Google Shape;150;p19"/>
            <p:cNvSpPr/>
            <p:nvPr/>
          </p:nvSpPr>
          <p:spPr>
            <a:xfrm>
              <a:off x="5309150" y="3298050"/>
              <a:ext cx="1992600" cy="651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Planets with ultra-short (P&lt;12h) orbital periods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6650025" y="4200125"/>
              <a:ext cx="1992600" cy="651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Transit/atmospheric characterization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4219700" y="4200125"/>
              <a:ext cx="1992600" cy="651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Asteroseismology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3" name="Google Shape;153;p19"/>
          <p:cNvSpPr/>
          <p:nvPr/>
        </p:nvSpPr>
        <p:spPr>
          <a:xfrm>
            <a:off x="5309150" y="1808100"/>
            <a:ext cx="1992600" cy="65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Detection and characterization of exoplanets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4" name="Google Shape;154;p19"/>
          <p:cNvCxnSpPr/>
          <p:nvPr/>
        </p:nvCxnSpPr>
        <p:spPr>
          <a:xfrm flipH="1" rot="10800000">
            <a:off x="448500" y="2987950"/>
            <a:ext cx="8306100" cy="93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 intra-night RV time-series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7995925" y="465080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Silva</a:t>
            </a:r>
            <a:r>
              <a:rPr lang="en-GB" sz="1100">
                <a:solidFill>
                  <a:schemeClr val="dk2"/>
                </a:solidFill>
              </a:rPr>
              <a:t>+in review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600" y="1152425"/>
            <a:ext cx="6142792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 intra-night RV time-series</a:t>
            </a: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7995925" y="4650800"/>
            <a:ext cx="2204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Silva+in review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600" y="1194675"/>
            <a:ext cx="6142792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