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27"/>
  </p:notesMasterIdLst>
  <p:sldIdLst>
    <p:sldId id="256" r:id="rId2"/>
    <p:sldId id="335" r:id="rId3"/>
    <p:sldId id="279" r:id="rId4"/>
    <p:sldId id="272" r:id="rId5"/>
    <p:sldId id="283" r:id="rId6"/>
    <p:sldId id="271" r:id="rId7"/>
    <p:sldId id="345" r:id="rId8"/>
    <p:sldId id="336" r:id="rId9"/>
    <p:sldId id="275" r:id="rId10"/>
    <p:sldId id="342" r:id="rId11"/>
    <p:sldId id="348" r:id="rId12"/>
    <p:sldId id="367" r:id="rId13"/>
    <p:sldId id="337" r:id="rId14"/>
    <p:sldId id="351" r:id="rId15"/>
    <p:sldId id="344" r:id="rId16"/>
    <p:sldId id="360" r:id="rId17"/>
    <p:sldId id="343" r:id="rId18"/>
    <p:sldId id="386" r:id="rId19"/>
    <p:sldId id="366" r:id="rId20"/>
    <p:sldId id="387" r:id="rId21"/>
    <p:sldId id="389" r:id="rId22"/>
    <p:sldId id="297" r:id="rId23"/>
    <p:sldId id="347" r:id="rId24"/>
    <p:sldId id="274" r:id="rId25"/>
    <p:sldId id="33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mh O'Sullivan" initials="" lastIdx="36" clrIdx="0">
    <p:extLst>
      <p:ext uri="{19B8F6BF-5375-455C-9EA6-DF929625EA0E}">
        <p15:presenceInfo xmlns:p15="http://schemas.microsoft.com/office/powerpoint/2012/main" userId="S::wolf6782@ox.ac.uk::4590c02b-ec17-45da-97f5-2ad5e5aba1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41D4"/>
    <a:srgbClr val="FF5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1"/>
    <p:restoredTop sz="90029"/>
  </p:normalViewPr>
  <p:slideViewPr>
    <p:cSldViewPr snapToGrid="0">
      <p:cViewPr varScale="1">
        <p:scale>
          <a:sx n="108" d="100"/>
          <a:sy n="108" d="100"/>
        </p:scale>
        <p:origin x="320"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3T10:47:00.869" idx="31">
    <p:pos x="10" y="10"/>
    <p:text>Gran has smaller signal than everything</p:text>
    <p:extLst>
      <p:ext uri="{C676402C-5697-4E1C-873F-D02D1690AC5C}">
        <p15:threadingInfo xmlns:p15="http://schemas.microsoft.com/office/powerpoint/2012/main" timeZoneBias="-60"/>
      </p:ext>
    </p:extLst>
  </p:cm>
  <p:cm authorId="1" dt="2024-06-13T10:47:43.454" idx="32">
    <p:pos x="146" y="146"/>
    <p:text>Flares extremely rare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13T10:47:15.252" idx="9">
    <p:pos x="10" y="10"/>
    <p:text>Change x-axis to years </p:text>
    <p:extLst>
      <p:ext uri="{C676402C-5697-4E1C-873F-D02D1690AC5C}">
        <p15:threadingInfo xmlns:p15="http://schemas.microsoft.com/office/powerpoint/2012/main" timeZoneBias="-60"/>
      </p:ext>
    </p:extLst>
  </p:cm>
  <p:cm authorId="1" dt="2024-06-13T10:47:25.888" idx="10">
    <p:pos x="146" y="146"/>
    <p:text>Add solar min and solar max to graph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6-13T10:46:45.180" idx="35">
    <p:pos x="10" y="10"/>
    <p:text>Change picture for YARARA</p:text>
    <p:extLst>
      <p:ext uri="{C676402C-5697-4E1C-873F-D02D1690AC5C}">
        <p15:threadingInfo xmlns:p15="http://schemas.microsoft.com/office/powerpoint/2012/main" timeZoneBias="-60"/>
      </p:ext>
    </p:extLst>
  </p:cm>
  <p:cm authorId="1" dt="2024-06-13T10:49:17.003" idx="36">
    <p:pos x="146" y="146"/>
    <p:text>'At each wavelength YARARA evaluates...'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3A9046-D132-3046-920C-79CE12B2B886}"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0A907-FEFD-4E46-BEB3-1CB26D722888}" type="slidenum">
              <a:rPr lang="en-US" smtClean="0"/>
              <a:t>‹#›</a:t>
            </a:fld>
            <a:endParaRPr lang="en-US"/>
          </a:p>
        </p:txBody>
      </p:sp>
    </p:spTree>
    <p:extLst>
      <p:ext uri="{BB962C8B-B14F-4D97-AF65-F5344CB8AC3E}">
        <p14:creationId xmlns:p14="http://schemas.microsoft.com/office/powerpoint/2010/main" val="183454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0A907-FEFD-4E46-BEB3-1CB26D722888}" type="slidenum">
              <a:rPr lang="en-US" smtClean="0"/>
              <a:t>1</a:t>
            </a:fld>
            <a:endParaRPr lang="en-US"/>
          </a:p>
        </p:txBody>
      </p:sp>
    </p:spTree>
    <p:extLst>
      <p:ext uri="{BB962C8B-B14F-4D97-AF65-F5344CB8AC3E}">
        <p14:creationId xmlns:p14="http://schemas.microsoft.com/office/powerpoint/2010/main" val="31673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1341-BBB0-4A3F-EA86-131EF18C1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2A468-496A-699A-8BB7-98B003E74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ADABF-7961-88D7-6975-4DAB50D726C1}"/>
              </a:ext>
            </a:extLst>
          </p:cNvPr>
          <p:cNvSpPr>
            <a:spLocks noGrp="1"/>
          </p:cNvSpPr>
          <p:nvPr>
            <p:ph type="body" idx="1"/>
          </p:nvPr>
        </p:nvSpPr>
        <p:spPr/>
        <p:txBody>
          <a:bodyPr/>
          <a:lstStyle/>
          <a:p>
            <a:r>
              <a:rPr lang="en-US" dirty="0"/>
              <a:t>I split the 9 years of data up into 4 week chunks and </a:t>
            </a:r>
            <a:r>
              <a:rPr lang="en-US" dirty="0" err="1"/>
              <a:t>modlled</a:t>
            </a:r>
            <a:r>
              <a:rPr lang="en-US" dirty="0"/>
              <a:t> each chunk </a:t>
            </a:r>
            <a:r>
              <a:rPr lang="en-US" dirty="0" err="1"/>
              <a:t>seperatly</a:t>
            </a:r>
            <a:r>
              <a:rPr lang="en-US" dirty="0"/>
              <a:t> and here you can see the results </a:t>
            </a:r>
          </a:p>
          <a:p>
            <a:endParaRPr lang="en-US" dirty="0"/>
          </a:p>
          <a:p>
            <a:r>
              <a:rPr lang="en-US" dirty="0"/>
              <a:t>YARARA is in blue </a:t>
            </a:r>
          </a:p>
          <a:p>
            <a:r>
              <a:rPr lang="en-US" dirty="0"/>
              <a:t>SDO in green</a:t>
            </a:r>
          </a:p>
          <a:p>
            <a:endParaRPr lang="en-US" dirty="0"/>
          </a:p>
          <a:p>
            <a:r>
              <a:rPr lang="en-US" dirty="0"/>
              <a:t>So at the top we have the variance of the granulation signal, and below that the time scale of the granulation </a:t>
            </a:r>
          </a:p>
          <a:p>
            <a:endParaRPr lang="en-US" dirty="0"/>
          </a:p>
          <a:p>
            <a:r>
              <a:rPr lang="en-US" dirty="0"/>
              <a:t>And then the same for the supergranulation </a:t>
            </a:r>
          </a:p>
          <a:p>
            <a:endParaRPr lang="en-US" dirty="0"/>
          </a:p>
          <a:p>
            <a:r>
              <a:rPr lang="en-US" dirty="0"/>
              <a:t>The granulation signal is </a:t>
            </a:r>
            <a:r>
              <a:rPr lang="en-US" dirty="0" err="1"/>
              <a:t>failry</a:t>
            </a:r>
            <a:r>
              <a:rPr lang="en-US" dirty="0"/>
              <a:t> constant over the cycle </a:t>
            </a:r>
          </a:p>
          <a:p>
            <a:endParaRPr lang="en-US" dirty="0"/>
          </a:p>
          <a:p>
            <a:r>
              <a:rPr lang="en-US" dirty="0"/>
              <a:t>But it’s the supergranulation that I really won’t to focus on, because you can see there is a pattern in the data </a:t>
            </a:r>
          </a:p>
          <a:p>
            <a:endParaRPr lang="en-US" dirty="0"/>
          </a:p>
        </p:txBody>
      </p:sp>
      <p:sp>
        <p:nvSpPr>
          <p:cNvPr id="4" name="Slide Number Placeholder 3">
            <a:extLst>
              <a:ext uri="{FF2B5EF4-FFF2-40B4-BE49-F238E27FC236}">
                <a16:creationId xmlns:a16="http://schemas.microsoft.com/office/drawing/2014/main" id="{4AB4E57D-D42C-C261-90EC-F8F4CF16F8E1}"/>
              </a:ext>
            </a:extLst>
          </p:cNvPr>
          <p:cNvSpPr>
            <a:spLocks noGrp="1"/>
          </p:cNvSpPr>
          <p:nvPr>
            <p:ph type="sldNum" sz="quarter" idx="5"/>
          </p:nvPr>
        </p:nvSpPr>
        <p:spPr/>
        <p:txBody>
          <a:bodyPr/>
          <a:lstStyle/>
          <a:p>
            <a:fld id="{AE70A907-FEFD-4E46-BEB3-1CB26D722888}" type="slidenum">
              <a:rPr lang="en-US" smtClean="0"/>
              <a:t>11</a:t>
            </a:fld>
            <a:endParaRPr lang="en-US"/>
          </a:p>
        </p:txBody>
      </p:sp>
    </p:spTree>
    <p:extLst>
      <p:ext uri="{BB962C8B-B14F-4D97-AF65-F5344CB8AC3E}">
        <p14:creationId xmlns:p14="http://schemas.microsoft.com/office/powerpoint/2010/main" val="3487589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12</a:t>
            </a:fld>
            <a:endParaRPr lang="en-US"/>
          </a:p>
        </p:txBody>
      </p:sp>
    </p:spTree>
    <p:extLst>
      <p:ext uri="{BB962C8B-B14F-4D97-AF65-F5344CB8AC3E}">
        <p14:creationId xmlns:p14="http://schemas.microsoft.com/office/powerpoint/2010/main" val="643709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Cobfusion</a:t>
            </a:r>
            <a:r>
              <a:rPr lang="en-GB" dirty="0"/>
              <a:t> in lit also due to magnetic field def – need to be careful –need to understand more</a:t>
            </a:r>
          </a:p>
        </p:txBody>
      </p:sp>
      <p:sp>
        <p:nvSpPr>
          <p:cNvPr id="4" name="Slide Number Placeholder 3"/>
          <p:cNvSpPr>
            <a:spLocks noGrp="1"/>
          </p:cNvSpPr>
          <p:nvPr>
            <p:ph type="sldNum" sz="quarter" idx="5"/>
          </p:nvPr>
        </p:nvSpPr>
        <p:spPr/>
        <p:txBody>
          <a:bodyPr/>
          <a:lstStyle/>
          <a:p>
            <a:fld id="{AE70A907-FEFD-4E46-BEB3-1CB26D722888}" type="slidenum">
              <a:rPr lang="en-US" smtClean="0"/>
              <a:t>13</a:t>
            </a:fld>
            <a:endParaRPr lang="en-US"/>
          </a:p>
        </p:txBody>
      </p:sp>
    </p:spTree>
    <p:extLst>
      <p:ext uri="{BB962C8B-B14F-4D97-AF65-F5344CB8AC3E}">
        <p14:creationId xmlns:p14="http://schemas.microsoft.com/office/powerpoint/2010/main" val="291829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need time stamps and </a:t>
            </a:r>
            <a:r>
              <a:rPr lang="en-GB" dirty="0" err="1"/>
              <a:t>covarance</a:t>
            </a:r>
            <a:r>
              <a:rPr lang="en-GB" dirty="0"/>
              <a:t> matrix </a:t>
            </a:r>
          </a:p>
          <a:p>
            <a:endParaRPr lang="en-GB" dirty="0"/>
          </a:p>
          <a:p>
            <a:r>
              <a:rPr lang="en-GB" dirty="0"/>
              <a:t>Use the average </a:t>
            </a:r>
            <a:r>
              <a:rPr lang="en-GB" dirty="0" err="1"/>
              <a:t>yarara</a:t>
            </a:r>
            <a:r>
              <a:rPr lang="en-GB" dirty="0"/>
              <a:t> </a:t>
            </a:r>
            <a:r>
              <a:rPr lang="en-GB" dirty="0" err="1"/>
              <a:t>covarance</a:t>
            </a:r>
            <a:r>
              <a:rPr lang="en-GB" dirty="0"/>
              <a:t> matrix </a:t>
            </a:r>
          </a:p>
          <a:p>
            <a:endParaRPr lang="en-GB" dirty="0"/>
          </a:p>
          <a:p>
            <a:r>
              <a:rPr lang="en-GB" dirty="0"/>
              <a:t>No first time because no mean model (aka planet) in this case </a:t>
            </a:r>
          </a:p>
        </p:txBody>
      </p:sp>
      <p:sp>
        <p:nvSpPr>
          <p:cNvPr id="4" name="Slide Number Placeholder 3"/>
          <p:cNvSpPr>
            <a:spLocks noGrp="1"/>
          </p:cNvSpPr>
          <p:nvPr>
            <p:ph type="sldNum" sz="quarter" idx="5"/>
          </p:nvPr>
        </p:nvSpPr>
        <p:spPr/>
        <p:txBody>
          <a:bodyPr/>
          <a:lstStyle/>
          <a:p>
            <a:fld id="{AE70A907-FEFD-4E46-BEB3-1CB26D722888}" type="slidenum">
              <a:rPr lang="en-US" smtClean="0"/>
              <a:t>15</a:t>
            </a:fld>
            <a:endParaRPr lang="en-US"/>
          </a:p>
        </p:txBody>
      </p:sp>
    </p:spTree>
    <p:extLst>
      <p:ext uri="{BB962C8B-B14F-4D97-AF65-F5344CB8AC3E}">
        <p14:creationId xmlns:p14="http://schemas.microsoft.com/office/powerpoint/2010/main" val="302885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plot shows how much we need to observe to characterise the supergranulation time scale</a:t>
            </a:r>
          </a:p>
          <a:p>
            <a:endParaRPr lang="en-GB" dirty="0"/>
          </a:p>
          <a:p>
            <a:r>
              <a:rPr lang="en-GB" dirty="0"/>
              <a:t>On the x axis we have the number of stars. For this simulation I am taking a night to be 8 hours long, so the more stars we have the less time each one is observed. </a:t>
            </a:r>
          </a:p>
          <a:p>
            <a:endParaRPr lang="en-GB" dirty="0"/>
          </a:p>
          <a:p>
            <a:r>
              <a:rPr lang="en-GB" dirty="0"/>
              <a:t>The y-axis is the number of days it would take to get to a fractional </a:t>
            </a:r>
            <a:r>
              <a:rPr lang="en-GB" dirty="0" err="1"/>
              <a:t>uncertainity</a:t>
            </a:r>
            <a:r>
              <a:rPr lang="en-GB" dirty="0"/>
              <a:t> of 30% </a:t>
            </a:r>
          </a:p>
          <a:p>
            <a:endParaRPr lang="en-GB" dirty="0"/>
          </a:p>
          <a:p>
            <a:r>
              <a:rPr lang="en-GB" dirty="0"/>
              <a:t>The lines on the graph represent different </a:t>
            </a:r>
            <a:r>
              <a:rPr lang="en-GB" dirty="0" err="1"/>
              <a:t>observatipnal</a:t>
            </a:r>
            <a:r>
              <a:rPr lang="en-GB" dirty="0"/>
              <a:t> strategies. </a:t>
            </a:r>
          </a:p>
          <a:p>
            <a:endParaRPr lang="en-GB" dirty="0"/>
          </a:p>
          <a:p>
            <a:r>
              <a:rPr lang="en-GB" dirty="0"/>
              <a:t>For this test I randomise the next star to be observed, so the stars are </a:t>
            </a:r>
            <a:r>
              <a:rPr lang="en-GB" dirty="0" err="1"/>
              <a:t>obsrved</a:t>
            </a:r>
            <a:r>
              <a:rPr lang="en-GB" dirty="0"/>
              <a:t> at random times during the night. The lines show the results for how many times each star was observed before we slew to the next random star.</a:t>
            </a:r>
          </a:p>
          <a:p>
            <a:endParaRPr lang="en-GB" dirty="0"/>
          </a:p>
          <a:p>
            <a:r>
              <a:rPr lang="en-GB" dirty="0"/>
              <a:t>5 min slew time used </a:t>
            </a:r>
          </a:p>
          <a:p>
            <a:endParaRPr lang="en-GB" dirty="0"/>
          </a:p>
          <a:p>
            <a:r>
              <a:rPr lang="en-GB" dirty="0"/>
              <a:t>For example, for the blue line, we observed for 1 5 minute observations </a:t>
            </a:r>
            <a:r>
              <a:rPr lang="en-GB" dirty="0" err="1"/>
              <a:t>befoe</a:t>
            </a:r>
            <a:r>
              <a:rPr lang="en-GB" dirty="0"/>
              <a:t> going to the next star, aka 50% of time is </a:t>
            </a:r>
            <a:r>
              <a:rPr lang="en-GB" dirty="0" err="1"/>
              <a:t>slewng</a:t>
            </a:r>
            <a:r>
              <a:rPr lang="en-GB" dirty="0"/>
              <a:t> </a:t>
            </a:r>
          </a:p>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17</a:t>
            </a:fld>
            <a:endParaRPr lang="en-US"/>
          </a:p>
        </p:txBody>
      </p:sp>
    </p:spTree>
    <p:extLst>
      <p:ext uri="{BB962C8B-B14F-4D97-AF65-F5344CB8AC3E}">
        <p14:creationId xmlns:p14="http://schemas.microsoft.com/office/powerpoint/2010/main" val="52087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70A907-FEFD-4E46-BEB3-1CB26D722888}" type="slidenum">
              <a:rPr lang="en-US" smtClean="0"/>
              <a:t>18</a:t>
            </a:fld>
            <a:endParaRPr lang="en-US"/>
          </a:p>
        </p:txBody>
      </p:sp>
    </p:spTree>
    <p:extLst>
      <p:ext uri="{BB962C8B-B14F-4D97-AF65-F5344CB8AC3E}">
        <p14:creationId xmlns:p14="http://schemas.microsoft.com/office/powerpoint/2010/main" val="3616691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19</a:t>
            </a:fld>
            <a:endParaRPr lang="en-US"/>
          </a:p>
        </p:txBody>
      </p:sp>
    </p:spTree>
    <p:extLst>
      <p:ext uri="{BB962C8B-B14F-4D97-AF65-F5344CB8AC3E}">
        <p14:creationId xmlns:p14="http://schemas.microsoft.com/office/powerpoint/2010/main" val="223660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20</a:t>
            </a:fld>
            <a:endParaRPr lang="en-US"/>
          </a:p>
        </p:txBody>
      </p:sp>
    </p:spTree>
    <p:extLst>
      <p:ext uri="{BB962C8B-B14F-4D97-AF65-F5344CB8AC3E}">
        <p14:creationId xmlns:p14="http://schemas.microsoft.com/office/powerpoint/2010/main" val="638376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21</a:t>
            </a:fld>
            <a:endParaRPr lang="en-US"/>
          </a:p>
        </p:txBody>
      </p:sp>
    </p:spTree>
    <p:extLst>
      <p:ext uri="{BB962C8B-B14F-4D97-AF65-F5344CB8AC3E}">
        <p14:creationId xmlns:p14="http://schemas.microsoft.com/office/powerpoint/2010/main" val="2654267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22</a:t>
            </a:fld>
            <a:endParaRPr lang="en-US"/>
          </a:p>
        </p:txBody>
      </p:sp>
    </p:spTree>
    <p:extLst>
      <p:ext uri="{BB962C8B-B14F-4D97-AF65-F5344CB8AC3E}">
        <p14:creationId xmlns:p14="http://schemas.microsoft.com/office/powerpoint/2010/main" val="30987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Neue" panose="02000503000000020004" pitchFamily="2" charset="0"/>
              </a:rPr>
              <a:t>Well, its because stars aren’t just homogenous balls of gas like we would like them to be, they are </a:t>
            </a:r>
            <a:r>
              <a:rPr lang="en-GB" dirty="0" err="1">
                <a:effectLst/>
                <a:latin typeface="Helvetica Neue" panose="02000503000000020004" pitchFamily="2" charset="0"/>
              </a:rPr>
              <a:t>incrediable</a:t>
            </a:r>
            <a:r>
              <a:rPr lang="en-GB" dirty="0">
                <a:effectLst/>
                <a:latin typeface="Helvetica Neue" panose="02000503000000020004" pitchFamily="2" charset="0"/>
              </a:rPr>
              <a:t> </a:t>
            </a:r>
            <a:r>
              <a:rPr lang="en-GB" dirty="0" err="1">
                <a:effectLst/>
                <a:latin typeface="Helvetica Neue" panose="02000503000000020004" pitchFamily="2" charset="0"/>
              </a:rPr>
              <a:t>veraible</a:t>
            </a:r>
            <a:endParaRPr lang="en-GB" dirty="0">
              <a:effectLst/>
              <a:latin typeface="Helvetica Neue" panose="02000503000000020004" pitchFamily="2" charset="0"/>
            </a:endParaRPr>
          </a:p>
          <a:p>
            <a:br>
              <a:rPr lang="en-GB"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AE70A907-FEFD-4E46-BEB3-1CB26D722888}" type="slidenum">
              <a:rPr lang="en-US" smtClean="0"/>
              <a:t>2</a:t>
            </a:fld>
            <a:endParaRPr lang="en-US"/>
          </a:p>
        </p:txBody>
      </p:sp>
    </p:spTree>
    <p:extLst>
      <p:ext uri="{BB962C8B-B14F-4D97-AF65-F5344CB8AC3E}">
        <p14:creationId xmlns:p14="http://schemas.microsoft.com/office/powerpoint/2010/main" val="1803313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D1C1D"/>
                </a:solidFill>
                <a:effectLst/>
                <a:latin typeface="Slack-Lato"/>
              </a:rPr>
              <a:t>with non-zero characteristic </a:t>
            </a:r>
            <a:r>
              <a:rPr lang="en-GB" b="0" i="0" dirty="0" err="1">
                <a:solidFill>
                  <a:srgbClr val="1D1C1D"/>
                </a:solidFill>
                <a:effectLst/>
                <a:latin typeface="Slack-Lato"/>
              </a:rPr>
              <a:t>freuqencies</a:t>
            </a:r>
            <a:r>
              <a:rPr lang="en-GB" b="0" i="0" dirty="0">
                <a:solidFill>
                  <a:srgbClr val="1D1C1D"/>
                </a:solidFill>
                <a:effectLst/>
                <a:latin typeface="Slack-Lato"/>
              </a:rPr>
              <a:t> for quasi-periodic terms like rotation and oscillations, and zero characteristic frequency for aperiodic terms like (super-)granulation. </a:t>
            </a:r>
            <a:endParaRPr lang="en-US" dirty="0"/>
          </a:p>
        </p:txBody>
      </p:sp>
      <p:sp>
        <p:nvSpPr>
          <p:cNvPr id="4" name="Slide Number Placeholder 3"/>
          <p:cNvSpPr>
            <a:spLocks noGrp="1"/>
          </p:cNvSpPr>
          <p:nvPr>
            <p:ph type="sldNum" sz="quarter" idx="5"/>
          </p:nvPr>
        </p:nvSpPr>
        <p:spPr/>
        <p:txBody>
          <a:bodyPr/>
          <a:lstStyle/>
          <a:p>
            <a:fld id="{AE70A907-FEFD-4E46-BEB3-1CB26D722888}" type="slidenum">
              <a:rPr lang="en-US" smtClean="0"/>
              <a:t>23</a:t>
            </a:fld>
            <a:endParaRPr lang="en-US"/>
          </a:p>
        </p:txBody>
      </p:sp>
    </p:spTree>
    <p:extLst>
      <p:ext uri="{BB962C8B-B14F-4D97-AF65-F5344CB8AC3E}">
        <p14:creationId xmlns:p14="http://schemas.microsoft.com/office/powerpoint/2010/main" val="4019457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some simulations I  have done for 2 aperiodic components, like the granulation and supergranulation. </a:t>
            </a:r>
          </a:p>
          <a:p>
            <a:endParaRPr lang="en-US" dirty="0"/>
          </a:p>
          <a:p>
            <a:r>
              <a:rPr lang="en-US" dirty="0"/>
              <a:t>I simulated a time series with 2 aperiodic </a:t>
            </a:r>
            <a:r>
              <a:rPr lang="en-US" dirty="0" err="1"/>
              <a:t>componets</a:t>
            </a:r>
            <a:r>
              <a:rPr lang="en-US" dirty="0"/>
              <a:t> in it , with the same frequency as the granulation and supergranulation signal found by al </a:t>
            </a:r>
            <a:r>
              <a:rPr lang="en-US" dirty="0" err="1"/>
              <a:t>moulla</a:t>
            </a:r>
            <a:r>
              <a:rPr lang="en-US" dirty="0"/>
              <a:t> </a:t>
            </a:r>
          </a:p>
          <a:p>
            <a:endParaRPr lang="en-US" dirty="0"/>
          </a:p>
          <a:p>
            <a:r>
              <a:rPr lang="en-US" dirty="0"/>
              <a:t>I simulated this data both with regular time sampling and with irregular time sampling </a:t>
            </a:r>
          </a:p>
          <a:p>
            <a:endParaRPr lang="en-US" dirty="0"/>
          </a:p>
          <a:p>
            <a:r>
              <a:rPr lang="en-US" dirty="0"/>
              <a:t>And with that data I did 1 of 2 things </a:t>
            </a:r>
          </a:p>
          <a:p>
            <a:endParaRPr lang="en-US" dirty="0"/>
          </a:p>
          <a:p>
            <a:r>
              <a:rPr lang="en-US" dirty="0"/>
              <a:t>I either fitted the data in the time domain  with a gaussian process, and then plotted here the </a:t>
            </a:r>
            <a:r>
              <a:rPr lang="en-US" dirty="0" err="1"/>
              <a:t>psd</a:t>
            </a:r>
            <a:r>
              <a:rPr lang="en-US" dirty="0"/>
              <a:t> of that best fit</a:t>
            </a:r>
          </a:p>
          <a:p>
            <a:endParaRPr lang="en-US" dirty="0"/>
          </a:p>
          <a:p>
            <a:r>
              <a:rPr lang="en-US" dirty="0"/>
              <a:t>or I transformed the </a:t>
            </a:r>
            <a:r>
              <a:rPr lang="en-US" dirty="0" err="1"/>
              <a:t>datato</a:t>
            </a:r>
            <a:r>
              <a:rPr lang="en-US" dirty="0"/>
              <a:t> the frequency domain and then fitted</a:t>
            </a:r>
          </a:p>
          <a:p>
            <a:endParaRPr lang="en-US" dirty="0"/>
          </a:p>
          <a:p>
            <a:r>
              <a:rPr lang="en-US" dirty="0"/>
              <a:t>Let me explain these results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green samples are the time domain results , and the purplish ones are the frequency domain fit,  and the inputted </a:t>
            </a:r>
            <a:r>
              <a:rPr lang="en-US" dirty="0" err="1"/>
              <a:t>psd</a:t>
            </a:r>
            <a:r>
              <a:rPr lang="en-US" dirty="0"/>
              <a:t> is in pink</a:t>
            </a:r>
          </a:p>
          <a:p>
            <a:endParaRPr lang="en-US" dirty="0"/>
          </a:p>
          <a:p>
            <a:r>
              <a:rPr lang="en-US" dirty="0"/>
              <a:t>and you can see when you move to irregular time sampling, that the frequency fit does incredible badly, which the time domain fit can still distinguish the two knees, so this suggests we should really be modelling in the time domain when it comes to this data</a:t>
            </a:r>
          </a:p>
          <a:p>
            <a:endParaRPr lang="en-US" dirty="0"/>
          </a:p>
          <a:p>
            <a:endParaRPr lang="en-US" dirty="0"/>
          </a:p>
          <a:p>
            <a:r>
              <a:rPr lang="en-US" dirty="0"/>
              <a:t>The corner plots here also show the improved precision with using the GP method </a:t>
            </a:r>
          </a:p>
          <a:p>
            <a:endParaRPr lang="en-US" dirty="0"/>
          </a:p>
          <a:p>
            <a:r>
              <a:rPr lang="en-US" dirty="0"/>
              <a:t>So knowing that GPs where the way to go to </a:t>
            </a:r>
            <a:r>
              <a:rPr lang="en-US" dirty="0" err="1"/>
              <a:t>characterse</a:t>
            </a:r>
            <a:r>
              <a:rPr lang="en-US" dirty="0"/>
              <a:t> this signal, I then fitted a 2 aperiodic model to the quiet solar </a:t>
            </a:r>
            <a:r>
              <a:rPr lang="en-US" dirty="0" err="1"/>
              <a:t>rvs</a:t>
            </a:r>
            <a:r>
              <a:rPr lang="en-US" dirty="0"/>
              <a:t> </a:t>
            </a:r>
          </a:p>
        </p:txBody>
      </p:sp>
      <p:sp>
        <p:nvSpPr>
          <p:cNvPr id="4" name="Slide Number Placeholder 3"/>
          <p:cNvSpPr>
            <a:spLocks noGrp="1"/>
          </p:cNvSpPr>
          <p:nvPr>
            <p:ph type="sldNum" sz="quarter" idx="5"/>
          </p:nvPr>
        </p:nvSpPr>
        <p:spPr/>
        <p:txBody>
          <a:bodyPr/>
          <a:lstStyle/>
          <a:p>
            <a:fld id="{AE70A907-FEFD-4E46-BEB3-1CB26D722888}" type="slidenum">
              <a:rPr lang="en-US" smtClean="0"/>
              <a:t>24</a:t>
            </a:fld>
            <a:endParaRPr lang="en-US"/>
          </a:p>
        </p:txBody>
      </p:sp>
    </p:spTree>
    <p:extLst>
      <p:ext uri="{BB962C8B-B14F-4D97-AF65-F5344CB8AC3E}">
        <p14:creationId xmlns:p14="http://schemas.microsoft.com/office/powerpoint/2010/main" val="364516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is a talk </a:t>
            </a:r>
            <a:r>
              <a:rPr lang="en-US" dirty="0" err="1"/>
              <a:t>abaut</a:t>
            </a:r>
            <a:r>
              <a:rPr lang="en-US" dirty="0"/>
              <a:t> how this can hep us find </a:t>
            </a:r>
            <a:r>
              <a:rPr lang="en-US" dirty="0" err="1"/>
              <a:t>exoplantes</a:t>
            </a:r>
            <a:r>
              <a:rPr lang="en-US" dirty="0"/>
              <a:t> – I wanted to end by showing you that knowing about supergranulation will help us detect smaller planets</a:t>
            </a:r>
          </a:p>
          <a:p>
            <a:endParaRPr lang="en-US" dirty="0"/>
          </a:p>
          <a:p>
            <a:r>
              <a:rPr lang="en-US" dirty="0"/>
              <a:t>What I did was I simulated 10 years of </a:t>
            </a:r>
            <a:r>
              <a:rPr lang="en-US" dirty="0" err="1"/>
              <a:t>obvservations</a:t>
            </a:r>
            <a:r>
              <a:rPr lang="en-US" dirty="0"/>
              <a:t>  of the quiet sun, using granulation supergranulation and white noise– one </a:t>
            </a:r>
            <a:r>
              <a:rPr lang="en-US" dirty="0" err="1"/>
              <a:t>obs</a:t>
            </a:r>
            <a:r>
              <a:rPr lang="en-US" dirty="0"/>
              <a:t> per night  for a season of 210 days – us</a:t>
            </a:r>
          </a:p>
          <a:p>
            <a:endParaRPr lang="en-US" dirty="0"/>
          </a:p>
          <a:p>
            <a:r>
              <a:rPr lang="en-US" dirty="0"/>
              <a:t>I injected planets into this data set with a </a:t>
            </a:r>
            <a:r>
              <a:rPr lang="en-US" dirty="0" err="1"/>
              <a:t>varity</a:t>
            </a:r>
            <a:r>
              <a:rPr lang="en-US" dirty="0"/>
              <a:t> </a:t>
            </a:r>
            <a:r>
              <a:rPr lang="en-US" dirty="0" err="1"/>
              <a:t>iof</a:t>
            </a:r>
            <a:r>
              <a:rPr lang="en-US" dirty="0"/>
              <a:t> periods and semi amplitudes, represented by the points on this graph </a:t>
            </a:r>
          </a:p>
          <a:p>
            <a:endParaRPr lang="en-US" dirty="0"/>
          </a:p>
          <a:p>
            <a:r>
              <a:rPr lang="en-US" dirty="0"/>
              <a:t>With these data sets – I then tried to detect planets </a:t>
            </a:r>
          </a:p>
          <a:p>
            <a:endParaRPr lang="en-US" dirty="0"/>
          </a:p>
          <a:p>
            <a:r>
              <a:rPr lang="en-US" dirty="0"/>
              <a:t>I used the L1 periodogram, which is a periodogram that calculates the power assuming a </a:t>
            </a:r>
            <a:r>
              <a:rPr lang="en-US" dirty="0" err="1"/>
              <a:t>covarance</a:t>
            </a:r>
            <a:r>
              <a:rPr lang="en-US" dirty="0"/>
              <a:t> structure of the data </a:t>
            </a:r>
          </a:p>
          <a:p>
            <a:endParaRPr lang="en-US" dirty="0"/>
          </a:p>
          <a:p>
            <a:r>
              <a:rPr lang="en-US" dirty="0"/>
              <a:t>I used two covariance </a:t>
            </a:r>
            <a:r>
              <a:rPr lang="en-US" dirty="0" err="1"/>
              <a:t>structurs</a:t>
            </a:r>
            <a:r>
              <a:rPr lang="en-US" dirty="0"/>
              <a:t> – one which just assumed white noise, and one that was based on the granulation and supergranulation structures of our star </a:t>
            </a:r>
          </a:p>
          <a:p>
            <a:endParaRPr lang="en-US" dirty="0"/>
          </a:p>
          <a:p>
            <a:r>
              <a:rPr lang="en-US" dirty="0"/>
              <a:t>The results are shown here. </a:t>
            </a:r>
          </a:p>
          <a:p>
            <a:endParaRPr lang="en-US" dirty="0"/>
          </a:p>
          <a:p>
            <a:r>
              <a:rPr lang="en-US" dirty="0"/>
              <a:t>The </a:t>
            </a:r>
            <a:r>
              <a:rPr lang="en-US" dirty="0" err="1"/>
              <a:t>colour</a:t>
            </a:r>
            <a:r>
              <a:rPr lang="en-US" dirty="0"/>
              <a:t> corresponds to the FAP of the detected planets </a:t>
            </a:r>
          </a:p>
          <a:p>
            <a:endParaRPr lang="en-US" dirty="0"/>
          </a:p>
          <a:p>
            <a:r>
              <a:rPr lang="en-US" dirty="0"/>
              <a:t>The size to if it was the main signal detected/ </a:t>
            </a:r>
          </a:p>
        </p:txBody>
      </p:sp>
      <p:sp>
        <p:nvSpPr>
          <p:cNvPr id="4" name="Slide Number Placeholder 3"/>
          <p:cNvSpPr>
            <a:spLocks noGrp="1"/>
          </p:cNvSpPr>
          <p:nvPr>
            <p:ph type="sldNum" sz="quarter" idx="5"/>
          </p:nvPr>
        </p:nvSpPr>
        <p:spPr/>
        <p:txBody>
          <a:bodyPr/>
          <a:lstStyle/>
          <a:p>
            <a:fld id="{AE70A907-FEFD-4E46-BEB3-1CB26D722888}" type="slidenum">
              <a:rPr lang="en-US" smtClean="0"/>
              <a:t>25</a:t>
            </a:fld>
            <a:endParaRPr lang="en-US"/>
          </a:p>
        </p:txBody>
      </p:sp>
    </p:spTree>
    <p:extLst>
      <p:ext uri="{BB962C8B-B14F-4D97-AF65-F5344CB8AC3E}">
        <p14:creationId xmlns:p14="http://schemas.microsoft.com/office/powerpoint/2010/main" val="348946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harps-n solar telescope has been observing the sun every 5 minutes when the sun is </a:t>
            </a:r>
            <a:r>
              <a:rPr lang="en-GB" dirty="0" err="1"/>
              <a:t>visable</a:t>
            </a:r>
            <a:r>
              <a:rPr lang="en-GB" dirty="0"/>
              <a:t> since 2014</a:t>
            </a:r>
          </a:p>
          <a:p>
            <a:endParaRPr lang="en-GB" dirty="0"/>
          </a:p>
          <a:p>
            <a:r>
              <a:rPr lang="en-GB" dirty="0"/>
              <a:t>This graph shows the solar RVs and how they evolve over time, with the planet signals removed </a:t>
            </a:r>
          </a:p>
          <a:p>
            <a:endParaRPr lang="en-GB" dirty="0"/>
          </a:p>
          <a:p>
            <a:r>
              <a:rPr lang="en-GB" dirty="0"/>
              <a:t>As I said the planetary signals have been removed, all that is left here is instrumentals, gran, super gran and activity.</a:t>
            </a:r>
          </a:p>
          <a:p>
            <a:endParaRPr lang="en-GB" dirty="0"/>
          </a:p>
          <a:p>
            <a:endParaRPr lang="en-GB" dirty="0"/>
          </a:p>
        </p:txBody>
      </p:sp>
      <p:sp>
        <p:nvSpPr>
          <p:cNvPr id="4" name="Slide Number Placeholder 3"/>
          <p:cNvSpPr>
            <a:spLocks noGrp="1"/>
          </p:cNvSpPr>
          <p:nvPr>
            <p:ph type="sldNum" sz="quarter" idx="5"/>
          </p:nvPr>
        </p:nvSpPr>
        <p:spPr/>
        <p:txBody>
          <a:bodyPr/>
          <a:lstStyle/>
          <a:p>
            <a:fld id="{AE70A907-FEFD-4E46-BEB3-1CB26D722888}" type="slidenum">
              <a:rPr lang="en-US" smtClean="0"/>
              <a:t>3</a:t>
            </a:fld>
            <a:endParaRPr lang="en-US"/>
          </a:p>
        </p:txBody>
      </p:sp>
    </p:spTree>
    <p:extLst>
      <p:ext uri="{BB962C8B-B14F-4D97-AF65-F5344CB8AC3E}">
        <p14:creationId xmlns:p14="http://schemas.microsoft.com/office/powerpoint/2010/main" val="144929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 interested in the supergranulation signal only, so we start looking at other observations </a:t>
            </a:r>
          </a:p>
          <a:p>
            <a:endParaRPr lang="en-US" dirty="0"/>
          </a:p>
          <a:p>
            <a:r>
              <a:rPr lang="en-US" dirty="0"/>
              <a:t>For example these are images from  the Solar Dynamics observatory, that has been observing resolved images of the sun since 2010. </a:t>
            </a:r>
          </a:p>
          <a:p>
            <a:endParaRPr lang="en-US" dirty="0"/>
          </a:p>
          <a:p>
            <a:r>
              <a:rPr lang="en-US" dirty="0"/>
              <a:t>We can  separate the signals of the quite sun (gran and </a:t>
            </a:r>
            <a:r>
              <a:rPr lang="en-US" dirty="0" err="1"/>
              <a:t>super_gran</a:t>
            </a:r>
            <a:r>
              <a:rPr lang="en-US" dirty="0"/>
              <a:t>) and the active regions through the magnetic field measurer on bored and I refer you to these papers to see how </a:t>
            </a:r>
          </a:p>
          <a:p>
            <a:endParaRPr lang="en-US" dirty="0"/>
          </a:p>
          <a:p>
            <a:r>
              <a:rPr lang="en-US" dirty="0"/>
              <a:t>But we can also get the the </a:t>
            </a:r>
            <a:r>
              <a:rPr lang="en-US" dirty="0" err="1"/>
              <a:t>magntiically</a:t>
            </a:r>
            <a:r>
              <a:rPr lang="en-US" dirty="0"/>
              <a:t> induces RV </a:t>
            </a:r>
            <a:r>
              <a:rPr lang="en-US" dirty="0" err="1"/>
              <a:t>variaon</a:t>
            </a:r>
            <a:r>
              <a:rPr lang="en-US" dirty="0"/>
              <a:t> using the YARARA code developed by Michael </a:t>
            </a:r>
            <a:r>
              <a:rPr lang="en-US" dirty="0" err="1"/>
              <a:t>Cretingier</a:t>
            </a:r>
            <a:r>
              <a:rPr lang="en-US" dirty="0"/>
              <a:t> </a:t>
            </a:r>
            <a:r>
              <a:rPr lang="en-GB" b="0" i="0" u="none" strike="noStrike" dirty="0">
                <a:effectLst/>
                <a:latin typeface="Arial" panose="020B0604020202020204" pitchFamily="34" charset="0"/>
              </a:rPr>
              <a:t>which removes the telluric, lines, cosmic rays, long-term stellar activity contamination, and variations in the instrument. </a:t>
            </a:r>
          </a:p>
        </p:txBody>
      </p:sp>
      <p:sp>
        <p:nvSpPr>
          <p:cNvPr id="4" name="Slide Number Placeholder 3"/>
          <p:cNvSpPr>
            <a:spLocks noGrp="1"/>
          </p:cNvSpPr>
          <p:nvPr>
            <p:ph type="sldNum" sz="quarter" idx="5"/>
          </p:nvPr>
        </p:nvSpPr>
        <p:spPr/>
        <p:txBody>
          <a:bodyPr/>
          <a:lstStyle/>
          <a:p>
            <a:fld id="{AE70A907-FEFD-4E46-BEB3-1CB26D722888}" type="slidenum">
              <a:rPr lang="en-US" smtClean="0"/>
              <a:t>4</a:t>
            </a:fld>
            <a:endParaRPr lang="en-US"/>
          </a:p>
        </p:txBody>
      </p:sp>
    </p:spTree>
    <p:extLst>
      <p:ext uri="{BB962C8B-B14F-4D97-AF65-F5344CB8AC3E}">
        <p14:creationId xmlns:p14="http://schemas.microsoft.com/office/powerpoint/2010/main" val="280068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allows us to find the active </a:t>
            </a:r>
            <a:r>
              <a:rPr lang="en-US" dirty="0" err="1"/>
              <a:t>rv’s</a:t>
            </a:r>
            <a:r>
              <a:rPr lang="en-US" dirty="0"/>
              <a:t>, aka the </a:t>
            </a:r>
            <a:r>
              <a:rPr lang="en-US" dirty="0" err="1"/>
              <a:t>rv</a:t>
            </a:r>
            <a:r>
              <a:rPr lang="en-US" dirty="0"/>
              <a:t> contribution that is </a:t>
            </a:r>
            <a:r>
              <a:rPr lang="en-US" dirty="0" err="1"/>
              <a:t>soming</a:t>
            </a:r>
            <a:r>
              <a:rPr lang="en-US" dirty="0"/>
              <a:t> from those star spots, and those bright spots caused by the suns magnetic field </a:t>
            </a:r>
          </a:p>
        </p:txBody>
      </p:sp>
      <p:sp>
        <p:nvSpPr>
          <p:cNvPr id="4" name="Slide Number Placeholder 3"/>
          <p:cNvSpPr>
            <a:spLocks noGrp="1"/>
          </p:cNvSpPr>
          <p:nvPr>
            <p:ph type="sldNum" sz="quarter" idx="5"/>
          </p:nvPr>
        </p:nvSpPr>
        <p:spPr/>
        <p:txBody>
          <a:bodyPr/>
          <a:lstStyle/>
          <a:p>
            <a:fld id="{AE70A907-FEFD-4E46-BEB3-1CB26D722888}" type="slidenum">
              <a:rPr lang="en-US" smtClean="0"/>
              <a:t>5</a:t>
            </a:fld>
            <a:endParaRPr lang="en-US"/>
          </a:p>
        </p:txBody>
      </p:sp>
    </p:spTree>
    <p:extLst>
      <p:ext uri="{BB962C8B-B14F-4D97-AF65-F5344CB8AC3E}">
        <p14:creationId xmlns:p14="http://schemas.microsoft.com/office/powerpoint/2010/main" val="21607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we combine those data sets together </a:t>
            </a:r>
          </a:p>
          <a:p>
            <a:endParaRPr lang="en-US" dirty="0"/>
          </a:p>
          <a:p>
            <a:r>
              <a:rPr lang="en-US" dirty="0"/>
              <a:t>So we take the HARPS-N solar RVs. That have the magnetic activity, granulation and </a:t>
            </a:r>
            <a:r>
              <a:rPr lang="en-US" dirty="0" err="1"/>
              <a:t>supergranulatin</a:t>
            </a:r>
            <a:r>
              <a:rPr lang="en-US" dirty="0"/>
              <a:t> in them </a:t>
            </a:r>
          </a:p>
          <a:p>
            <a:endParaRPr lang="en-US" dirty="0"/>
          </a:p>
          <a:p>
            <a:endParaRPr lang="en-US" dirty="0"/>
          </a:p>
          <a:p>
            <a:r>
              <a:rPr lang="en-US" dirty="0"/>
              <a:t>Subtract the SDO Active RVs </a:t>
            </a:r>
          </a:p>
          <a:p>
            <a:endParaRPr lang="en-US" dirty="0"/>
          </a:p>
          <a:p>
            <a:r>
              <a:rPr lang="en-US" dirty="0"/>
              <a:t>Then we can get a quiet solar RVs, with just the granulation and supergranulation signals in them </a:t>
            </a:r>
          </a:p>
        </p:txBody>
      </p:sp>
      <p:sp>
        <p:nvSpPr>
          <p:cNvPr id="4" name="Slide Number Placeholder 3"/>
          <p:cNvSpPr>
            <a:spLocks noGrp="1"/>
          </p:cNvSpPr>
          <p:nvPr>
            <p:ph type="sldNum" sz="quarter" idx="5"/>
          </p:nvPr>
        </p:nvSpPr>
        <p:spPr/>
        <p:txBody>
          <a:bodyPr/>
          <a:lstStyle/>
          <a:p>
            <a:fld id="{AE70A907-FEFD-4E46-BEB3-1CB26D722888}" type="slidenum">
              <a:rPr lang="en-US" smtClean="0"/>
              <a:t>6</a:t>
            </a:fld>
            <a:endParaRPr lang="en-US"/>
          </a:p>
        </p:txBody>
      </p:sp>
    </p:spTree>
    <p:extLst>
      <p:ext uri="{BB962C8B-B14F-4D97-AF65-F5344CB8AC3E}">
        <p14:creationId xmlns:p14="http://schemas.microsoft.com/office/powerpoint/2010/main" val="302847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a </a:t>
            </a:r>
            <a:r>
              <a:rPr lang="en-US" dirty="0" err="1"/>
              <a:t>covarance</a:t>
            </a:r>
            <a:r>
              <a:rPr lang="en-US" dirty="0"/>
              <a:t> matrix of this for G and SG </a:t>
            </a:r>
          </a:p>
          <a:p>
            <a:r>
              <a:rPr lang="en-US" dirty="0"/>
              <a:t>PSD form similar to </a:t>
            </a:r>
            <a:r>
              <a:rPr lang="en-US" dirty="0" err="1"/>
              <a:t>harevy</a:t>
            </a:r>
            <a:r>
              <a:rPr lang="en-US" dirty="0"/>
              <a:t> law </a:t>
            </a:r>
          </a:p>
          <a:p>
            <a:endParaRPr lang="en-US" dirty="0"/>
          </a:p>
          <a:p>
            <a:r>
              <a:rPr lang="en-US" dirty="0"/>
              <a:t>Debate about which power law is better to use </a:t>
            </a:r>
          </a:p>
          <a:p>
            <a:r>
              <a:rPr lang="en-US" dirty="0" err="1"/>
              <a:t>Nordland</a:t>
            </a:r>
            <a:r>
              <a:rPr lang="en-US" dirty="0"/>
              <a:t> et al  argue that the Harvey model corresponds to a turbulent cascade, which has power on all timescales, whereas granulation is a convection phenomenon, for which there is a minimum characteristic spatial (and thus temporal) scale, and thus a steep decay in the power spectrum.</a:t>
            </a:r>
          </a:p>
        </p:txBody>
      </p:sp>
      <p:sp>
        <p:nvSpPr>
          <p:cNvPr id="4" name="Slide Number Placeholder 3"/>
          <p:cNvSpPr>
            <a:spLocks noGrp="1"/>
          </p:cNvSpPr>
          <p:nvPr>
            <p:ph type="sldNum" sz="quarter" idx="5"/>
          </p:nvPr>
        </p:nvSpPr>
        <p:spPr/>
        <p:txBody>
          <a:bodyPr/>
          <a:lstStyle/>
          <a:p>
            <a:fld id="{AE70A907-FEFD-4E46-BEB3-1CB26D722888}" type="slidenum">
              <a:rPr lang="en-US" smtClean="0"/>
              <a:t>7</a:t>
            </a:fld>
            <a:endParaRPr lang="en-US"/>
          </a:p>
        </p:txBody>
      </p:sp>
    </p:spTree>
    <p:extLst>
      <p:ext uri="{BB962C8B-B14F-4D97-AF65-F5344CB8AC3E}">
        <p14:creationId xmlns:p14="http://schemas.microsoft.com/office/powerpoint/2010/main" val="386544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YARARA is in blue </a:t>
            </a:r>
          </a:p>
          <a:p>
            <a:r>
              <a:rPr lang="en-US" dirty="0"/>
              <a:t>SDO in green</a:t>
            </a:r>
          </a:p>
          <a:p>
            <a:endParaRPr lang="en-US" dirty="0"/>
          </a:p>
          <a:p>
            <a:r>
              <a:rPr lang="en-US" dirty="0"/>
              <a:t>So at the top we have the variance of the granulation signal, and below that the time scale of the granulation </a:t>
            </a:r>
          </a:p>
          <a:p>
            <a:endParaRPr lang="en-US" dirty="0"/>
          </a:p>
          <a:p>
            <a:r>
              <a:rPr lang="en-US" dirty="0"/>
              <a:t>And then the same for the supergranulation </a:t>
            </a:r>
          </a:p>
          <a:p>
            <a:endParaRPr lang="en-US" dirty="0"/>
          </a:p>
          <a:p>
            <a:r>
              <a:rPr lang="en-US" dirty="0"/>
              <a:t>The granulation signal is </a:t>
            </a:r>
            <a:r>
              <a:rPr lang="en-US" dirty="0" err="1"/>
              <a:t>failry</a:t>
            </a:r>
            <a:r>
              <a:rPr lang="en-US" dirty="0"/>
              <a:t> constant over the cycle </a:t>
            </a:r>
          </a:p>
          <a:p>
            <a:endParaRPr lang="en-US" dirty="0"/>
          </a:p>
          <a:p>
            <a:r>
              <a:rPr lang="en-US" dirty="0"/>
              <a:t>But it’s the supergranulation that I really won’t to focus on, because you can see there is a pattern in the data </a:t>
            </a:r>
          </a:p>
          <a:p>
            <a:endParaRPr lang="en-US" dirty="0"/>
          </a:p>
        </p:txBody>
      </p:sp>
      <p:sp>
        <p:nvSpPr>
          <p:cNvPr id="4" name="Slide Number Placeholder 3"/>
          <p:cNvSpPr>
            <a:spLocks noGrp="1"/>
          </p:cNvSpPr>
          <p:nvPr>
            <p:ph type="sldNum" sz="quarter" idx="5"/>
          </p:nvPr>
        </p:nvSpPr>
        <p:spPr/>
        <p:txBody>
          <a:bodyPr/>
          <a:lstStyle/>
          <a:p>
            <a:fld id="{AE70A907-FEFD-4E46-BEB3-1CB26D722888}" type="slidenum">
              <a:rPr lang="en-US" smtClean="0"/>
              <a:t>9</a:t>
            </a:fld>
            <a:endParaRPr lang="en-US"/>
          </a:p>
        </p:txBody>
      </p:sp>
    </p:spTree>
    <p:extLst>
      <p:ext uri="{BB962C8B-B14F-4D97-AF65-F5344CB8AC3E}">
        <p14:creationId xmlns:p14="http://schemas.microsoft.com/office/powerpoint/2010/main" val="36949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1341-BBB0-4A3F-EA86-131EF18C1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2A468-496A-699A-8BB7-98B003E74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ADABF-7961-88D7-6975-4DAB50D726C1}"/>
              </a:ext>
            </a:extLst>
          </p:cNvPr>
          <p:cNvSpPr>
            <a:spLocks noGrp="1"/>
          </p:cNvSpPr>
          <p:nvPr>
            <p:ph type="body" idx="1"/>
          </p:nvPr>
        </p:nvSpPr>
        <p:spPr/>
        <p:txBody>
          <a:bodyPr/>
          <a:lstStyle/>
          <a:p>
            <a:r>
              <a:rPr lang="en-US" dirty="0"/>
              <a:t>Anti phase to time </a:t>
            </a:r>
          </a:p>
          <a:p>
            <a:endParaRPr lang="en-US" dirty="0"/>
          </a:p>
          <a:p>
            <a:r>
              <a:rPr lang="en-US" dirty="0" err="1"/>
              <a:t>Varabnce</a:t>
            </a:r>
            <a:r>
              <a:rPr lang="en-US" dirty="0"/>
              <a:t> should be static – isn’t in SDO because of small scale </a:t>
            </a:r>
            <a:r>
              <a:rPr lang="en-US" dirty="0" err="1"/>
              <a:t>magetnic</a:t>
            </a:r>
            <a:r>
              <a:rPr lang="en-US" dirty="0"/>
              <a:t> structures that herd the sg </a:t>
            </a:r>
            <a:r>
              <a:rPr lang="en-US" dirty="0" err="1"/>
              <a:t>granulas</a:t>
            </a:r>
            <a:r>
              <a:rPr lang="en-US" dirty="0"/>
              <a:t> </a:t>
            </a:r>
          </a:p>
          <a:p>
            <a:endParaRPr lang="en-US" dirty="0"/>
          </a:p>
          <a:p>
            <a:r>
              <a:rPr lang="en-US" dirty="0"/>
              <a:t>Important to not treat SG as static – it can vary – need to try and </a:t>
            </a:r>
            <a:r>
              <a:rPr lang="en-US" dirty="0" err="1"/>
              <a:t>characterse</a:t>
            </a:r>
            <a:r>
              <a:rPr lang="en-US" dirty="0"/>
              <a:t> in other stars as well in order to understand</a:t>
            </a:r>
          </a:p>
          <a:p>
            <a:endParaRPr lang="en-US" dirty="0"/>
          </a:p>
        </p:txBody>
      </p:sp>
      <p:sp>
        <p:nvSpPr>
          <p:cNvPr id="4" name="Slide Number Placeholder 3">
            <a:extLst>
              <a:ext uri="{FF2B5EF4-FFF2-40B4-BE49-F238E27FC236}">
                <a16:creationId xmlns:a16="http://schemas.microsoft.com/office/drawing/2014/main" id="{4AB4E57D-D42C-C261-90EC-F8F4CF16F8E1}"/>
              </a:ext>
            </a:extLst>
          </p:cNvPr>
          <p:cNvSpPr>
            <a:spLocks noGrp="1"/>
          </p:cNvSpPr>
          <p:nvPr>
            <p:ph type="sldNum" sz="quarter" idx="5"/>
          </p:nvPr>
        </p:nvSpPr>
        <p:spPr/>
        <p:txBody>
          <a:bodyPr/>
          <a:lstStyle/>
          <a:p>
            <a:fld id="{AE70A907-FEFD-4E46-BEB3-1CB26D722888}" type="slidenum">
              <a:rPr lang="en-US" smtClean="0"/>
              <a:t>10</a:t>
            </a:fld>
            <a:endParaRPr lang="en-US"/>
          </a:p>
        </p:txBody>
      </p:sp>
    </p:spTree>
    <p:extLst>
      <p:ext uri="{BB962C8B-B14F-4D97-AF65-F5344CB8AC3E}">
        <p14:creationId xmlns:p14="http://schemas.microsoft.com/office/powerpoint/2010/main" val="3487589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F3A016E-FB34-BA4D-B7E6-1B9FDCFBA9C1}"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201964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3A016E-FB34-BA4D-B7E6-1B9FDCFBA9C1}"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287590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3A016E-FB34-BA4D-B7E6-1B9FDCFBA9C1}"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105070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F3A016E-FB34-BA4D-B7E6-1B9FDCFBA9C1}"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3682133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3A016E-FB34-BA4D-B7E6-1B9FDCFBA9C1}"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203957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F3A016E-FB34-BA4D-B7E6-1B9FDCFBA9C1}"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4259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F3A016E-FB34-BA4D-B7E6-1B9FDCFBA9C1}" type="datetimeFigureOut">
              <a:rPr lang="en-US" smtClean="0"/>
              <a:t>6/25/25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309558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F3A016E-FB34-BA4D-B7E6-1B9FDCFBA9C1}" type="datetimeFigureOut">
              <a:rPr lang="en-US" smtClean="0"/>
              <a:t>6/25/25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219544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A016E-FB34-BA4D-B7E6-1B9FDCFBA9C1}" type="datetimeFigureOut">
              <a:rPr lang="en-US" smtClean="0"/>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2403693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F3A016E-FB34-BA4D-B7E6-1B9FDCFBA9C1}"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85255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F3A016E-FB34-BA4D-B7E6-1B9FDCFBA9C1}"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577BD0-2201-4842-982A-4FCAA582D44B}" type="slidenum">
              <a:rPr lang="en-US" smtClean="0"/>
              <a:t>‹#›</a:t>
            </a:fld>
            <a:endParaRPr lang="en-US"/>
          </a:p>
        </p:txBody>
      </p:sp>
    </p:spTree>
    <p:extLst>
      <p:ext uri="{BB962C8B-B14F-4D97-AF65-F5344CB8AC3E}">
        <p14:creationId xmlns:p14="http://schemas.microsoft.com/office/powerpoint/2010/main" val="877627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A016E-FB34-BA4D-B7E6-1B9FDCFBA9C1}" type="datetimeFigureOut">
              <a:rPr lang="en-US" smtClean="0"/>
              <a:t>6/25/25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77BD0-2201-4842-982A-4FCAA582D44B}" type="slidenum">
              <a:rPr lang="en-US" smtClean="0"/>
              <a:t>‹#›</a:t>
            </a:fld>
            <a:endParaRPr lang="en-US"/>
          </a:p>
        </p:txBody>
      </p:sp>
    </p:spTree>
    <p:extLst>
      <p:ext uri="{BB962C8B-B14F-4D97-AF65-F5344CB8AC3E}">
        <p14:creationId xmlns:p14="http://schemas.microsoft.com/office/powerpoint/2010/main" val="4292738938"/>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niamh.osullivan@physics.ox.ac.uk"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24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6.jp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6529-2DFA-A5CC-C771-1FF67D55324C}"/>
              </a:ext>
            </a:extLst>
          </p:cNvPr>
          <p:cNvSpPr>
            <a:spLocks noGrp="1"/>
          </p:cNvSpPr>
          <p:nvPr>
            <p:ph type="ctrTitle"/>
          </p:nvPr>
        </p:nvSpPr>
        <p:spPr>
          <a:xfrm>
            <a:off x="2666999" y="928259"/>
            <a:ext cx="6858001" cy="2064868"/>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GB" sz="4000" b="0" i="0" u="none" strike="noStrike" dirty="0">
                <a:solidFill>
                  <a:srgbClr val="EEEEEE"/>
                </a:solidFill>
                <a:effectLst/>
                <a:latin typeface="Arial" panose="020B0604020202020204" pitchFamily="34" charset="0"/>
              </a:rPr>
              <a:t>Tackling Supergranulation in Earth-Twin Surveys using the HARPS-N Solar Data</a:t>
            </a:r>
            <a:endParaRPr lang="en-US" sz="4000" dirty="0"/>
          </a:p>
        </p:txBody>
      </p:sp>
      <p:sp>
        <p:nvSpPr>
          <p:cNvPr id="3" name="Subtitle 2">
            <a:extLst>
              <a:ext uri="{FF2B5EF4-FFF2-40B4-BE49-F238E27FC236}">
                <a16:creationId xmlns:a16="http://schemas.microsoft.com/office/drawing/2014/main" id="{092FACDF-DA78-9546-4300-52AD025EA7D4}"/>
              </a:ext>
            </a:extLst>
          </p:cNvPr>
          <p:cNvSpPr>
            <a:spLocks noGrp="1"/>
          </p:cNvSpPr>
          <p:nvPr>
            <p:ph type="subTitle" idx="1"/>
          </p:nvPr>
        </p:nvSpPr>
        <p:spPr>
          <a:xfrm>
            <a:off x="2828352" y="3715306"/>
            <a:ext cx="6535293" cy="1817273"/>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pPr algn="ctr" rtl="0">
              <a:spcBef>
                <a:spcPts val="0"/>
              </a:spcBef>
              <a:spcAft>
                <a:spcPts val="0"/>
              </a:spcAft>
            </a:pPr>
            <a:r>
              <a:rPr lang="en-GB" sz="2800" b="1" i="0" u="none" strike="noStrike" dirty="0">
                <a:solidFill>
                  <a:srgbClr val="EEEEEE"/>
                </a:solidFill>
                <a:effectLst/>
                <a:latin typeface="Arial" panose="020B0604020202020204" pitchFamily="34" charset="0"/>
              </a:rPr>
              <a:t>Niamh K. O’Sullivan </a:t>
            </a:r>
          </a:p>
          <a:p>
            <a:pPr>
              <a:spcBef>
                <a:spcPts val="0"/>
              </a:spcBef>
            </a:pPr>
            <a:r>
              <a:rPr lang="en-GB" sz="2800" dirty="0">
                <a:solidFill>
                  <a:srgbClr val="EEEEEE"/>
                </a:solidFill>
                <a:latin typeface="Arial" panose="020B0604020202020204" pitchFamily="34" charset="0"/>
              </a:rPr>
              <a:t>University of Oxford</a:t>
            </a:r>
          </a:p>
          <a:p>
            <a:pPr algn="ctr" rtl="0">
              <a:spcBef>
                <a:spcPts val="0"/>
              </a:spcBef>
              <a:spcAft>
                <a:spcPts val="0"/>
              </a:spcAft>
            </a:pPr>
            <a:endParaRPr lang="en-GB" sz="2800" i="0" u="none" strike="noStrike" dirty="0">
              <a:solidFill>
                <a:srgbClr val="EEEEEE"/>
              </a:solidFill>
              <a:effectLst/>
              <a:latin typeface="Arial" panose="020B0604020202020204" pitchFamily="34" charset="0"/>
            </a:endParaRPr>
          </a:p>
          <a:p>
            <a:pPr algn="ctr" rtl="0">
              <a:spcBef>
                <a:spcPts val="0"/>
              </a:spcBef>
              <a:spcAft>
                <a:spcPts val="0"/>
              </a:spcAft>
            </a:pPr>
            <a:r>
              <a:rPr lang="en-GB" sz="2800" i="1" dirty="0">
                <a:solidFill>
                  <a:srgbClr val="EEEEEE"/>
                </a:solidFill>
                <a:latin typeface="Arial" panose="020B0604020202020204" pitchFamily="34" charset="0"/>
              </a:rPr>
              <a:t>Suzanne </a:t>
            </a:r>
            <a:r>
              <a:rPr lang="en-GB" sz="2800" i="1" dirty="0" err="1">
                <a:solidFill>
                  <a:srgbClr val="EEEEEE"/>
                </a:solidFill>
                <a:latin typeface="Arial" panose="020B0604020202020204" pitchFamily="34" charset="0"/>
              </a:rPr>
              <a:t>Aigrain</a:t>
            </a:r>
            <a:r>
              <a:rPr lang="en-GB" sz="2800" i="1" dirty="0">
                <a:solidFill>
                  <a:srgbClr val="EEEEEE"/>
                </a:solidFill>
                <a:latin typeface="Arial" panose="020B0604020202020204" pitchFamily="34" charset="0"/>
              </a:rPr>
              <a:t>, Michael </a:t>
            </a:r>
            <a:r>
              <a:rPr lang="en-GB" sz="2800" i="1" dirty="0" err="1">
                <a:solidFill>
                  <a:srgbClr val="EEEEEE"/>
                </a:solidFill>
                <a:latin typeface="Arial" panose="020B0604020202020204" pitchFamily="34" charset="0"/>
              </a:rPr>
              <a:t>Cretignier</a:t>
            </a:r>
            <a:r>
              <a:rPr lang="en-GB" sz="2800" i="1" dirty="0">
                <a:solidFill>
                  <a:srgbClr val="EEEEEE"/>
                </a:solidFill>
                <a:latin typeface="Arial" panose="020B0604020202020204" pitchFamily="34" charset="0"/>
              </a:rPr>
              <a:t>, Ben Lakeland et al.</a:t>
            </a:r>
          </a:p>
        </p:txBody>
      </p:sp>
      <p:sp>
        <p:nvSpPr>
          <p:cNvPr id="6" name="TextBox 5">
            <a:extLst>
              <a:ext uri="{FF2B5EF4-FFF2-40B4-BE49-F238E27FC236}">
                <a16:creationId xmlns:a16="http://schemas.microsoft.com/office/drawing/2014/main" id="{E7ACD4F9-102D-D143-9914-643E41B7547A}"/>
              </a:ext>
            </a:extLst>
          </p:cNvPr>
          <p:cNvSpPr txBox="1"/>
          <p:nvPr/>
        </p:nvSpPr>
        <p:spPr>
          <a:xfrm>
            <a:off x="10200098" y="6437132"/>
            <a:ext cx="2782389" cy="369332"/>
          </a:xfrm>
          <a:prstGeom prst="rect">
            <a:avLst/>
          </a:prstGeom>
          <a:noFill/>
        </p:spPr>
        <p:txBody>
          <a:bodyPr wrap="square" rtlCol="0">
            <a:spAutoFit/>
          </a:bodyPr>
          <a:lstStyle/>
          <a:p>
            <a:r>
              <a:rPr lang="en-GB" dirty="0"/>
              <a:t>Image credit: NASA</a:t>
            </a:r>
          </a:p>
        </p:txBody>
      </p:sp>
      <p:pic>
        <p:nvPicPr>
          <p:cNvPr id="5" name="Picture 6">
            <a:extLst>
              <a:ext uri="{FF2B5EF4-FFF2-40B4-BE49-F238E27FC236}">
                <a16:creationId xmlns:a16="http://schemas.microsoft.com/office/drawing/2014/main" id="{A580D007-C3FF-13BD-489D-5A3B78746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73" y="3823447"/>
            <a:ext cx="2480326" cy="30345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ject Overview — HARPS-N">
            <a:extLst>
              <a:ext uri="{FF2B5EF4-FFF2-40B4-BE49-F238E27FC236}">
                <a16:creationId xmlns:a16="http://schemas.microsoft.com/office/drawing/2014/main" id="{16026FC9-2041-BFC2-2F37-7591D2B0A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2144" y="0"/>
            <a:ext cx="2113561" cy="238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50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5CA62-2CAA-0CC6-22F0-82804DA93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5A6B1-1858-4774-9013-ADBEA405ED80}"/>
              </a:ext>
            </a:extLst>
          </p:cNvPr>
          <p:cNvSpPr>
            <a:spLocks noGrp="1"/>
          </p:cNvSpPr>
          <p:nvPr>
            <p:ph type="title"/>
          </p:nvPr>
        </p:nvSpPr>
        <p:spPr/>
        <p:txBody>
          <a:bodyPr/>
          <a:lstStyle/>
          <a:p>
            <a:r>
              <a:rPr lang="en-US" dirty="0"/>
              <a:t>Supergranulation Cycle?</a:t>
            </a:r>
          </a:p>
        </p:txBody>
      </p:sp>
      <p:sp>
        <p:nvSpPr>
          <p:cNvPr id="8" name="Oval 7">
            <a:extLst>
              <a:ext uri="{FF2B5EF4-FFF2-40B4-BE49-F238E27FC236}">
                <a16:creationId xmlns:a16="http://schemas.microsoft.com/office/drawing/2014/main" id="{9AB59052-25C4-4643-25AE-E4D3B10CA152}"/>
              </a:ext>
            </a:extLst>
          </p:cNvPr>
          <p:cNvSpPr/>
          <p:nvPr/>
        </p:nvSpPr>
        <p:spPr>
          <a:xfrm>
            <a:off x="5449026" y="2420616"/>
            <a:ext cx="1490400" cy="1490400"/>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FDA44A81-6E17-ABEE-2A00-E540EC249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7048"/>
          <a:stretch/>
        </p:blipFill>
        <p:spPr bwMode="auto">
          <a:xfrm>
            <a:off x="186692" y="2222054"/>
            <a:ext cx="5087498" cy="33779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5546CC-BFA1-9B2F-7A56-77F2D02D1A89}"/>
              </a:ext>
            </a:extLst>
          </p:cNvPr>
          <p:cNvSpPr txBox="1"/>
          <p:nvPr/>
        </p:nvSpPr>
        <p:spPr>
          <a:xfrm>
            <a:off x="0" y="6492875"/>
            <a:ext cx="3649413" cy="369332"/>
          </a:xfrm>
          <a:prstGeom prst="rect">
            <a:avLst/>
          </a:prstGeom>
          <a:noFill/>
        </p:spPr>
        <p:txBody>
          <a:bodyPr wrap="square" rtlCol="0">
            <a:spAutoFit/>
          </a:bodyPr>
          <a:lstStyle/>
          <a:p>
            <a:r>
              <a:rPr lang="en-US" dirty="0"/>
              <a:t>O’Sullivan et al. (2025 Submitted)</a:t>
            </a:r>
          </a:p>
        </p:txBody>
      </p:sp>
      <p:pic>
        <p:nvPicPr>
          <p:cNvPr id="5122" name="Picture 2">
            <a:extLst>
              <a:ext uri="{FF2B5EF4-FFF2-40B4-BE49-F238E27FC236}">
                <a16:creationId xmlns:a16="http://schemas.microsoft.com/office/drawing/2014/main" id="{926E03E7-4606-2117-DAAA-046EB44E34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333"/>
          <a:stretch/>
        </p:blipFill>
        <p:spPr bwMode="auto">
          <a:xfrm>
            <a:off x="6917812" y="248279"/>
            <a:ext cx="5077738" cy="652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19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5CA62-2CAA-0CC6-22F0-82804DA930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178959-AF08-1878-94AE-184F3490769F}"/>
              </a:ext>
            </a:extLst>
          </p:cNvPr>
          <p:cNvPicPr>
            <a:picLocks noChangeAspect="1"/>
          </p:cNvPicPr>
          <p:nvPr/>
        </p:nvPicPr>
        <p:blipFill>
          <a:blip r:embed="rId3"/>
          <a:stretch>
            <a:fillRect/>
          </a:stretch>
        </p:blipFill>
        <p:spPr>
          <a:xfrm>
            <a:off x="2209800" y="1442220"/>
            <a:ext cx="7772400" cy="5202161"/>
          </a:xfrm>
          <a:prstGeom prst="rect">
            <a:avLst/>
          </a:prstGeom>
        </p:spPr>
      </p:pic>
      <p:sp>
        <p:nvSpPr>
          <p:cNvPr id="2" name="Title 1">
            <a:extLst>
              <a:ext uri="{FF2B5EF4-FFF2-40B4-BE49-F238E27FC236}">
                <a16:creationId xmlns:a16="http://schemas.microsoft.com/office/drawing/2014/main" id="{4C05A6B1-1858-4774-9013-ADBEA405ED80}"/>
              </a:ext>
            </a:extLst>
          </p:cNvPr>
          <p:cNvSpPr>
            <a:spLocks noGrp="1"/>
          </p:cNvSpPr>
          <p:nvPr>
            <p:ph type="title"/>
          </p:nvPr>
        </p:nvSpPr>
        <p:spPr/>
        <p:txBody>
          <a:bodyPr/>
          <a:lstStyle/>
          <a:p>
            <a:r>
              <a:rPr lang="en-US" dirty="0"/>
              <a:t>Supergranulation Cycle?</a:t>
            </a:r>
          </a:p>
        </p:txBody>
      </p:sp>
      <p:sp>
        <p:nvSpPr>
          <p:cNvPr id="6" name="TextBox 5">
            <a:extLst>
              <a:ext uri="{FF2B5EF4-FFF2-40B4-BE49-F238E27FC236}">
                <a16:creationId xmlns:a16="http://schemas.microsoft.com/office/drawing/2014/main" id="{8877C7AF-D9E5-4CB9-6482-93A954419B0C}"/>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Tree>
    <p:extLst>
      <p:ext uri="{BB962C8B-B14F-4D97-AF65-F5344CB8AC3E}">
        <p14:creationId xmlns:p14="http://schemas.microsoft.com/office/powerpoint/2010/main" val="242248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64A0E1-FC48-0183-B532-DEB139B06C81}"/>
              </a:ext>
            </a:extLst>
          </p:cNvPr>
          <p:cNvSpPr/>
          <p:nvPr/>
        </p:nvSpPr>
        <p:spPr>
          <a:xfrm>
            <a:off x="533493" y="5094511"/>
            <a:ext cx="11125014" cy="11756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702B26-D1A0-FF32-569C-02E860E70A42}"/>
              </a:ext>
            </a:extLst>
          </p:cNvPr>
          <p:cNvSpPr>
            <a:spLocks noGrp="1"/>
          </p:cNvSpPr>
          <p:nvPr>
            <p:ph type="title"/>
          </p:nvPr>
        </p:nvSpPr>
        <p:spPr/>
        <p:txBody>
          <a:bodyPr/>
          <a:lstStyle/>
          <a:p>
            <a:r>
              <a:rPr lang="en-GB" dirty="0"/>
              <a:t>Comparison to Structure Functions</a:t>
            </a:r>
          </a:p>
        </p:txBody>
      </p:sp>
      <p:pic>
        <p:nvPicPr>
          <p:cNvPr id="7" name="Picture 6">
            <a:extLst>
              <a:ext uri="{FF2B5EF4-FFF2-40B4-BE49-F238E27FC236}">
                <a16:creationId xmlns:a16="http://schemas.microsoft.com/office/drawing/2014/main" id="{2153D2FE-F3B9-AD84-10F5-17C9A98BDD69}"/>
              </a:ext>
            </a:extLst>
          </p:cNvPr>
          <p:cNvPicPr>
            <a:picLocks noChangeAspect="1"/>
          </p:cNvPicPr>
          <p:nvPr/>
        </p:nvPicPr>
        <p:blipFill>
          <a:blip r:embed="rId3"/>
          <a:stretch>
            <a:fillRect/>
          </a:stretch>
        </p:blipFill>
        <p:spPr>
          <a:xfrm>
            <a:off x="533493" y="1564532"/>
            <a:ext cx="11125014" cy="4414431"/>
          </a:xfrm>
          <a:prstGeom prst="rect">
            <a:avLst/>
          </a:prstGeom>
        </p:spPr>
      </p:pic>
      <p:sp>
        <p:nvSpPr>
          <p:cNvPr id="8" name="TextBox 7">
            <a:extLst>
              <a:ext uri="{FF2B5EF4-FFF2-40B4-BE49-F238E27FC236}">
                <a16:creationId xmlns:a16="http://schemas.microsoft.com/office/drawing/2014/main" id="{D3C0C8CF-88FE-5AE1-F7AD-4A1DCAC0B4DD}"/>
              </a:ext>
            </a:extLst>
          </p:cNvPr>
          <p:cNvSpPr txBox="1"/>
          <p:nvPr/>
        </p:nvSpPr>
        <p:spPr>
          <a:xfrm>
            <a:off x="2410689" y="5813439"/>
            <a:ext cx="2220688" cy="369332"/>
          </a:xfrm>
          <a:prstGeom prst="rect">
            <a:avLst/>
          </a:prstGeom>
          <a:noFill/>
        </p:spPr>
        <p:txBody>
          <a:bodyPr wrap="square" rtlCol="0">
            <a:spAutoFit/>
          </a:bodyPr>
          <a:lstStyle/>
          <a:p>
            <a:r>
              <a:rPr lang="en-GB" dirty="0">
                <a:solidFill>
                  <a:schemeClr val="bg1"/>
                </a:solidFill>
              </a:rPr>
              <a:t>Lakeland et al. (2024)</a:t>
            </a:r>
          </a:p>
        </p:txBody>
      </p:sp>
      <p:sp>
        <p:nvSpPr>
          <p:cNvPr id="9" name="TextBox 8">
            <a:extLst>
              <a:ext uri="{FF2B5EF4-FFF2-40B4-BE49-F238E27FC236}">
                <a16:creationId xmlns:a16="http://schemas.microsoft.com/office/drawing/2014/main" id="{35DD8BA6-FA77-F42B-A0DE-AF85AF5B28F9}"/>
              </a:ext>
            </a:extLst>
          </p:cNvPr>
          <p:cNvSpPr txBox="1"/>
          <p:nvPr/>
        </p:nvSpPr>
        <p:spPr>
          <a:xfrm>
            <a:off x="6114531" y="5900837"/>
            <a:ext cx="1223159" cy="369332"/>
          </a:xfrm>
          <a:prstGeom prst="rect">
            <a:avLst/>
          </a:prstGeom>
          <a:noFill/>
        </p:spPr>
        <p:txBody>
          <a:bodyPr wrap="square" rtlCol="0">
            <a:spAutoFit/>
          </a:bodyPr>
          <a:lstStyle/>
          <a:p>
            <a:r>
              <a:rPr lang="en-GB" dirty="0">
                <a:solidFill>
                  <a:schemeClr val="bg1"/>
                </a:solidFill>
              </a:rPr>
              <a:t>SDO</a:t>
            </a:r>
          </a:p>
        </p:txBody>
      </p:sp>
      <p:sp>
        <p:nvSpPr>
          <p:cNvPr id="10" name="TextBox 9">
            <a:extLst>
              <a:ext uri="{FF2B5EF4-FFF2-40B4-BE49-F238E27FC236}">
                <a16:creationId xmlns:a16="http://schemas.microsoft.com/office/drawing/2014/main" id="{788F5497-5074-A6C9-E14A-B79FF7BD1888}"/>
              </a:ext>
            </a:extLst>
          </p:cNvPr>
          <p:cNvSpPr txBox="1"/>
          <p:nvPr/>
        </p:nvSpPr>
        <p:spPr>
          <a:xfrm>
            <a:off x="9331484" y="5939120"/>
            <a:ext cx="1223159" cy="369332"/>
          </a:xfrm>
          <a:prstGeom prst="rect">
            <a:avLst/>
          </a:prstGeom>
          <a:noFill/>
        </p:spPr>
        <p:txBody>
          <a:bodyPr wrap="square" rtlCol="0">
            <a:spAutoFit/>
          </a:bodyPr>
          <a:lstStyle/>
          <a:p>
            <a:r>
              <a:rPr lang="en-GB" dirty="0">
                <a:solidFill>
                  <a:schemeClr val="bg1"/>
                </a:solidFill>
              </a:rPr>
              <a:t>YARARA</a:t>
            </a:r>
          </a:p>
        </p:txBody>
      </p:sp>
      <p:sp>
        <p:nvSpPr>
          <p:cNvPr id="6" name="TextBox 5">
            <a:extLst>
              <a:ext uri="{FF2B5EF4-FFF2-40B4-BE49-F238E27FC236}">
                <a16:creationId xmlns:a16="http://schemas.microsoft.com/office/drawing/2014/main" id="{F6915CEC-122A-805E-21ED-B7BBEBFA4682}"/>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Tree>
    <p:extLst>
      <p:ext uri="{BB962C8B-B14F-4D97-AF65-F5344CB8AC3E}">
        <p14:creationId xmlns:p14="http://schemas.microsoft.com/office/powerpoint/2010/main" val="353804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BCD5E5-D4C1-4D36-B717-7DDF590BA423}"/>
              </a:ext>
            </a:extLst>
          </p:cNvPr>
          <p:cNvPicPr>
            <a:picLocks noChangeAspect="1"/>
          </p:cNvPicPr>
          <p:nvPr/>
        </p:nvPicPr>
        <p:blipFill>
          <a:blip r:embed="rId3"/>
          <a:stretch>
            <a:fillRect/>
          </a:stretch>
        </p:blipFill>
        <p:spPr>
          <a:xfrm>
            <a:off x="255834" y="680687"/>
            <a:ext cx="11680331" cy="5496626"/>
          </a:xfrm>
          <a:prstGeom prst="rect">
            <a:avLst/>
          </a:prstGeom>
        </p:spPr>
      </p:pic>
      <p:sp>
        <p:nvSpPr>
          <p:cNvPr id="6" name="TextBox 5">
            <a:extLst>
              <a:ext uri="{FF2B5EF4-FFF2-40B4-BE49-F238E27FC236}">
                <a16:creationId xmlns:a16="http://schemas.microsoft.com/office/drawing/2014/main" id="{E65759D5-FF6C-1881-1A10-956CB9BDBA16}"/>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Tree>
    <p:extLst>
      <p:ext uri="{BB962C8B-B14F-4D97-AF65-F5344CB8AC3E}">
        <p14:creationId xmlns:p14="http://schemas.microsoft.com/office/powerpoint/2010/main" val="370953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59AD-462D-6790-7118-0E0C672B3AEF}"/>
              </a:ext>
            </a:extLst>
          </p:cNvPr>
          <p:cNvSpPr>
            <a:spLocks noGrp="1"/>
          </p:cNvSpPr>
          <p:nvPr>
            <p:ph type="title"/>
          </p:nvPr>
        </p:nvSpPr>
        <p:spPr>
          <a:xfrm>
            <a:off x="1790377" y="1580712"/>
            <a:ext cx="8611246" cy="3696575"/>
          </a:xfrm>
        </p:spPr>
        <p:txBody>
          <a:bodyPr>
            <a:normAutofit/>
          </a:bodyPr>
          <a:lstStyle/>
          <a:p>
            <a:pPr algn="ctr"/>
            <a:r>
              <a:rPr lang="en-GB" sz="6600" dirty="0"/>
              <a:t>Supergranulation is confusing in the Sun…we need more stars!</a:t>
            </a:r>
          </a:p>
        </p:txBody>
      </p:sp>
    </p:spTree>
    <p:extLst>
      <p:ext uri="{BB962C8B-B14F-4D97-AF65-F5344CB8AC3E}">
        <p14:creationId xmlns:p14="http://schemas.microsoft.com/office/powerpoint/2010/main" val="2918036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E1CF-A903-EC84-9713-F895E777F835}"/>
              </a:ext>
            </a:extLst>
          </p:cNvPr>
          <p:cNvSpPr>
            <a:spLocks noGrp="1"/>
          </p:cNvSpPr>
          <p:nvPr>
            <p:ph type="title"/>
          </p:nvPr>
        </p:nvSpPr>
        <p:spPr/>
        <p:txBody>
          <a:bodyPr/>
          <a:lstStyle/>
          <a:p>
            <a:r>
              <a:rPr lang="en-GB" dirty="0"/>
              <a:t>How much do we need to observe?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9CF148-A640-D33E-FED0-E28EA914F39D}"/>
                  </a:ext>
                </a:extLst>
              </p:cNvPr>
              <p:cNvSpPr>
                <a:spLocks noGrp="1"/>
              </p:cNvSpPr>
              <p:nvPr>
                <p:ph idx="1"/>
              </p:nvPr>
            </p:nvSpPr>
            <p:spPr/>
            <p:txBody>
              <a:bodyPr/>
              <a:lstStyle/>
              <a:p>
                <a:pPr marL="0" indent="0">
                  <a:buNone/>
                </a:pPr>
                <a:r>
                  <a:rPr lang="en-GB" dirty="0"/>
                  <a:t>Use the Fisher information content which allows us to quantify the fractional uncertainty of a parameter as a function of the observational strategy used.</a:t>
                </a:r>
              </a:p>
              <a:p>
                <a:pPr marL="0" indent="0">
                  <a:buNone/>
                </a:pPr>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1" i="0" smtClean="0">
                              <a:latin typeface="Cambria Math" panose="02040503050406030204" pitchFamily="18" charset="0"/>
                            </a:rPr>
                            <m:t>𝐁</m:t>
                          </m:r>
                        </m:e>
                        <m:sub>
                          <m:r>
                            <a:rPr lang="en-GB" b="0" i="1" smtClean="0">
                              <a:latin typeface="Cambria Math" panose="02040503050406030204" pitchFamily="18" charset="0"/>
                            </a:rPr>
                            <m:t>𝑖𝑗</m:t>
                          </m:r>
                        </m:sub>
                      </m:sSub>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𝜇</m:t>
                                  </m:r>
                                </m:num>
                                <m:den>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𝑖</m:t>
                                      </m:r>
                                    </m:sub>
                                  </m:sSub>
                                </m:den>
                              </m:f>
                            </m:e>
                          </m:d>
                        </m:e>
                        <m:sup>
                          <m:r>
                            <a:rPr lang="en-GB" b="0" i="1" smtClean="0">
                              <a:latin typeface="Cambria Math" panose="02040503050406030204" pitchFamily="18" charset="0"/>
                            </a:rPr>
                            <m:t>𝑇</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𝐶</m:t>
                          </m:r>
                        </m:e>
                        <m:sup>
                          <m:r>
                            <a:rPr lang="en-GB" b="0" i="1" smtClean="0">
                              <a:latin typeface="Cambria Math" panose="02040503050406030204" pitchFamily="18" charset="0"/>
                            </a:rPr>
                            <m:t>−1</m:t>
                          </m:r>
                        </m:sup>
                      </m:sSup>
                      <m:d>
                        <m:dPr>
                          <m:ctrlPr>
                            <a:rPr lang="en-GB" b="0" i="1" smtClean="0">
                              <a:latin typeface="Cambria Math" panose="02040503050406030204" pitchFamily="18" charset="0"/>
                            </a:rPr>
                          </m:ctrlPr>
                        </m:dPr>
                        <m:e>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𝜇</m:t>
                              </m:r>
                            </m:num>
                            <m:den>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𝑗</m:t>
                                  </m:r>
                                </m:sub>
                              </m:sSub>
                            </m:den>
                          </m:f>
                        </m:e>
                      </m:d>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r>
                        <a:rPr lang="en-GB" b="1" i="0" smtClean="0">
                          <a:latin typeface="Cambria Math" panose="02040503050406030204" pitchFamily="18" charset="0"/>
                        </a:rPr>
                        <m:t>𝐭𝐫</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𝐶</m:t>
                              </m:r>
                            </m:e>
                            <m:sup>
                              <m:r>
                                <a:rPr lang="en-GB" b="0" i="1" smtClean="0">
                                  <a:latin typeface="Cambria Math" panose="02040503050406030204" pitchFamily="18" charset="0"/>
                                </a:rPr>
                                <m:t>−1</m:t>
                              </m:r>
                            </m:sup>
                          </m:sSup>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rPr>
                                <m:t>𝐶</m:t>
                              </m:r>
                            </m:num>
                            <m:den>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𝑖</m:t>
                                  </m:r>
                                </m:sub>
                              </m:sSub>
                            </m:den>
                          </m:f>
                          <m:sSup>
                            <m:sSupPr>
                              <m:ctrlPr>
                                <a:rPr lang="en-GB" b="0" i="1" smtClean="0">
                                  <a:latin typeface="Cambria Math" panose="02040503050406030204" pitchFamily="18" charset="0"/>
                                </a:rPr>
                              </m:ctrlPr>
                            </m:sSupPr>
                            <m:e>
                              <m:r>
                                <a:rPr lang="en-GB" b="0" i="1" smtClean="0">
                                  <a:latin typeface="Cambria Math" panose="02040503050406030204" pitchFamily="18" charset="0"/>
                                </a:rPr>
                                <m:t>𝐶</m:t>
                              </m:r>
                            </m:e>
                            <m:sup>
                              <m:r>
                                <a:rPr lang="en-GB" b="0" i="1" smtClean="0">
                                  <a:latin typeface="Cambria Math" panose="02040503050406030204" pitchFamily="18" charset="0"/>
                                </a:rPr>
                                <m:t>−1</m:t>
                              </m:r>
                            </m:sup>
                          </m:sSup>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rPr>
                                <m:t>𝐶</m:t>
                              </m:r>
                            </m:num>
                            <m:den>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𝑖</m:t>
                                  </m:r>
                                </m:sub>
                              </m:sSub>
                            </m:den>
                          </m:f>
                        </m:e>
                      </m:d>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DD9CF148-A640-D33E-FED0-E28EA914F39D}"/>
                  </a:ext>
                </a:extLst>
              </p:cNvPr>
              <p:cNvSpPr>
                <a:spLocks noGrp="1" noRot="1" noChangeAspect="1" noMove="1" noResize="1" noEditPoints="1" noAdjustHandles="1" noChangeArrowheads="1" noChangeShapeType="1" noTextEdit="1"/>
              </p:cNvSpPr>
              <p:nvPr>
                <p:ph idx="1"/>
              </p:nvPr>
            </p:nvSpPr>
            <p:spPr>
              <a:blipFill>
                <a:blip r:embed="rId3"/>
                <a:stretch>
                  <a:fillRect l="-1206" t="-2326" r="-10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F118A7-030E-CA98-F5ED-02902AA4212E}"/>
                  </a:ext>
                </a:extLst>
              </p:cNvPr>
              <p:cNvSpPr txBox="1"/>
              <p:nvPr/>
            </p:nvSpPr>
            <p:spPr>
              <a:xfrm>
                <a:off x="4976948" y="5336176"/>
                <a:ext cx="1763486" cy="5234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2800" i="1" smtClean="0">
                              <a:latin typeface="Cambria Math" panose="02040503050406030204" pitchFamily="18" charset="0"/>
                            </a:rPr>
                          </m:ctrlPr>
                        </m:sSubSupPr>
                        <m:e>
                          <m:r>
                            <a:rPr lang="en-GB" sz="2800" i="1" smtClean="0">
                              <a:latin typeface="Cambria Math" panose="02040503050406030204" pitchFamily="18" charset="0"/>
                              <a:ea typeface="Cambria Math" panose="02040503050406030204" pitchFamily="18" charset="0"/>
                            </a:rPr>
                            <m:t>𝜎</m:t>
                          </m:r>
                        </m:e>
                        <m:sub>
                          <m:sSub>
                            <m:sSubPr>
                              <m:ctrlPr>
                                <a:rPr lang="en-GB" sz="2800" i="1" smtClean="0">
                                  <a:latin typeface="Cambria Math" panose="02040503050406030204" pitchFamily="18" charset="0"/>
                                </a:rPr>
                              </m:ctrlPr>
                            </m:sSubPr>
                            <m:e>
                              <m:r>
                                <a:rPr lang="en-GB" sz="2800" i="1" smtClean="0">
                                  <a:latin typeface="Cambria Math" panose="02040503050406030204" pitchFamily="18" charset="0"/>
                                  <a:ea typeface="Cambria Math" panose="02040503050406030204" pitchFamily="18" charset="0"/>
                                </a:rPr>
                                <m:t>𝜃</m:t>
                              </m:r>
                            </m:e>
                            <m:sub>
                              <m:r>
                                <a:rPr lang="en-GB" sz="2800" b="0" i="1" smtClean="0">
                                  <a:latin typeface="Cambria Math" panose="02040503050406030204" pitchFamily="18" charset="0"/>
                                </a:rPr>
                                <m:t>𝑖</m:t>
                              </m:r>
                            </m:sub>
                          </m:sSub>
                        </m:sub>
                        <m:sup>
                          <m:r>
                            <a:rPr lang="en-GB" sz="2800" b="0" i="1" smtClean="0">
                              <a:latin typeface="Cambria Math" panose="02040503050406030204" pitchFamily="18" charset="0"/>
                            </a:rPr>
                            <m:t>2</m:t>
                          </m:r>
                        </m:sup>
                      </m:sSubSup>
                      <m:r>
                        <a:rPr lang="en-GB" sz="2800" b="0" i="1" smtClean="0">
                          <a:latin typeface="Cambria Math" panose="02040503050406030204" pitchFamily="18" charset="0"/>
                        </a:rPr>
                        <m:t>=</m:t>
                      </m:r>
                      <m:sSubSup>
                        <m:sSubSupPr>
                          <m:ctrlPr>
                            <a:rPr lang="en-GB" sz="2800" b="0" i="1" smtClean="0">
                              <a:latin typeface="Cambria Math" panose="02040503050406030204" pitchFamily="18" charset="0"/>
                            </a:rPr>
                          </m:ctrlPr>
                        </m:sSubSupPr>
                        <m:e>
                          <m:r>
                            <a:rPr lang="en-GB" sz="2800" b="1" i="1" smtClean="0">
                              <a:latin typeface="Cambria Math" panose="02040503050406030204" pitchFamily="18" charset="0"/>
                            </a:rPr>
                            <m:t>𝑩</m:t>
                          </m:r>
                        </m:e>
                        <m:sub>
                          <m:r>
                            <a:rPr lang="en-GB" sz="2800" b="0" i="1" smtClean="0">
                              <a:latin typeface="Cambria Math" panose="02040503050406030204" pitchFamily="18" charset="0"/>
                            </a:rPr>
                            <m:t>𝑖</m:t>
                          </m:r>
                          <m:r>
                            <a:rPr lang="en-GB" sz="2800" b="0" i="1" smtClean="0">
                              <a:latin typeface="Cambria Math" panose="02040503050406030204" pitchFamily="18" charset="0"/>
                            </a:rPr>
                            <m:t>, </m:t>
                          </m:r>
                          <m:r>
                            <a:rPr lang="en-GB" sz="2800" b="0" i="1" smtClean="0">
                              <a:latin typeface="Cambria Math" panose="02040503050406030204" pitchFamily="18" charset="0"/>
                            </a:rPr>
                            <m:t>𝑗</m:t>
                          </m:r>
                        </m:sub>
                        <m:sup>
                          <m:r>
                            <a:rPr lang="en-GB" sz="2800" b="0" i="1" smtClean="0">
                              <a:latin typeface="Cambria Math" panose="02040503050406030204" pitchFamily="18" charset="0"/>
                            </a:rPr>
                            <m:t>−1</m:t>
                          </m:r>
                        </m:sup>
                      </m:sSubSup>
                    </m:oMath>
                  </m:oMathPara>
                </a14:m>
                <a:endParaRPr lang="en-GB" dirty="0"/>
              </a:p>
            </p:txBody>
          </p:sp>
        </mc:Choice>
        <mc:Fallback xmlns="">
          <p:sp>
            <p:nvSpPr>
              <p:cNvPr id="8" name="TextBox 7">
                <a:extLst>
                  <a:ext uri="{FF2B5EF4-FFF2-40B4-BE49-F238E27FC236}">
                    <a16:creationId xmlns:a16="http://schemas.microsoft.com/office/drawing/2014/main" id="{7FF118A7-030E-CA98-F5ED-02902AA4212E}"/>
                  </a:ext>
                </a:extLst>
              </p:cNvPr>
              <p:cNvSpPr txBox="1">
                <a:spLocks noRot="1" noChangeAspect="1" noMove="1" noResize="1" noEditPoints="1" noAdjustHandles="1" noChangeArrowheads="1" noChangeShapeType="1" noTextEdit="1"/>
              </p:cNvSpPr>
              <p:nvPr/>
            </p:nvSpPr>
            <p:spPr>
              <a:xfrm>
                <a:off x="4976948" y="5336176"/>
                <a:ext cx="1763486" cy="523413"/>
              </a:xfrm>
              <a:prstGeom prst="rect">
                <a:avLst/>
              </a:prstGeom>
              <a:blipFill>
                <a:blip r:embed="rId4"/>
                <a:stretch>
                  <a:fillRect b="-19048"/>
                </a:stretch>
              </a:blipFill>
            </p:spPr>
            <p:txBody>
              <a:bodyPr/>
              <a:lstStyle/>
              <a:p>
                <a:r>
                  <a:rPr lang="en-GB">
                    <a:noFill/>
                  </a:rPr>
                  <a:t> </a:t>
                </a:r>
              </a:p>
            </p:txBody>
          </p:sp>
        </mc:Fallback>
      </mc:AlternateContent>
      <p:sp>
        <p:nvSpPr>
          <p:cNvPr id="10" name="Rectangle 9">
            <a:extLst>
              <a:ext uri="{FF2B5EF4-FFF2-40B4-BE49-F238E27FC236}">
                <a16:creationId xmlns:a16="http://schemas.microsoft.com/office/drawing/2014/main" id="{C28C82B6-FEAB-0563-8C73-72EF77282CE7}"/>
              </a:ext>
            </a:extLst>
          </p:cNvPr>
          <p:cNvSpPr/>
          <p:nvPr/>
        </p:nvSpPr>
        <p:spPr>
          <a:xfrm rot="1530108">
            <a:off x="3275629" y="3924849"/>
            <a:ext cx="2930200" cy="15289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6578F96-82E5-260F-884B-69212DD78141}"/>
              </a:ext>
            </a:extLst>
          </p:cNvPr>
          <p:cNvSpPr txBox="1"/>
          <p:nvPr/>
        </p:nvSpPr>
        <p:spPr>
          <a:xfrm>
            <a:off x="9968644" y="6458133"/>
            <a:ext cx="2979318" cy="369332"/>
          </a:xfrm>
          <a:prstGeom prst="rect">
            <a:avLst/>
          </a:prstGeom>
          <a:noFill/>
        </p:spPr>
        <p:txBody>
          <a:bodyPr wrap="square" rtlCol="0">
            <a:spAutoFit/>
          </a:bodyPr>
          <a:lstStyle/>
          <a:p>
            <a:r>
              <a:rPr lang="en-GB" sz="1800" b="0" i="0" u="none" strike="noStrike" dirty="0">
                <a:effectLst/>
              </a:rPr>
              <a:t>Gupta + Bedell (2024</a:t>
            </a:r>
            <a:r>
              <a:rPr lang="en-US" dirty="0"/>
              <a:t>)</a:t>
            </a:r>
          </a:p>
        </p:txBody>
      </p:sp>
    </p:spTree>
    <p:extLst>
      <p:ext uri="{BB962C8B-B14F-4D97-AF65-F5344CB8AC3E}">
        <p14:creationId xmlns:p14="http://schemas.microsoft.com/office/powerpoint/2010/main" val="15058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B3DC59-415A-FC8B-6A59-DB242C5F2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853340"/>
            <a:ext cx="11353800" cy="41394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7828DBC-C7D8-9FDC-D8BF-B1042A66614B}"/>
              </a:ext>
            </a:extLst>
          </p:cNvPr>
          <p:cNvSpPr>
            <a:spLocks noGrp="1"/>
          </p:cNvSpPr>
          <p:nvPr>
            <p:ph type="title"/>
          </p:nvPr>
        </p:nvSpPr>
        <p:spPr>
          <a:xfrm>
            <a:off x="838200" y="365125"/>
            <a:ext cx="10515600" cy="1325563"/>
          </a:xfrm>
        </p:spPr>
        <p:txBody>
          <a:bodyPr/>
          <a:lstStyle/>
          <a:p>
            <a:r>
              <a:rPr lang="en-GB" dirty="0"/>
              <a:t>How much do we need to observe?</a:t>
            </a:r>
          </a:p>
        </p:txBody>
      </p:sp>
      <p:sp>
        <p:nvSpPr>
          <p:cNvPr id="5" name="TextBox 4">
            <a:extLst>
              <a:ext uri="{FF2B5EF4-FFF2-40B4-BE49-F238E27FC236}">
                <a16:creationId xmlns:a16="http://schemas.microsoft.com/office/drawing/2014/main" id="{DCA6763F-969B-D882-24CE-359667568E70}"/>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Tree>
    <p:extLst>
      <p:ext uri="{BB962C8B-B14F-4D97-AF65-F5344CB8AC3E}">
        <p14:creationId xmlns:p14="http://schemas.microsoft.com/office/powerpoint/2010/main" val="147485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E1CF-A903-EC84-9713-F895E777F835}"/>
              </a:ext>
            </a:extLst>
          </p:cNvPr>
          <p:cNvSpPr>
            <a:spLocks noGrp="1"/>
          </p:cNvSpPr>
          <p:nvPr>
            <p:ph type="title"/>
          </p:nvPr>
        </p:nvSpPr>
        <p:spPr/>
        <p:txBody>
          <a:bodyPr/>
          <a:lstStyle/>
          <a:p>
            <a:r>
              <a:rPr lang="en-GB" dirty="0"/>
              <a:t>How much do we need to observe?</a:t>
            </a:r>
          </a:p>
        </p:txBody>
      </p:sp>
      <p:pic>
        <p:nvPicPr>
          <p:cNvPr id="2052" name="Picture 4">
            <a:extLst>
              <a:ext uri="{FF2B5EF4-FFF2-40B4-BE49-F238E27FC236}">
                <a16:creationId xmlns:a16="http://schemas.microsoft.com/office/drawing/2014/main" id="{58D48A1D-2E1C-046B-EF53-A1030256A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688"/>
            <a:ext cx="12192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C9F565-81C2-47CD-94E0-134CB0EB8E2B}"/>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Tree>
    <p:extLst>
      <p:ext uri="{BB962C8B-B14F-4D97-AF65-F5344CB8AC3E}">
        <p14:creationId xmlns:p14="http://schemas.microsoft.com/office/powerpoint/2010/main" val="3512294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72BF-DAE6-F07A-4B0B-9B09799CD43E}"/>
              </a:ext>
            </a:extLst>
          </p:cNvPr>
          <p:cNvSpPr>
            <a:spLocks noGrp="1"/>
          </p:cNvSpPr>
          <p:nvPr>
            <p:ph type="title"/>
          </p:nvPr>
        </p:nvSpPr>
        <p:spPr/>
        <p:txBody>
          <a:bodyPr/>
          <a:lstStyle/>
          <a:p>
            <a:r>
              <a:rPr lang="en-GB" dirty="0"/>
              <a:t>A larger spread of observations is better</a:t>
            </a:r>
          </a:p>
        </p:txBody>
      </p:sp>
      <p:pic>
        <p:nvPicPr>
          <p:cNvPr id="2056" name="Picture 8">
            <a:extLst>
              <a:ext uri="{FF2B5EF4-FFF2-40B4-BE49-F238E27FC236}">
                <a16:creationId xmlns:a16="http://schemas.microsoft.com/office/drawing/2014/main" id="{978A14AD-C1BB-EA7D-A620-2049F771B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50" y="2039123"/>
            <a:ext cx="5903448" cy="46621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69D76218-CE7E-F1D0-AB4D-7DF491837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8" y="2039123"/>
            <a:ext cx="5903447" cy="46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90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8215-7C89-1035-F16B-53008A950202}"/>
              </a:ext>
            </a:extLst>
          </p:cNvPr>
          <p:cNvSpPr>
            <a:spLocks noGrp="1"/>
          </p:cNvSpPr>
          <p:nvPr>
            <p:ph type="title"/>
          </p:nvPr>
        </p:nvSpPr>
        <p:spPr/>
        <p:txBody>
          <a:bodyPr/>
          <a:lstStyle/>
          <a:p>
            <a:r>
              <a:rPr lang="en-GB" dirty="0"/>
              <a:t>What we need to observe supergranulation</a:t>
            </a:r>
          </a:p>
        </p:txBody>
      </p:sp>
      <p:sp>
        <p:nvSpPr>
          <p:cNvPr id="3" name="Content Placeholder 2">
            <a:extLst>
              <a:ext uri="{FF2B5EF4-FFF2-40B4-BE49-F238E27FC236}">
                <a16:creationId xmlns:a16="http://schemas.microsoft.com/office/drawing/2014/main" id="{F77802FE-8ADA-8928-1A63-A5F47C7F5DA0}"/>
              </a:ext>
            </a:extLst>
          </p:cNvPr>
          <p:cNvSpPr>
            <a:spLocks noGrp="1"/>
          </p:cNvSpPr>
          <p:nvPr>
            <p:ph idx="1"/>
          </p:nvPr>
        </p:nvSpPr>
        <p:spPr>
          <a:xfrm>
            <a:off x="838200" y="1690688"/>
            <a:ext cx="5853545" cy="4879974"/>
          </a:xfrm>
        </p:spPr>
        <p:txBody>
          <a:bodyPr>
            <a:normAutofit/>
          </a:bodyPr>
          <a:lstStyle/>
          <a:p>
            <a:pPr marL="0" indent="0">
              <a:buNone/>
            </a:pPr>
            <a:r>
              <a:rPr lang="en-GB" dirty="0"/>
              <a:t>3  Key Ingredients:</a:t>
            </a:r>
          </a:p>
          <a:p>
            <a:endParaRPr lang="en-GB" dirty="0"/>
          </a:p>
          <a:p>
            <a:r>
              <a:rPr lang="en-GB" dirty="0"/>
              <a:t>Bright stars to get high SNR </a:t>
            </a:r>
          </a:p>
          <a:p>
            <a:pPr marL="0" indent="0">
              <a:buNone/>
            </a:pPr>
            <a:endParaRPr lang="en-GB" dirty="0"/>
          </a:p>
          <a:p>
            <a:r>
              <a:rPr lang="en-GB" dirty="0"/>
              <a:t>Lots of exposures spread randomly across the whole night to sample the SG timescale </a:t>
            </a:r>
          </a:p>
          <a:p>
            <a:pPr marL="0" indent="0">
              <a:buNone/>
            </a:pPr>
            <a:endParaRPr lang="en-GB" dirty="0"/>
          </a:p>
          <a:p>
            <a:r>
              <a:rPr lang="en-GB" dirty="0"/>
              <a:t>Stars that are visible for most of the night for a month+</a:t>
            </a:r>
          </a:p>
        </p:txBody>
      </p:sp>
      <p:sp>
        <p:nvSpPr>
          <p:cNvPr id="5" name="Oval 4">
            <a:extLst>
              <a:ext uri="{FF2B5EF4-FFF2-40B4-BE49-F238E27FC236}">
                <a16:creationId xmlns:a16="http://schemas.microsoft.com/office/drawing/2014/main" id="{70BAFAAA-C089-EFCA-8A3B-8BF1F204F73D}"/>
              </a:ext>
            </a:extLst>
          </p:cNvPr>
          <p:cNvSpPr/>
          <p:nvPr/>
        </p:nvSpPr>
        <p:spPr>
          <a:xfrm>
            <a:off x="7393800" y="1825625"/>
            <a:ext cx="3960000" cy="396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7DCA5A-4873-C2D1-5D7A-CA5E159B04E8}"/>
              </a:ext>
            </a:extLst>
          </p:cNvPr>
          <p:cNvSpPr txBox="1"/>
          <p:nvPr/>
        </p:nvSpPr>
        <p:spPr>
          <a:xfrm>
            <a:off x="9895288" y="6437132"/>
            <a:ext cx="2782389" cy="369332"/>
          </a:xfrm>
          <a:prstGeom prst="rect">
            <a:avLst/>
          </a:prstGeom>
          <a:noFill/>
        </p:spPr>
        <p:txBody>
          <a:bodyPr wrap="square" rtlCol="0">
            <a:spAutoFit/>
          </a:bodyPr>
          <a:lstStyle/>
          <a:p>
            <a:r>
              <a:rPr lang="en-GB" dirty="0"/>
              <a:t>Image credit: SDO/HMI</a:t>
            </a:r>
          </a:p>
        </p:txBody>
      </p:sp>
    </p:spTree>
    <p:extLst>
      <p:ext uri="{BB962C8B-B14F-4D97-AF65-F5344CB8AC3E}">
        <p14:creationId xmlns:p14="http://schemas.microsoft.com/office/powerpoint/2010/main" val="15330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9CDF1C-5E4D-540B-F2FD-24D72476B9ED}"/>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264E095-B606-D539-77F1-00FD6F359584}"/>
              </a:ext>
            </a:extLst>
          </p:cNvPr>
          <p:cNvSpPr/>
          <p:nvPr/>
        </p:nvSpPr>
        <p:spPr>
          <a:xfrm>
            <a:off x="6705600" y="5486400"/>
            <a:ext cx="1371600" cy="1371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6CF4623-D340-FC84-40F1-806B2E186BDE}"/>
              </a:ext>
            </a:extLst>
          </p:cNvPr>
          <p:cNvSpPr/>
          <p:nvPr/>
        </p:nvSpPr>
        <p:spPr>
          <a:xfrm>
            <a:off x="8077200" y="5486400"/>
            <a:ext cx="1371600" cy="13716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535BFD5-408D-AD4F-D596-B94DC57EEE55}"/>
              </a:ext>
            </a:extLst>
          </p:cNvPr>
          <p:cNvSpPr/>
          <p:nvPr/>
        </p:nvSpPr>
        <p:spPr>
          <a:xfrm>
            <a:off x="9448800" y="5486400"/>
            <a:ext cx="1371600" cy="13716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268121-4B94-8242-073B-A17C0C04D8B1}"/>
              </a:ext>
            </a:extLst>
          </p:cNvPr>
          <p:cNvSpPr/>
          <p:nvPr/>
        </p:nvSpPr>
        <p:spPr>
          <a:xfrm>
            <a:off x="10820400" y="5486400"/>
            <a:ext cx="1371600" cy="1371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385273F-72B4-DFA1-7844-F559FADA4BA6}"/>
              </a:ext>
            </a:extLst>
          </p:cNvPr>
          <p:cNvSpPr/>
          <p:nvPr/>
        </p:nvSpPr>
        <p:spPr>
          <a:xfrm>
            <a:off x="7393800" y="1331317"/>
            <a:ext cx="3960000" cy="3960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C5C2552-ADBD-951B-7295-5E5670CE49F2}"/>
              </a:ext>
            </a:extLst>
          </p:cNvPr>
          <p:cNvSpPr>
            <a:spLocks noGrp="1"/>
          </p:cNvSpPr>
          <p:nvPr>
            <p:ph type="title"/>
          </p:nvPr>
        </p:nvSpPr>
        <p:spPr>
          <a:xfrm>
            <a:off x="838200" y="365125"/>
            <a:ext cx="10515600" cy="1325563"/>
          </a:xfrm>
        </p:spPr>
        <p:txBody>
          <a:bodyPr/>
          <a:lstStyle/>
          <a:p>
            <a:r>
              <a:rPr lang="en-US" dirty="0"/>
              <a:t>Supergranulation</a:t>
            </a:r>
          </a:p>
        </p:txBody>
      </p:sp>
      <p:sp>
        <p:nvSpPr>
          <p:cNvPr id="18" name="TextBox 17">
            <a:extLst>
              <a:ext uri="{FF2B5EF4-FFF2-40B4-BE49-F238E27FC236}">
                <a16:creationId xmlns:a16="http://schemas.microsoft.com/office/drawing/2014/main" id="{B0E0A030-80D3-4F9A-4AD5-8C108BD444DA}"/>
              </a:ext>
            </a:extLst>
          </p:cNvPr>
          <p:cNvSpPr txBox="1"/>
          <p:nvPr/>
        </p:nvSpPr>
        <p:spPr>
          <a:xfrm>
            <a:off x="1112477" y="1595021"/>
            <a:ext cx="5593123" cy="4832092"/>
          </a:xfrm>
          <a:prstGeom prst="rect">
            <a:avLst/>
          </a:prstGeom>
          <a:noFill/>
        </p:spPr>
        <p:txBody>
          <a:bodyPr wrap="square" rtlCol="0">
            <a:spAutoFit/>
          </a:bodyPr>
          <a:lstStyle/>
          <a:p>
            <a:pPr marL="457200" indent="-457200">
              <a:buFont typeface="Arial" panose="020B0604020202020204" pitchFamily="34" charset="0"/>
              <a:buChar char="•"/>
            </a:pPr>
            <a:r>
              <a:rPr lang="en-GB" sz="2800" dirty="0"/>
              <a:t>Seen in Doppler imaging of the Sun</a:t>
            </a:r>
          </a:p>
          <a:p>
            <a:pPr marL="457200" indent="-457200">
              <a:buFont typeface="Arial" panose="020B0604020202020204" pitchFamily="34" charset="0"/>
              <a:buChar char="•"/>
            </a:pPr>
            <a:r>
              <a:rPr lang="en-GB" sz="2800" dirty="0"/>
              <a:t>Horizontal flow of  200 – 300 m/s</a:t>
            </a:r>
          </a:p>
          <a:p>
            <a:pPr marL="457200" indent="-457200">
              <a:buFont typeface="Arial" panose="020B0604020202020204" pitchFamily="34" charset="0"/>
              <a:buChar char="•"/>
            </a:pPr>
            <a:r>
              <a:rPr lang="en-GB" sz="2800" dirty="0"/>
              <a:t>(Vertical flow of 20 - 30 m/s) </a:t>
            </a:r>
          </a:p>
          <a:p>
            <a:pPr marL="457200" indent="-457200">
              <a:buFont typeface="Arial" panose="020B0604020202020204" pitchFamily="34" charset="0"/>
              <a:buChar char="•"/>
            </a:pPr>
            <a:r>
              <a:rPr lang="en-GB" sz="2800" dirty="0"/>
              <a:t>Horizontal scale of 30-35 Mm</a:t>
            </a:r>
          </a:p>
          <a:p>
            <a:pPr marL="457200" indent="-457200">
              <a:buFont typeface="Arial" panose="020B0604020202020204" pitchFamily="34" charset="0"/>
              <a:buChar char="•"/>
            </a:pPr>
            <a:r>
              <a:rPr lang="en-GB" sz="2800" dirty="0"/>
              <a:t>Convective origin</a:t>
            </a:r>
          </a:p>
          <a:p>
            <a:pPr marL="457200" indent="-457200">
              <a:buFont typeface="Arial" panose="020B0604020202020204" pitchFamily="34" charset="0"/>
              <a:buChar char="•"/>
            </a:pPr>
            <a:r>
              <a:rPr lang="en-GB" sz="2800" dirty="0"/>
              <a:t>Timescale of 1-3 days </a:t>
            </a:r>
          </a:p>
          <a:p>
            <a:pPr marL="457200" indent="-457200">
              <a:buFont typeface="Arial" panose="020B0604020202020204" pitchFamily="34" charset="0"/>
              <a:buChar char="•"/>
            </a:pPr>
            <a:r>
              <a:rPr lang="en-GB" sz="2800" dirty="0">
                <a:solidFill>
                  <a:schemeClr val="accent2">
                    <a:lumMod val="60000"/>
                    <a:lumOff val="40000"/>
                  </a:schemeClr>
                </a:solidFill>
              </a:rPr>
              <a:t>0.5-1 m/s RV scatter</a:t>
            </a:r>
          </a:p>
          <a:p>
            <a:pPr marL="457200" indent="-457200">
              <a:buFont typeface="Arial" panose="020B0604020202020204" pitchFamily="34" charset="0"/>
              <a:buChar char="•"/>
            </a:pPr>
            <a:endParaRPr lang="en-GB" sz="2800" dirty="0">
              <a:solidFill>
                <a:schemeClr val="accent2">
                  <a:lumMod val="60000"/>
                  <a:lumOff val="40000"/>
                </a:schemeClr>
              </a:solidFill>
            </a:endParaRPr>
          </a:p>
          <a:p>
            <a:pPr marL="457200" indent="-457200">
              <a:buFont typeface="Arial" panose="020B0604020202020204" pitchFamily="34" charset="0"/>
              <a:buChar char="•"/>
            </a:pPr>
            <a:r>
              <a:rPr lang="en-GB" sz="2800" b="1" dirty="0"/>
              <a:t>Review by Rincon &amp; </a:t>
            </a:r>
            <a:r>
              <a:rPr lang="en-GB" sz="2800" b="1" dirty="0" err="1"/>
              <a:t>Rieutord</a:t>
            </a:r>
            <a:r>
              <a:rPr lang="en-GB" sz="2800" b="1" dirty="0"/>
              <a:t> 2018</a:t>
            </a:r>
          </a:p>
        </p:txBody>
      </p:sp>
      <p:sp>
        <p:nvSpPr>
          <p:cNvPr id="2" name="TextBox 1">
            <a:extLst>
              <a:ext uri="{FF2B5EF4-FFF2-40B4-BE49-F238E27FC236}">
                <a16:creationId xmlns:a16="http://schemas.microsoft.com/office/drawing/2014/main" id="{2391FC1D-5E84-CFC8-165E-527FAC5FEED2}"/>
              </a:ext>
            </a:extLst>
          </p:cNvPr>
          <p:cNvSpPr txBox="1"/>
          <p:nvPr/>
        </p:nvSpPr>
        <p:spPr>
          <a:xfrm>
            <a:off x="153574" y="6459811"/>
            <a:ext cx="2782389" cy="369332"/>
          </a:xfrm>
          <a:prstGeom prst="rect">
            <a:avLst/>
          </a:prstGeom>
          <a:noFill/>
        </p:spPr>
        <p:txBody>
          <a:bodyPr wrap="square" rtlCol="0">
            <a:spAutoFit/>
          </a:bodyPr>
          <a:lstStyle/>
          <a:p>
            <a:r>
              <a:rPr lang="en-GB" dirty="0"/>
              <a:t>Image credit: SDO/HMI</a:t>
            </a:r>
          </a:p>
        </p:txBody>
      </p:sp>
    </p:spTree>
    <p:extLst>
      <p:ext uri="{BB962C8B-B14F-4D97-AF65-F5344CB8AC3E}">
        <p14:creationId xmlns:p14="http://schemas.microsoft.com/office/powerpoint/2010/main" val="379345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8215-7C89-1035-F16B-53008A950202}"/>
              </a:ext>
            </a:extLst>
          </p:cNvPr>
          <p:cNvSpPr>
            <a:spLocks noGrp="1"/>
          </p:cNvSpPr>
          <p:nvPr>
            <p:ph type="title"/>
          </p:nvPr>
        </p:nvSpPr>
        <p:spPr/>
        <p:txBody>
          <a:bodyPr/>
          <a:lstStyle/>
          <a:p>
            <a:r>
              <a:rPr lang="en-GB" dirty="0"/>
              <a:t>EPRV Standard Star Survey</a:t>
            </a:r>
          </a:p>
        </p:txBody>
      </p:sp>
      <p:sp>
        <p:nvSpPr>
          <p:cNvPr id="3" name="Content Placeholder 2">
            <a:extLst>
              <a:ext uri="{FF2B5EF4-FFF2-40B4-BE49-F238E27FC236}">
                <a16:creationId xmlns:a16="http://schemas.microsoft.com/office/drawing/2014/main" id="{F77802FE-8ADA-8928-1A63-A5F47C7F5DA0}"/>
              </a:ext>
            </a:extLst>
          </p:cNvPr>
          <p:cNvSpPr>
            <a:spLocks noGrp="1"/>
          </p:cNvSpPr>
          <p:nvPr>
            <p:ph idx="1"/>
          </p:nvPr>
        </p:nvSpPr>
        <p:spPr>
          <a:xfrm>
            <a:off x="838200" y="1825625"/>
            <a:ext cx="5853545" cy="4863274"/>
          </a:xfrm>
        </p:spPr>
        <p:txBody>
          <a:bodyPr>
            <a:normAutofit/>
          </a:bodyPr>
          <a:lstStyle/>
          <a:p>
            <a:r>
              <a:rPr lang="en-GB" dirty="0"/>
              <a:t>Survey looking into supergranulation across multiple instruments + spectral types. </a:t>
            </a:r>
          </a:p>
          <a:p>
            <a:r>
              <a:rPr lang="en-GB" dirty="0"/>
              <a:t>First round of observations in Sept 2024 focused on k-type stars.</a:t>
            </a:r>
          </a:p>
          <a:p>
            <a:r>
              <a:rPr lang="en-GB" dirty="0"/>
              <a:t>Standard deviation lower than anticipated.</a:t>
            </a:r>
          </a:p>
          <a:p>
            <a:r>
              <a:rPr lang="en-GB" dirty="0"/>
              <a:t>But there are still large errors on it so hard to be sure…</a:t>
            </a:r>
          </a:p>
          <a:p>
            <a:r>
              <a:rPr lang="en-GB" dirty="0"/>
              <a:t>More observations incoming – 100h across 6 instruments! </a:t>
            </a:r>
          </a:p>
        </p:txBody>
      </p:sp>
      <p:pic>
        <p:nvPicPr>
          <p:cNvPr id="3074" name="Picture 2">
            <a:extLst>
              <a:ext uri="{FF2B5EF4-FFF2-40B4-BE49-F238E27FC236}">
                <a16:creationId xmlns:a16="http://schemas.microsoft.com/office/drawing/2014/main" id="{EC4BAD12-766A-D7FE-6A2E-8C8AF5B76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359" y="1940430"/>
            <a:ext cx="5390685" cy="4121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AB6C59-A6CD-8BF0-7D9B-39259D3BBB94}"/>
              </a:ext>
            </a:extLst>
          </p:cNvPr>
          <p:cNvSpPr txBox="1"/>
          <p:nvPr/>
        </p:nvSpPr>
        <p:spPr>
          <a:xfrm>
            <a:off x="9074727" y="1603029"/>
            <a:ext cx="997527" cy="369332"/>
          </a:xfrm>
          <a:prstGeom prst="rect">
            <a:avLst/>
          </a:prstGeom>
          <a:noFill/>
        </p:spPr>
        <p:txBody>
          <a:bodyPr wrap="square" rtlCol="0">
            <a:spAutoFit/>
          </a:bodyPr>
          <a:lstStyle/>
          <a:p>
            <a:r>
              <a:rPr lang="en-GB" dirty="0"/>
              <a:t>Tau </a:t>
            </a:r>
            <a:r>
              <a:rPr lang="en-GB" dirty="0" err="1"/>
              <a:t>Ceti</a:t>
            </a:r>
            <a:endParaRPr lang="en-GB" dirty="0"/>
          </a:p>
        </p:txBody>
      </p:sp>
    </p:spTree>
    <p:extLst>
      <p:ext uri="{BB962C8B-B14F-4D97-AF65-F5344CB8AC3E}">
        <p14:creationId xmlns:p14="http://schemas.microsoft.com/office/powerpoint/2010/main" val="4120028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8215-7C89-1035-F16B-53008A950202}"/>
              </a:ext>
            </a:extLst>
          </p:cNvPr>
          <p:cNvSpPr>
            <a:spLocks noGrp="1"/>
          </p:cNvSpPr>
          <p:nvPr>
            <p:ph type="title"/>
          </p:nvPr>
        </p:nvSpPr>
        <p:spPr/>
        <p:txBody>
          <a:bodyPr/>
          <a:lstStyle/>
          <a:p>
            <a:r>
              <a:rPr lang="en-GB" dirty="0"/>
              <a:t>EPRV Standard Star Survey</a:t>
            </a:r>
          </a:p>
        </p:txBody>
      </p:sp>
      <p:sp>
        <p:nvSpPr>
          <p:cNvPr id="3" name="Content Placeholder 2">
            <a:extLst>
              <a:ext uri="{FF2B5EF4-FFF2-40B4-BE49-F238E27FC236}">
                <a16:creationId xmlns:a16="http://schemas.microsoft.com/office/drawing/2014/main" id="{F77802FE-8ADA-8928-1A63-A5F47C7F5DA0}"/>
              </a:ext>
            </a:extLst>
          </p:cNvPr>
          <p:cNvSpPr>
            <a:spLocks noGrp="1"/>
          </p:cNvSpPr>
          <p:nvPr>
            <p:ph idx="1"/>
          </p:nvPr>
        </p:nvSpPr>
        <p:spPr>
          <a:xfrm>
            <a:off x="838200" y="1825625"/>
            <a:ext cx="5853545" cy="4863274"/>
          </a:xfrm>
        </p:spPr>
        <p:txBody>
          <a:bodyPr>
            <a:normAutofit/>
          </a:bodyPr>
          <a:lstStyle/>
          <a:p>
            <a:r>
              <a:rPr lang="en-GB" dirty="0"/>
              <a:t>Survey looking into supergranulation across multiple instruments + spectral types. </a:t>
            </a:r>
          </a:p>
          <a:p>
            <a:r>
              <a:rPr lang="en-GB" dirty="0"/>
              <a:t>First round of observations in Sept 2024 focused on k-type stars.</a:t>
            </a:r>
          </a:p>
          <a:p>
            <a:r>
              <a:rPr lang="en-GB" dirty="0"/>
              <a:t>Standard deviation lower than anticipated.</a:t>
            </a:r>
          </a:p>
          <a:p>
            <a:r>
              <a:rPr lang="en-GB" dirty="0"/>
              <a:t>But there are still large errors on it so hard to be sure…</a:t>
            </a:r>
          </a:p>
          <a:p>
            <a:r>
              <a:rPr lang="en-GB" dirty="0"/>
              <a:t>More observations incoming – 100h across 6 instruments! </a:t>
            </a:r>
          </a:p>
        </p:txBody>
      </p:sp>
      <p:pic>
        <p:nvPicPr>
          <p:cNvPr id="6" name="Picture 5">
            <a:extLst>
              <a:ext uri="{FF2B5EF4-FFF2-40B4-BE49-F238E27FC236}">
                <a16:creationId xmlns:a16="http://schemas.microsoft.com/office/drawing/2014/main" id="{9D78CFA6-C83B-E8C4-3575-8D6D16389BF3}"/>
              </a:ext>
            </a:extLst>
          </p:cNvPr>
          <p:cNvPicPr>
            <a:picLocks noChangeAspect="1"/>
          </p:cNvPicPr>
          <p:nvPr/>
        </p:nvPicPr>
        <p:blipFill>
          <a:blip r:embed="rId3"/>
          <a:stretch>
            <a:fillRect/>
          </a:stretch>
        </p:blipFill>
        <p:spPr>
          <a:xfrm>
            <a:off x="7222835" y="1825625"/>
            <a:ext cx="4368800" cy="4203700"/>
          </a:xfrm>
          <a:prstGeom prst="rect">
            <a:avLst/>
          </a:prstGeom>
        </p:spPr>
      </p:pic>
      <p:sp>
        <p:nvSpPr>
          <p:cNvPr id="8" name="TextBox 7">
            <a:extLst>
              <a:ext uri="{FF2B5EF4-FFF2-40B4-BE49-F238E27FC236}">
                <a16:creationId xmlns:a16="http://schemas.microsoft.com/office/drawing/2014/main" id="{FDCD6E82-7765-E263-1AED-C05D07BB25EB}"/>
              </a:ext>
            </a:extLst>
          </p:cNvPr>
          <p:cNvSpPr txBox="1"/>
          <p:nvPr/>
        </p:nvSpPr>
        <p:spPr>
          <a:xfrm>
            <a:off x="10118766" y="4845133"/>
            <a:ext cx="1318161" cy="570015"/>
          </a:xfrm>
          <a:prstGeom prst="rect">
            <a:avLst/>
          </a:prstGeom>
          <a:solidFill>
            <a:schemeClr val="tx1"/>
          </a:solidFill>
        </p:spPr>
        <p:txBody>
          <a:bodyPr wrap="square" rtlCol="0">
            <a:spAutoFit/>
          </a:bodyPr>
          <a:lstStyle/>
          <a:p>
            <a:endParaRPr lang="en-GB" dirty="0"/>
          </a:p>
        </p:txBody>
      </p:sp>
    </p:spTree>
    <p:extLst>
      <p:ext uri="{BB962C8B-B14F-4D97-AF65-F5344CB8AC3E}">
        <p14:creationId xmlns:p14="http://schemas.microsoft.com/office/powerpoint/2010/main" val="4190576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7624-059A-797D-7482-C5435C4CAB87}"/>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D4F2E1CE-3664-CFBC-210B-378360F40DAC}"/>
              </a:ext>
            </a:extLst>
          </p:cNvPr>
          <p:cNvSpPr>
            <a:spLocks noGrp="1"/>
          </p:cNvSpPr>
          <p:nvPr>
            <p:ph sz="half" idx="1"/>
          </p:nvPr>
        </p:nvSpPr>
        <p:spPr>
          <a:xfrm>
            <a:off x="498763" y="1607132"/>
            <a:ext cx="7550727" cy="4510721"/>
          </a:xfrm>
        </p:spPr>
        <p:txBody>
          <a:bodyPr>
            <a:normAutofit fontScale="92500" lnSpcReduction="20000"/>
          </a:bodyPr>
          <a:lstStyle/>
          <a:p>
            <a:pPr algn="l">
              <a:buFont typeface="Arial" panose="020B0604020202020204" pitchFamily="34" charset="0"/>
              <a:buChar char="•"/>
            </a:pPr>
            <a:r>
              <a:rPr lang="en-GB" b="0" i="0" dirty="0">
                <a:effectLst/>
              </a:rPr>
              <a:t>We </a:t>
            </a:r>
            <a:r>
              <a:rPr lang="en-GB" b="0" i="0" dirty="0">
                <a:solidFill>
                  <a:schemeClr val="accent2">
                    <a:lumMod val="60000"/>
                    <a:lumOff val="40000"/>
                  </a:schemeClr>
                </a:solidFill>
                <a:effectLst/>
              </a:rPr>
              <a:t>need to mitigate supergranulation </a:t>
            </a:r>
            <a:r>
              <a:rPr lang="en-GB" b="0" i="0" dirty="0">
                <a:effectLst/>
              </a:rPr>
              <a:t>to detect Earth-twins. </a:t>
            </a:r>
          </a:p>
          <a:p>
            <a:pPr marL="0" indent="0" algn="l">
              <a:buNone/>
            </a:pPr>
            <a:endParaRPr lang="en-GB" b="0" i="0" dirty="0">
              <a:effectLst/>
            </a:endParaRPr>
          </a:p>
          <a:p>
            <a:pPr algn="l">
              <a:buFont typeface="Arial" panose="020B0604020202020204" pitchFamily="34" charset="0"/>
              <a:buChar char="•"/>
            </a:pPr>
            <a:r>
              <a:rPr lang="en-GB" b="0" i="0" dirty="0">
                <a:effectLst/>
              </a:rPr>
              <a:t>We </a:t>
            </a:r>
            <a:r>
              <a:rPr lang="en-GB" b="0" i="0" dirty="0">
                <a:solidFill>
                  <a:schemeClr val="accent2">
                    <a:lumMod val="60000"/>
                    <a:lumOff val="40000"/>
                  </a:schemeClr>
                </a:solidFill>
                <a:effectLst/>
              </a:rPr>
              <a:t>can’t model supergranulation as stationary </a:t>
            </a:r>
            <a:r>
              <a:rPr lang="en-GB" b="0" i="0" dirty="0">
                <a:effectLst/>
              </a:rPr>
              <a:t>over 10 years.</a:t>
            </a:r>
          </a:p>
          <a:p>
            <a:pPr marL="0" indent="0" algn="l">
              <a:buNone/>
            </a:pPr>
            <a:endParaRPr lang="en-GB" dirty="0"/>
          </a:p>
          <a:p>
            <a:pPr algn="l">
              <a:buFont typeface="Arial" panose="020B0604020202020204" pitchFamily="34" charset="0"/>
              <a:buChar char="•"/>
            </a:pPr>
            <a:r>
              <a:rPr lang="en-GB" dirty="0"/>
              <a:t>We can characterise supergranulation in </a:t>
            </a:r>
            <a:r>
              <a:rPr lang="en-GB" dirty="0">
                <a:solidFill>
                  <a:schemeClr val="accent2">
                    <a:lumMod val="60000"/>
                    <a:lumOff val="40000"/>
                  </a:schemeClr>
                </a:solidFill>
              </a:rPr>
              <a:t>10 stars in 23 nights. </a:t>
            </a:r>
          </a:p>
          <a:p>
            <a:pPr marL="0" indent="0" algn="l">
              <a:buNone/>
            </a:pPr>
            <a:endParaRPr lang="en-GB" dirty="0"/>
          </a:p>
          <a:p>
            <a:pPr algn="l">
              <a:buFont typeface="Arial" panose="020B0604020202020204" pitchFamily="34" charset="0"/>
              <a:buChar char="•"/>
            </a:pPr>
            <a:r>
              <a:rPr lang="en-GB" dirty="0"/>
              <a:t>Understanding how supergranulation changes via spectral type will help us </a:t>
            </a:r>
            <a:r>
              <a:rPr lang="en-GB" dirty="0">
                <a:solidFill>
                  <a:schemeClr val="accent2">
                    <a:lumMod val="60000"/>
                    <a:lumOff val="40000"/>
                  </a:schemeClr>
                </a:solidFill>
              </a:rPr>
              <a:t>develop mitigation techniques. </a:t>
            </a:r>
          </a:p>
          <a:p>
            <a:pPr marL="0" indent="0" algn="l">
              <a:buNone/>
            </a:pPr>
            <a:endParaRPr lang="en-GB" dirty="0"/>
          </a:p>
          <a:p>
            <a:pPr algn="l">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3847366E-F3D4-17FB-6011-EE623A5CFC9C}"/>
              </a:ext>
            </a:extLst>
          </p:cNvPr>
          <p:cNvSpPr txBox="1"/>
          <p:nvPr/>
        </p:nvSpPr>
        <p:spPr>
          <a:xfrm>
            <a:off x="34635" y="6343638"/>
            <a:ext cx="6019800" cy="492443"/>
          </a:xfrm>
          <a:prstGeom prst="rect">
            <a:avLst/>
          </a:prstGeom>
          <a:noFill/>
        </p:spPr>
        <p:txBody>
          <a:bodyPr wrap="square" rtlCol="0">
            <a:spAutoFit/>
          </a:bodyPr>
          <a:lstStyle/>
          <a:p>
            <a:r>
              <a:rPr lang="en-US" sz="2600" dirty="0"/>
              <a:t>Email: </a:t>
            </a:r>
            <a:r>
              <a:rPr lang="en-US" sz="2600" dirty="0">
                <a:solidFill>
                  <a:schemeClr val="accent2">
                    <a:lumMod val="60000"/>
                    <a:lumOff val="40000"/>
                  </a:schemeClr>
                </a:solidFill>
                <a:hlinkClick r:id="rId3"/>
              </a:rPr>
              <a:t>niamh.osullivan@physics.ox.ac.uk</a:t>
            </a:r>
            <a:endParaRPr lang="en-US" sz="2600" dirty="0">
              <a:solidFill>
                <a:schemeClr val="accent2">
                  <a:lumMod val="60000"/>
                  <a:lumOff val="40000"/>
                </a:schemeClr>
              </a:solidFill>
            </a:endParaRPr>
          </a:p>
        </p:txBody>
      </p:sp>
      <p:pic>
        <p:nvPicPr>
          <p:cNvPr id="6146" name="Picture 2">
            <a:extLst>
              <a:ext uri="{FF2B5EF4-FFF2-40B4-BE49-F238E27FC236}">
                <a16:creationId xmlns:a16="http://schemas.microsoft.com/office/drawing/2014/main" id="{902F8BA0-CD63-8B82-6F43-FDF260741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927" y="0"/>
            <a:ext cx="355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35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B377-700D-3F1D-963D-FD77262E4084}"/>
              </a:ext>
            </a:extLst>
          </p:cNvPr>
          <p:cNvSpPr>
            <a:spLocks noGrp="1"/>
          </p:cNvSpPr>
          <p:nvPr>
            <p:ph type="title"/>
          </p:nvPr>
        </p:nvSpPr>
        <p:spPr/>
        <p:txBody>
          <a:bodyPr/>
          <a:lstStyle/>
          <a:p>
            <a:r>
              <a:rPr lang="en-GB" dirty="0"/>
              <a:t>Characterising</a:t>
            </a:r>
            <a:r>
              <a:rPr lang="en-US" dirty="0"/>
              <a:t> Stellar Signals with a Power Spectral Density (PSD)</a:t>
            </a:r>
          </a:p>
        </p:txBody>
      </p:sp>
      <p:pic>
        <p:nvPicPr>
          <p:cNvPr id="8194" name="Picture 2">
            <a:extLst>
              <a:ext uri="{FF2B5EF4-FFF2-40B4-BE49-F238E27FC236}">
                <a16:creationId xmlns:a16="http://schemas.microsoft.com/office/drawing/2014/main" id="{1E94D9F8-A743-6588-D98E-2DC8E9BA0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687" y="1507368"/>
            <a:ext cx="7600741" cy="50671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75B5821-DF93-8252-8E8A-C5ACFBED99C9}"/>
              </a:ext>
            </a:extLst>
          </p:cNvPr>
          <p:cNvCxnSpPr>
            <a:cxnSpLocks/>
          </p:cNvCxnSpPr>
          <p:nvPr/>
        </p:nvCxnSpPr>
        <p:spPr>
          <a:xfrm flipH="1">
            <a:off x="7596554" y="2649173"/>
            <a:ext cx="2487972" cy="10914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a:extLst>
              <a:ext uri="{FF2B5EF4-FFF2-40B4-BE49-F238E27FC236}">
                <a16:creationId xmlns:a16="http://schemas.microsoft.com/office/drawing/2014/main" id="{E411D786-27C9-7060-ABEA-05F952CDFC91}"/>
              </a:ext>
            </a:extLst>
          </p:cNvPr>
          <p:cNvCxnSpPr>
            <a:cxnSpLocks/>
          </p:cNvCxnSpPr>
          <p:nvPr/>
        </p:nvCxnSpPr>
        <p:spPr>
          <a:xfrm flipH="1">
            <a:off x="6348046" y="1690688"/>
            <a:ext cx="3488285" cy="12759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AC14BABD-CEEC-D401-72E8-91DF47A2E56A}"/>
              </a:ext>
            </a:extLst>
          </p:cNvPr>
          <p:cNvSpPr txBox="1"/>
          <p:nvPr/>
        </p:nvSpPr>
        <p:spPr>
          <a:xfrm>
            <a:off x="9836331" y="1485204"/>
            <a:ext cx="1836846" cy="369332"/>
          </a:xfrm>
          <a:prstGeom prst="rect">
            <a:avLst/>
          </a:prstGeom>
          <a:noFill/>
        </p:spPr>
        <p:txBody>
          <a:bodyPr wrap="square" rtlCol="0">
            <a:spAutoFit/>
          </a:bodyPr>
          <a:lstStyle/>
          <a:p>
            <a:r>
              <a:rPr lang="en-GB" dirty="0"/>
              <a:t>Supergranulation</a:t>
            </a:r>
          </a:p>
        </p:txBody>
      </p:sp>
      <p:sp>
        <p:nvSpPr>
          <p:cNvPr id="7" name="TextBox 6">
            <a:extLst>
              <a:ext uri="{FF2B5EF4-FFF2-40B4-BE49-F238E27FC236}">
                <a16:creationId xmlns:a16="http://schemas.microsoft.com/office/drawing/2014/main" id="{C3EDA7DE-E3F6-89EE-99BA-F7C989DBA996}"/>
              </a:ext>
            </a:extLst>
          </p:cNvPr>
          <p:cNvSpPr txBox="1"/>
          <p:nvPr/>
        </p:nvSpPr>
        <p:spPr>
          <a:xfrm>
            <a:off x="10084526" y="2448312"/>
            <a:ext cx="1836846" cy="369332"/>
          </a:xfrm>
          <a:prstGeom prst="rect">
            <a:avLst/>
          </a:prstGeom>
          <a:noFill/>
        </p:spPr>
        <p:txBody>
          <a:bodyPr wrap="square" rtlCol="0">
            <a:spAutoFit/>
          </a:bodyPr>
          <a:lstStyle/>
          <a:p>
            <a:r>
              <a:rPr lang="en-GB" dirty="0"/>
              <a:t>Granulation</a:t>
            </a:r>
          </a:p>
        </p:txBody>
      </p:sp>
      <p:cxnSp>
        <p:nvCxnSpPr>
          <p:cNvPr id="9" name="Straight Arrow Connector 8">
            <a:extLst>
              <a:ext uri="{FF2B5EF4-FFF2-40B4-BE49-F238E27FC236}">
                <a16:creationId xmlns:a16="http://schemas.microsoft.com/office/drawing/2014/main" id="{0D35E592-275E-F1D4-5613-278780A5CDE4}"/>
              </a:ext>
            </a:extLst>
          </p:cNvPr>
          <p:cNvCxnSpPr>
            <a:cxnSpLocks/>
          </p:cNvCxnSpPr>
          <p:nvPr/>
        </p:nvCxnSpPr>
        <p:spPr>
          <a:xfrm>
            <a:off x="1361685" y="2175525"/>
            <a:ext cx="2396490" cy="272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16B220F5-1E25-73B7-88EB-402E8F2D854D}"/>
              </a:ext>
            </a:extLst>
          </p:cNvPr>
          <p:cNvSpPr txBox="1"/>
          <p:nvPr/>
        </p:nvSpPr>
        <p:spPr>
          <a:xfrm>
            <a:off x="207256" y="1852360"/>
            <a:ext cx="1599773" cy="646331"/>
          </a:xfrm>
          <a:prstGeom prst="rect">
            <a:avLst/>
          </a:prstGeom>
          <a:noFill/>
        </p:spPr>
        <p:txBody>
          <a:bodyPr wrap="square" rtlCol="0">
            <a:spAutoFit/>
          </a:bodyPr>
          <a:lstStyle/>
          <a:p>
            <a:r>
              <a:rPr lang="en-GB" dirty="0"/>
              <a:t>Rotational Modulation</a:t>
            </a:r>
          </a:p>
        </p:txBody>
      </p:sp>
      <p:sp>
        <p:nvSpPr>
          <p:cNvPr id="14" name="TextBox 13">
            <a:extLst>
              <a:ext uri="{FF2B5EF4-FFF2-40B4-BE49-F238E27FC236}">
                <a16:creationId xmlns:a16="http://schemas.microsoft.com/office/drawing/2014/main" id="{618D2723-DD99-6881-B3D1-6E957DB4A597}"/>
              </a:ext>
            </a:extLst>
          </p:cNvPr>
          <p:cNvSpPr txBox="1"/>
          <p:nvPr/>
        </p:nvSpPr>
        <p:spPr>
          <a:xfrm>
            <a:off x="10030480" y="6428720"/>
            <a:ext cx="2979318" cy="369332"/>
          </a:xfrm>
          <a:prstGeom prst="rect">
            <a:avLst/>
          </a:prstGeom>
          <a:noFill/>
        </p:spPr>
        <p:txBody>
          <a:bodyPr wrap="square" rtlCol="0">
            <a:spAutoFit/>
          </a:bodyPr>
          <a:lstStyle/>
          <a:p>
            <a:r>
              <a:rPr lang="en-GB" sz="1800" b="0" i="0" u="none" strike="noStrike" dirty="0">
                <a:effectLst/>
              </a:rPr>
              <a:t>Al </a:t>
            </a:r>
            <a:r>
              <a:rPr lang="en-GB" sz="1800" b="0" i="0" u="none" strike="noStrike" dirty="0" err="1">
                <a:effectLst/>
              </a:rPr>
              <a:t>Moulla</a:t>
            </a:r>
            <a:r>
              <a:rPr lang="en-GB" sz="1800" b="0" i="0" u="none" strike="noStrike" dirty="0">
                <a:effectLst/>
              </a:rPr>
              <a:t> et al (2023</a:t>
            </a:r>
            <a:r>
              <a:rPr lang="en-US" dirty="0"/>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4562302-F8E6-7FF4-3993-174B16B17899}"/>
                  </a:ext>
                </a:extLst>
              </p:cNvPr>
              <p:cNvSpPr txBox="1"/>
              <p:nvPr/>
            </p:nvSpPr>
            <p:spPr>
              <a:xfrm>
                <a:off x="-61575" y="2649173"/>
                <a:ext cx="3196941" cy="6697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𝑃</m:t>
                          </m:r>
                        </m:e>
                        <m:sub>
                          <m:r>
                            <a:rPr lang="en-GB" sz="2000" b="0" i="1" smtClean="0">
                              <a:solidFill>
                                <a:schemeClr val="accent2"/>
                              </a:solidFill>
                              <a:latin typeface="Cambria Math" panose="02040503050406030204" pitchFamily="18" charset="0"/>
                            </a:rPr>
                            <m:t>𝐿</m:t>
                          </m:r>
                        </m:sub>
                      </m:sSub>
                      <m:d>
                        <m:dPr>
                          <m:ctrlPr>
                            <a:rPr lang="en-GB" sz="2000" b="0" i="1" smtClean="0">
                              <a:solidFill>
                                <a:schemeClr val="accent2"/>
                              </a:solidFill>
                              <a:latin typeface="Cambria Math" panose="02040503050406030204" pitchFamily="18" charset="0"/>
                            </a:rPr>
                          </m:ctrlPr>
                        </m:dPr>
                        <m:e>
                          <m:r>
                            <m:rPr>
                              <m:sty m:val="p"/>
                            </m:rPr>
                            <a:rPr lang="el-GR" sz="2000" b="0" i="1" smtClean="0">
                              <a:solidFill>
                                <a:schemeClr val="accent2"/>
                              </a:solidFill>
                              <a:latin typeface="Cambria Math" panose="02040503050406030204" pitchFamily="18" charset="0"/>
                              <a:ea typeface="Cambria Math" panose="02040503050406030204" pitchFamily="18" charset="0"/>
                            </a:rPr>
                            <m:t>ν</m:t>
                          </m:r>
                        </m:e>
                      </m:d>
                      <m:r>
                        <a:rPr lang="en-GB" sz="2000" b="0" i="1" smtClean="0">
                          <a:solidFill>
                            <a:schemeClr val="accent2"/>
                          </a:solidFill>
                          <a:latin typeface="Cambria Math" panose="02040503050406030204" pitchFamily="18" charset="0"/>
                          <a:ea typeface="Cambria Math" panose="02040503050406030204" pitchFamily="18" charset="0"/>
                        </a:rPr>
                        <m:t>=</m:t>
                      </m:r>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𝐴</m:t>
                          </m:r>
                        </m:e>
                        <m:sub>
                          <m:r>
                            <a:rPr lang="en-GB" sz="2000" b="0" i="1" smtClean="0">
                              <a:solidFill>
                                <a:schemeClr val="accent2"/>
                              </a:solidFill>
                              <a:latin typeface="Cambria Math" panose="02040503050406030204" pitchFamily="18" charset="0"/>
                              <a:ea typeface="Cambria Math" panose="02040503050406030204" pitchFamily="18" charset="0"/>
                            </a:rPr>
                            <m:t>𝐿</m:t>
                          </m:r>
                        </m:sub>
                      </m:sSub>
                      <m:r>
                        <a:rPr lang="en-GB" sz="2000" b="0" i="1" smtClean="0">
                          <a:solidFill>
                            <a:schemeClr val="accent2"/>
                          </a:solidFill>
                          <a:latin typeface="Cambria Math" panose="02040503050406030204" pitchFamily="18" charset="0"/>
                          <a:ea typeface="Cambria Math" panose="02040503050406030204" pitchFamily="18" charset="0"/>
                        </a:rPr>
                        <m:t> </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sSup>
                            <m:sSupPr>
                              <m:ctrlPr>
                                <a:rPr lang="en-GB" sz="2000" b="0" i="1" smtClean="0">
                                  <a:solidFill>
                                    <a:schemeClr val="accent2"/>
                                  </a:solidFill>
                                  <a:latin typeface="Cambria Math" panose="02040503050406030204" pitchFamily="18" charset="0"/>
                                  <a:ea typeface="Cambria Math" panose="02040503050406030204" pitchFamily="18" charset="0"/>
                                </a:rPr>
                              </m:ctrlPr>
                            </m:sSupPr>
                            <m:e>
                              <m:r>
                                <m:rPr>
                                  <m:sty m:val="p"/>
                                </m:rPr>
                                <a:rPr lang="el-GR" sz="2000" b="0" i="1" smtClean="0">
                                  <a:solidFill>
                                    <a:schemeClr val="accent2"/>
                                  </a:solidFill>
                                  <a:latin typeface="Cambria Math" panose="02040503050406030204" pitchFamily="18" charset="0"/>
                                  <a:ea typeface="Cambria Math" panose="02040503050406030204" pitchFamily="18" charset="0"/>
                                </a:rPr>
                                <m:t>Γ</m:t>
                              </m:r>
                            </m:e>
                            <m:sup>
                              <m:r>
                                <a:rPr lang="en-GB" sz="2000" b="0" i="1" smtClean="0">
                                  <a:solidFill>
                                    <a:schemeClr val="accent2"/>
                                  </a:solidFill>
                                  <a:latin typeface="Cambria Math" panose="02040503050406030204" pitchFamily="18" charset="0"/>
                                  <a:ea typeface="Cambria Math" panose="02040503050406030204" pitchFamily="18" charset="0"/>
                                </a:rPr>
                                <m:t>2</m:t>
                              </m:r>
                            </m:sup>
                          </m:sSup>
                        </m:num>
                        <m:den>
                          <m:d>
                            <m:dPr>
                              <m:ctrlPr>
                                <a:rPr lang="en-GB" sz="2000" b="0" i="1" smtClean="0">
                                  <a:solidFill>
                                    <a:schemeClr val="accent2"/>
                                  </a:solidFill>
                                  <a:latin typeface="Cambria Math" panose="02040503050406030204" pitchFamily="18" charset="0"/>
                                  <a:ea typeface="Cambria Math" panose="02040503050406030204" pitchFamily="18" charset="0"/>
                                </a:rPr>
                              </m:ctrlPr>
                            </m:dPr>
                            <m:e>
                              <m:r>
                                <a:rPr lang="en-GB" sz="2000" b="0" i="1" smtClean="0">
                                  <a:solidFill>
                                    <a:schemeClr val="accent2"/>
                                  </a:solidFill>
                                  <a:latin typeface="Cambria Math" panose="02040503050406030204" pitchFamily="18" charset="0"/>
                                  <a:ea typeface="Cambria Math" panose="02040503050406030204" pitchFamily="18" charset="0"/>
                                </a:rPr>
                                <m:t>𝜐</m:t>
                              </m:r>
                              <m:r>
                                <a:rPr lang="en-GB" sz="2000" b="0" i="1" smtClean="0">
                                  <a:solidFill>
                                    <a:schemeClr val="accent2"/>
                                  </a:solidFill>
                                  <a:latin typeface="Cambria Math" panose="02040503050406030204" pitchFamily="18" charset="0"/>
                                  <a:ea typeface="Cambria Math" panose="02040503050406030204" pitchFamily="18" charset="0"/>
                                </a:rPr>
                                <m:t>−</m:t>
                              </m:r>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𝜈</m:t>
                                  </m:r>
                                </m:e>
                                <m:sub>
                                  <m:r>
                                    <a:rPr lang="en-GB" sz="2000" b="0" i="1" smtClean="0">
                                      <a:solidFill>
                                        <a:schemeClr val="accent2"/>
                                      </a:solidFill>
                                      <a:latin typeface="Cambria Math" panose="02040503050406030204" pitchFamily="18" charset="0"/>
                                      <a:ea typeface="Cambria Math" panose="02040503050406030204" pitchFamily="18" charset="0"/>
                                    </a:rPr>
                                    <m:t>0</m:t>
                                  </m:r>
                                </m:sub>
                              </m:sSub>
                            </m:e>
                          </m:d>
                          <m:r>
                            <a:rPr lang="en-GB" sz="2000" b="0" i="1" smtClean="0">
                              <a:solidFill>
                                <a:schemeClr val="accent2"/>
                              </a:solidFill>
                              <a:latin typeface="Cambria Math" panose="02040503050406030204" pitchFamily="18" charset="0"/>
                              <a:ea typeface="Cambria Math" panose="02040503050406030204" pitchFamily="18" charset="0"/>
                            </a:rPr>
                            <m:t>+ </m:t>
                          </m:r>
                          <m:sSup>
                            <m:sSupPr>
                              <m:ctrlPr>
                                <a:rPr lang="en-GB" sz="2000" b="0" i="1" smtClean="0">
                                  <a:solidFill>
                                    <a:schemeClr val="accent2"/>
                                  </a:solidFill>
                                  <a:latin typeface="Cambria Math" panose="02040503050406030204" pitchFamily="18" charset="0"/>
                                  <a:ea typeface="Cambria Math" panose="02040503050406030204" pitchFamily="18" charset="0"/>
                                </a:rPr>
                              </m:ctrlPr>
                            </m:sSupPr>
                            <m:e>
                              <m:r>
                                <m:rPr>
                                  <m:sty m:val="p"/>
                                </m:rPr>
                                <a:rPr lang="el-GR" sz="2000" b="0" i="1" smtClean="0">
                                  <a:solidFill>
                                    <a:schemeClr val="accent2"/>
                                  </a:solidFill>
                                  <a:latin typeface="Cambria Math" panose="02040503050406030204" pitchFamily="18" charset="0"/>
                                  <a:ea typeface="Cambria Math" panose="02040503050406030204" pitchFamily="18" charset="0"/>
                                </a:rPr>
                                <m:t>Γ</m:t>
                              </m:r>
                            </m:e>
                            <m:sup>
                              <m:r>
                                <a:rPr lang="en-GB" sz="2000" b="0" i="1" smtClean="0">
                                  <a:solidFill>
                                    <a:schemeClr val="accent2"/>
                                  </a:solidFill>
                                  <a:latin typeface="Cambria Math" panose="02040503050406030204" pitchFamily="18" charset="0"/>
                                  <a:ea typeface="Cambria Math" panose="02040503050406030204" pitchFamily="18" charset="0"/>
                                </a:rPr>
                                <m:t>2</m:t>
                              </m:r>
                            </m:sup>
                          </m:sSup>
                        </m:den>
                      </m:f>
                    </m:oMath>
                  </m:oMathPara>
                </a14:m>
                <a:endParaRPr lang="en-GB" dirty="0">
                  <a:solidFill>
                    <a:schemeClr val="accent2"/>
                  </a:solidFill>
                </a:endParaRPr>
              </a:p>
            </p:txBody>
          </p:sp>
        </mc:Choice>
        <mc:Fallback xmlns="">
          <p:sp>
            <p:nvSpPr>
              <p:cNvPr id="11" name="TextBox 10">
                <a:extLst>
                  <a:ext uri="{FF2B5EF4-FFF2-40B4-BE49-F238E27FC236}">
                    <a16:creationId xmlns:a16="http://schemas.microsoft.com/office/drawing/2014/main" id="{44562302-F8E6-7FF4-3993-174B16B17899}"/>
                  </a:ext>
                </a:extLst>
              </p:cNvPr>
              <p:cNvSpPr txBox="1">
                <a:spLocks noRot="1" noChangeAspect="1" noMove="1" noResize="1" noEditPoints="1" noAdjustHandles="1" noChangeArrowheads="1" noChangeShapeType="1" noTextEdit="1"/>
              </p:cNvSpPr>
              <p:nvPr/>
            </p:nvSpPr>
            <p:spPr>
              <a:xfrm>
                <a:off x="-61575" y="2649173"/>
                <a:ext cx="3196941" cy="669799"/>
              </a:xfrm>
              <a:prstGeom prst="rect">
                <a:avLst/>
              </a:prstGeom>
              <a:blipFill>
                <a:blip r:embed="rId4"/>
                <a:stretch>
                  <a:fillRect b="-185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389E6F-3BDE-3182-EEA5-0AC758A38423}"/>
                  </a:ext>
                </a:extLst>
              </p:cNvPr>
              <p:cNvSpPr txBox="1"/>
              <p:nvPr/>
            </p:nvSpPr>
            <p:spPr>
              <a:xfrm>
                <a:off x="9156283" y="2958808"/>
                <a:ext cx="3196941" cy="6328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𝑃</m:t>
                          </m:r>
                        </m:e>
                        <m:sub>
                          <m:r>
                            <a:rPr lang="en-GB" sz="2000" b="0" i="1" smtClean="0">
                              <a:solidFill>
                                <a:schemeClr val="accent2"/>
                              </a:solidFill>
                              <a:latin typeface="Cambria Math" panose="02040503050406030204" pitchFamily="18" charset="0"/>
                            </a:rPr>
                            <m:t>𝐻</m:t>
                          </m:r>
                        </m:sub>
                      </m:sSub>
                      <m:d>
                        <m:dPr>
                          <m:ctrlPr>
                            <a:rPr lang="en-GB" sz="2000" b="0" i="1" smtClean="0">
                              <a:solidFill>
                                <a:schemeClr val="accent2"/>
                              </a:solidFill>
                              <a:latin typeface="Cambria Math" panose="02040503050406030204" pitchFamily="18" charset="0"/>
                            </a:rPr>
                          </m:ctrlPr>
                        </m:dPr>
                        <m:e>
                          <m:r>
                            <m:rPr>
                              <m:sty m:val="p"/>
                            </m:rPr>
                            <a:rPr lang="el-GR" sz="2000" b="0" i="1" smtClean="0">
                              <a:solidFill>
                                <a:schemeClr val="accent2"/>
                              </a:solidFill>
                              <a:latin typeface="Cambria Math" panose="02040503050406030204" pitchFamily="18" charset="0"/>
                              <a:ea typeface="Cambria Math" panose="02040503050406030204" pitchFamily="18" charset="0"/>
                            </a:rPr>
                            <m:t>ν</m:t>
                          </m:r>
                        </m:e>
                      </m:d>
                      <m:r>
                        <a:rPr lang="en-GB" sz="2000" b="0" i="1" smtClean="0">
                          <a:solidFill>
                            <a:schemeClr val="accent2"/>
                          </a:solidFill>
                          <a:latin typeface="Cambria Math" panose="02040503050406030204" pitchFamily="18" charset="0"/>
                          <a:ea typeface="Cambria Math" panose="02040503050406030204" pitchFamily="18" charset="0"/>
                        </a:rPr>
                        <m:t>= </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𝐴</m:t>
                              </m:r>
                            </m:e>
                            <m:sub>
                              <m:r>
                                <a:rPr lang="en-GB" sz="2000" b="0" i="1" smtClean="0">
                                  <a:solidFill>
                                    <a:schemeClr val="accent2"/>
                                  </a:solidFill>
                                  <a:latin typeface="Cambria Math" panose="02040503050406030204" pitchFamily="18" charset="0"/>
                                  <a:ea typeface="Cambria Math" panose="02040503050406030204" pitchFamily="18" charset="0"/>
                                </a:rPr>
                                <m:t>𝐻</m:t>
                              </m:r>
                            </m:sub>
                          </m:sSub>
                        </m:num>
                        <m:den>
                          <m:r>
                            <a:rPr lang="en-GB" sz="2000" b="0" i="1" smtClean="0">
                              <a:solidFill>
                                <a:schemeClr val="accent2"/>
                              </a:solidFill>
                              <a:latin typeface="Cambria Math" panose="02040503050406030204" pitchFamily="18" charset="0"/>
                              <a:ea typeface="Cambria Math" panose="02040503050406030204" pitchFamily="18" charset="0"/>
                            </a:rPr>
                            <m:t>1+ </m:t>
                          </m:r>
                          <m:sSup>
                            <m:sSupPr>
                              <m:ctrlPr>
                                <a:rPr lang="en-GB" sz="2000" b="0" i="1" smtClean="0">
                                  <a:solidFill>
                                    <a:schemeClr val="accent2"/>
                                  </a:solidFill>
                                  <a:latin typeface="Cambria Math" panose="02040503050406030204" pitchFamily="18" charset="0"/>
                                  <a:ea typeface="Cambria Math" panose="02040503050406030204" pitchFamily="18" charset="0"/>
                                </a:rPr>
                              </m:ctrlPr>
                            </m:sSupPr>
                            <m:e>
                              <m:r>
                                <a:rPr lang="en-GB" sz="2000" b="0" i="1" smtClean="0">
                                  <a:solidFill>
                                    <a:schemeClr val="accent2"/>
                                  </a:solidFill>
                                  <a:latin typeface="Cambria Math" panose="02040503050406030204" pitchFamily="18" charset="0"/>
                                  <a:ea typeface="Cambria Math" panose="02040503050406030204" pitchFamily="18" charset="0"/>
                                </a:rPr>
                                <m:t>(2</m:t>
                              </m:r>
                              <m:r>
                                <a:rPr lang="en-GB" sz="2000" b="0" i="1" smtClean="0">
                                  <a:solidFill>
                                    <a:schemeClr val="accent2"/>
                                  </a:solidFill>
                                  <a:latin typeface="Cambria Math" panose="02040503050406030204" pitchFamily="18" charset="0"/>
                                  <a:ea typeface="Cambria Math" panose="02040503050406030204" pitchFamily="18" charset="0"/>
                                </a:rPr>
                                <m:t>𝜋𝜈𝜏</m:t>
                              </m:r>
                              <m:r>
                                <a:rPr lang="en-GB" sz="2000" b="0" i="1" smtClean="0">
                                  <a:solidFill>
                                    <a:schemeClr val="accent2"/>
                                  </a:solidFill>
                                  <a:latin typeface="Cambria Math" panose="02040503050406030204" pitchFamily="18" charset="0"/>
                                  <a:ea typeface="Cambria Math" panose="02040503050406030204" pitchFamily="18" charset="0"/>
                                </a:rPr>
                                <m:t>)</m:t>
                              </m:r>
                            </m:e>
                            <m:sup>
                              <m:r>
                                <a:rPr lang="en-GB" sz="2000" b="0" i="1" smtClean="0">
                                  <a:solidFill>
                                    <a:schemeClr val="accent2"/>
                                  </a:solidFill>
                                  <a:latin typeface="Cambria Math" panose="02040503050406030204" pitchFamily="18" charset="0"/>
                                  <a:ea typeface="Cambria Math" panose="02040503050406030204" pitchFamily="18" charset="0"/>
                                </a:rPr>
                                <m:t>𝑐</m:t>
                              </m:r>
                            </m:sup>
                          </m:sSup>
                        </m:den>
                      </m:f>
                    </m:oMath>
                  </m:oMathPara>
                </a14:m>
                <a:endParaRPr lang="en-GB" dirty="0">
                  <a:solidFill>
                    <a:schemeClr val="accent2"/>
                  </a:solidFill>
                </a:endParaRPr>
              </a:p>
            </p:txBody>
          </p:sp>
        </mc:Choice>
        <mc:Fallback xmlns="">
          <p:sp>
            <p:nvSpPr>
              <p:cNvPr id="13" name="TextBox 12">
                <a:extLst>
                  <a:ext uri="{FF2B5EF4-FFF2-40B4-BE49-F238E27FC236}">
                    <a16:creationId xmlns:a16="http://schemas.microsoft.com/office/drawing/2014/main" id="{4F389E6F-3BDE-3182-EEA5-0AC758A38423}"/>
                  </a:ext>
                </a:extLst>
              </p:cNvPr>
              <p:cNvSpPr txBox="1">
                <a:spLocks noRot="1" noChangeAspect="1" noMove="1" noResize="1" noEditPoints="1" noAdjustHandles="1" noChangeArrowheads="1" noChangeShapeType="1" noTextEdit="1"/>
              </p:cNvSpPr>
              <p:nvPr/>
            </p:nvSpPr>
            <p:spPr>
              <a:xfrm>
                <a:off x="9156283" y="2958808"/>
                <a:ext cx="3196941" cy="632802"/>
              </a:xfrm>
              <a:prstGeom prst="rect">
                <a:avLst/>
              </a:prstGeom>
              <a:blipFill>
                <a:blip r:embed="rId5"/>
                <a:stretch>
                  <a:fillRect b="-19608"/>
                </a:stretch>
              </a:blipFill>
            </p:spPr>
            <p:txBody>
              <a:bodyPr/>
              <a:lstStyle/>
              <a:p>
                <a:r>
                  <a:rPr lang="en-GB">
                    <a:noFill/>
                  </a:rPr>
                  <a:t> </a:t>
                </a:r>
              </a:p>
            </p:txBody>
          </p:sp>
        </mc:Fallback>
      </mc:AlternateContent>
    </p:spTree>
    <p:extLst>
      <p:ext uri="{BB962C8B-B14F-4D97-AF65-F5344CB8AC3E}">
        <p14:creationId xmlns:p14="http://schemas.microsoft.com/office/powerpoint/2010/main" val="254589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578B-1CC7-ECE4-E1AA-5BAD037C7C16}"/>
              </a:ext>
            </a:extLst>
          </p:cNvPr>
          <p:cNvSpPr>
            <a:spLocks noGrp="1"/>
          </p:cNvSpPr>
          <p:nvPr>
            <p:ph type="title"/>
          </p:nvPr>
        </p:nvSpPr>
        <p:spPr/>
        <p:txBody>
          <a:bodyPr/>
          <a:lstStyle/>
          <a:p>
            <a:r>
              <a:rPr lang="en-US" dirty="0"/>
              <a:t>Frequency vs Time Domain – FFT vs GP</a:t>
            </a:r>
          </a:p>
        </p:txBody>
      </p:sp>
      <p:sp>
        <p:nvSpPr>
          <p:cNvPr id="4" name="TextBox 3">
            <a:extLst>
              <a:ext uri="{FF2B5EF4-FFF2-40B4-BE49-F238E27FC236}">
                <a16:creationId xmlns:a16="http://schemas.microsoft.com/office/drawing/2014/main" id="{D23CFA92-5B10-51B6-4986-424768CAC656}"/>
              </a:ext>
            </a:extLst>
          </p:cNvPr>
          <p:cNvSpPr txBox="1"/>
          <p:nvPr/>
        </p:nvSpPr>
        <p:spPr>
          <a:xfrm>
            <a:off x="9529093" y="6388017"/>
            <a:ext cx="3649413" cy="369332"/>
          </a:xfrm>
          <a:prstGeom prst="rect">
            <a:avLst/>
          </a:prstGeom>
          <a:noFill/>
        </p:spPr>
        <p:txBody>
          <a:bodyPr wrap="square" rtlCol="0">
            <a:spAutoFit/>
          </a:bodyPr>
          <a:lstStyle/>
          <a:p>
            <a:r>
              <a:rPr lang="en-US" dirty="0"/>
              <a:t>O’Sullivan &amp; </a:t>
            </a:r>
            <a:r>
              <a:rPr lang="en-US" dirty="0" err="1"/>
              <a:t>Aigrain</a:t>
            </a:r>
            <a:r>
              <a:rPr lang="en-US" dirty="0"/>
              <a:t> 2024</a:t>
            </a:r>
          </a:p>
        </p:txBody>
      </p:sp>
      <p:pic>
        <p:nvPicPr>
          <p:cNvPr id="2050" name="Picture 2">
            <a:extLst>
              <a:ext uri="{FF2B5EF4-FFF2-40B4-BE49-F238E27FC236}">
                <a16:creationId xmlns:a16="http://schemas.microsoft.com/office/drawing/2014/main" id="{C7AFE314-E663-D31F-BA99-FD0066E39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0909"/>
            <a:ext cx="12192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81D568-682E-62B2-6F79-65299F8212CB}"/>
              </a:ext>
            </a:extLst>
          </p:cNvPr>
          <p:cNvSpPr txBox="1"/>
          <p:nvPr/>
        </p:nvSpPr>
        <p:spPr>
          <a:xfrm>
            <a:off x="2545490" y="1690688"/>
            <a:ext cx="2335428" cy="369332"/>
          </a:xfrm>
          <a:prstGeom prst="rect">
            <a:avLst/>
          </a:prstGeom>
          <a:noFill/>
        </p:spPr>
        <p:txBody>
          <a:bodyPr wrap="square" rtlCol="0">
            <a:spAutoFit/>
          </a:bodyPr>
          <a:lstStyle/>
          <a:p>
            <a:r>
              <a:rPr lang="en-GB" dirty="0"/>
              <a:t>Regular Time Sampling</a:t>
            </a:r>
          </a:p>
        </p:txBody>
      </p:sp>
      <p:sp>
        <p:nvSpPr>
          <p:cNvPr id="5" name="TextBox 4">
            <a:extLst>
              <a:ext uri="{FF2B5EF4-FFF2-40B4-BE49-F238E27FC236}">
                <a16:creationId xmlns:a16="http://schemas.microsoft.com/office/drawing/2014/main" id="{7118E17B-AD7B-4128-08BF-E5D9F531B4D6}"/>
              </a:ext>
            </a:extLst>
          </p:cNvPr>
          <p:cNvSpPr txBox="1"/>
          <p:nvPr/>
        </p:nvSpPr>
        <p:spPr>
          <a:xfrm>
            <a:off x="7603521" y="1690688"/>
            <a:ext cx="2442521" cy="369332"/>
          </a:xfrm>
          <a:prstGeom prst="rect">
            <a:avLst/>
          </a:prstGeom>
          <a:noFill/>
        </p:spPr>
        <p:txBody>
          <a:bodyPr wrap="square" rtlCol="0">
            <a:spAutoFit/>
          </a:bodyPr>
          <a:lstStyle/>
          <a:p>
            <a:r>
              <a:rPr lang="en-GB" dirty="0"/>
              <a:t>Irregular Time Sampling</a:t>
            </a:r>
          </a:p>
        </p:txBody>
      </p:sp>
      <p:sp>
        <p:nvSpPr>
          <p:cNvPr id="6" name="AutoShape 2">
            <a:extLst>
              <a:ext uri="{FF2B5EF4-FFF2-40B4-BE49-F238E27FC236}">
                <a16:creationId xmlns:a16="http://schemas.microsoft.com/office/drawing/2014/main" id="{FBCEF1E9-8A3B-76AC-2B9F-8C9F1BEC6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a:extLst>
              <a:ext uri="{FF2B5EF4-FFF2-40B4-BE49-F238E27FC236}">
                <a16:creationId xmlns:a16="http://schemas.microsoft.com/office/drawing/2014/main" id="{97814972-7EC1-D21A-EBE6-5FEA4F19F93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a:extLst>
              <a:ext uri="{FF2B5EF4-FFF2-40B4-BE49-F238E27FC236}">
                <a16:creationId xmlns:a16="http://schemas.microsoft.com/office/drawing/2014/main" id="{50733FA5-4D00-AC6A-1330-5176BFF0D62D}"/>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60189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5DC4-513F-759D-8F5E-8CB479BFBA53}"/>
              </a:ext>
            </a:extLst>
          </p:cNvPr>
          <p:cNvSpPr>
            <a:spLocks noGrp="1"/>
          </p:cNvSpPr>
          <p:nvPr>
            <p:ph type="title"/>
          </p:nvPr>
        </p:nvSpPr>
        <p:spPr>
          <a:xfrm>
            <a:off x="228600" y="0"/>
            <a:ext cx="5357813" cy="1835150"/>
          </a:xfrm>
        </p:spPr>
        <p:txBody>
          <a:bodyPr>
            <a:normAutofit fontScale="90000"/>
          </a:bodyPr>
          <a:lstStyle/>
          <a:p>
            <a:r>
              <a:rPr lang="en-GB" dirty="0"/>
              <a:t>Injection Recovery Tests </a:t>
            </a:r>
            <a:br>
              <a:rPr lang="en-GB" dirty="0"/>
            </a:br>
            <a:r>
              <a:rPr lang="en-GB" dirty="0"/>
              <a:t>One Earth Planet</a:t>
            </a:r>
            <a:endParaRPr lang="en-US" dirty="0"/>
          </a:p>
        </p:txBody>
      </p:sp>
      <p:sp>
        <p:nvSpPr>
          <p:cNvPr id="3" name="Content Placeholder 2">
            <a:extLst>
              <a:ext uri="{FF2B5EF4-FFF2-40B4-BE49-F238E27FC236}">
                <a16:creationId xmlns:a16="http://schemas.microsoft.com/office/drawing/2014/main" id="{0AEA0F9B-99BD-3638-7463-603FD207F4F3}"/>
              </a:ext>
            </a:extLst>
          </p:cNvPr>
          <p:cNvSpPr>
            <a:spLocks noGrp="1"/>
          </p:cNvSpPr>
          <p:nvPr>
            <p:ph idx="1"/>
          </p:nvPr>
        </p:nvSpPr>
        <p:spPr>
          <a:xfrm>
            <a:off x="838200" y="1825625"/>
            <a:ext cx="4503737" cy="4351338"/>
          </a:xfrm>
        </p:spPr>
        <p:txBody>
          <a:bodyPr/>
          <a:lstStyle/>
          <a:p>
            <a:r>
              <a:rPr lang="en-US" dirty="0">
                <a:solidFill>
                  <a:srgbClr val="92D050"/>
                </a:solidFill>
              </a:rPr>
              <a:t>Green</a:t>
            </a:r>
            <a:r>
              <a:rPr lang="en-US" dirty="0"/>
              <a:t> =  -50 &gt; Log FAP</a:t>
            </a:r>
          </a:p>
          <a:p>
            <a:r>
              <a:rPr lang="en-US" dirty="0">
                <a:solidFill>
                  <a:srgbClr val="00B0F0"/>
                </a:solidFill>
              </a:rPr>
              <a:t>Blue</a:t>
            </a:r>
            <a:r>
              <a:rPr lang="en-US" dirty="0"/>
              <a:t> = -10 &gt; Log FAP &gt; - 50</a:t>
            </a:r>
          </a:p>
          <a:p>
            <a:r>
              <a:rPr lang="en-US" dirty="0">
                <a:solidFill>
                  <a:srgbClr val="FFFF00"/>
                </a:solidFill>
              </a:rPr>
              <a:t>Yellow</a:t>
            </a:r>
            <a:r>
              <a:rPr lang="en-US" dirty="0"/>
              <a:t> = -5 &gt; Log FAP &gt; -10</a:t>
            </a:r>
          </a:p>
          <a:p>
            <a:r>
              <a:rPr lang="en-US" dirty="0">
                <a:solidFill>
                  <a:srgbClr val="E441D4"/>
                </a:solidFill>
              </a:rPr>
              <a:t>Pink </a:t>
            </a:r>
            <a:r>
              <a:rPr lang="en-US" dirty="0"/>
              <a:t>= -1.5 &gt; Log FAP &gt; -5</a:t>
            </a:r>
          </a:p>
          <a:p>
            <a:r>
              <a:rPr lang="en-US" dirty="0">
                <a:solidFill>
                  <a:srgbClr val="FF0000"/>
                </a:solidFill>
              </a:rPr>
              <a:t>Red </a:t>
            </a:r>
            <a:r>
              <a:rPr lang="en-US" dirty="0"/>
              <a:t>= -1.5 &lt; Log FAP</a:t>
            </a:r>
          </a:p>
          <a:p>
            <a:r>
              <a:rPr lang="en-US" dirty="0"/>
              <a:t>White =Not Detected</a:t>
            </a:r>
          </a:p>
        </p:txBody>
      </p:sp>
      <p:pic>
        <p:nvPicPr>
          <p:cNvPr id="1028" name="Picture 4">
            <a:extLst>
              <a:ext uri="{FF2B5EF4-FFF2-40B4-BE49-F238E27FC236}">
                <a16:creationId xmlns:a16="http://schemas.microsoft.com/office/drawing/2014/main" id="{55F6F255-6B99-F29E-6576-B3D783C29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7" y="0"/>
            <a:ext cx="6819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7278E9-51DB-5247-D24B-AE199C2DBE77}"/>
              </a:ext>
            </a:extLst>
          </p:cNvPr>
          <p:cNvSpPr txBox="1"/>
          <p:nvPr/>
        </p:nvSpPr>
        <p:spPr>
          <a:xfrm>
            <a:off x="0" y="6488668"/>
            <a:ext cx="3649413" cy="369332"/>
          </a:xfrm>
          <a:prstGeom prst="rect">
            <a:avLst/>
          </a:prstGeom>
          <a:noFill/>
        </p:spPr>
        <p:txBody>
          <a:bodyPr wrap="square" rtlCol="0">
            <a:spAutoFit/>
          </a:bodyPr>
          <a:lstStyle/>
          <a:p>
            <a:r>
              <a:rPr lang="en-GB" b="0" i="0" u="none" strike="noStrike" dirty="0">
                <a:effectLst/>
              </a:rPr>
              <a:t>Hara et al (2017)</a:t>
            </a:r>
            <a:endParaRPr lang="en-US" dirty="0"/>
          </a:p>
        </p:txBody>
      </p:sp>
    </p:spTree>
    <p:extLst>
      <p:ext uri="{BB962C8B-B14F-4D97-AF65-F5344CB8AC3E}">
        <p14:creationId xmlns:p14="http://schemas.microsoft.com/office/powerpoint/2010/main" val="249448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5B36-910F-71D7-BC3E-186122A7A4FB}"/>
              </a:ext>
            </a:extLst>
          </p:cNvPr>
          <p:cNvSpPr>
            <a:spLocks noGrp="1"/>
          </p:cNvSpPr>
          <p:nvPr>
            <p:ph type="title"/>
          </p:nvPr>
        </p:nvSpPr>
        <p:spPr/>
        <p:txBody>
          <a:bodyPr/>
          <a:lstStyle/>
          <a:p>
            <a:r>
              <a:rPr lang="en-US" dirty="0"/>
              <a:t>HARPS-N Solar Data </a:t>
            </a:r>
          </a:p>
        </p:txBody>
      </p:sp>
      <p:sp>
        <p:nvSpPr>
          <p:cNvPr id="3" name="Oval 2">
            <a:extLst>
              <a:ext uri="{FF2B5EF4-FFF2-40B4-BE49-F238E27FC236}">
                <a16:creationId xmlns:a16="http://schemas.microsoft.com/office/drawing/2014/main" id="{B4967E23-31B4-8D77-2380-57CF448C5059}"/>
              </a:ext>
            </a:extLst>
          </p:cNvPr>
          <p:cNvSpPr/>
          <p:nvPr/>
        </p:nvSpPr>
        <p:spPr>
          <a:xfrm>
            <a:off x="9318014" y="1513337"/>
            <a:ext cx="1368000" cy="1367971"/>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C8C9D2-B9BE-EF93-EFDD-D1BA955B3FA4}"/>
              </a:ext>
            </a:extLst>
          </p:cNvPr>
          <p:cNvSpPr/>
          <p:nvPr/>
        </p:nvSpPr>
        <p:spPr>
          <a:xfrm>
            <a:off x="9318014" y="3038807"/>
            <a:ext cx="1404000" cy="1367971"/>
          </a:xfrm>
          <a:prstGeom prst="ellipse">
            <a:avLst/>
          </a:prstGeom>
          <a:blipFill dpi="0" rotWithShape="1">
            <a:blip r:embed="rId4">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7A4DAF-3AFD-09A9-C0FC-619B488E9D1B}"/>
              </a:ext>
            </a:extLst>
          </p:cNvPr>
          <p:cNvSpPr/>
          <p:nvPr/>
        </p:nvSpPr>
        <p:spPr>
          <a:xfrm>
            <a:off x="9336332" y="4564277"/>
            <a:ext cx="1368000" cy="1367971"/>
          </a:xfrm>
          <a:prstGeom prst="ellipse">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a:extLst>
              <a:ext uri="{FF2B5EF4-FFF2-40B4-BE49-F238E27FC236}">
                <a16:creationId xmlns:a16="http://schemas.microsoft.com/office/drawing/2014/main" id="{9971C64C-864D-9FA5-AA88-E97450F98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368" y="1385813"/>
            <a:ext cx="7329860" cy="4833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8B4BDDF-F34B-DA5A-4095-844780804430}"/>
              </a:ext>
            </a:extLst>
          </p:cNvPr>
          <p:cNvSpPr txBox="1"/>
          <p:nvPr/>
        </p:nvSpPr>
        <p:spPr>
          <a:xfrm>
            <a:off x="4621426" y="6506602"/>
            <a:ext cx="8333243" cy="369332"/>
          </a:xfrm>
          <a:prstGeom prst="rect">
            <a:avLst/>
          </a:prstGeom>
          <a:noFill/>
        </p:spPr>
        <p:txBody>
          <a:bodyPr wrap="square" rtlCol="0">
            <a:spAutoFit/>
          </a:bodyPr>
          <a:lstStyle/>
          <a:p>
            <a:r>
              <a:rPr lang="en-GB" b="0" i="0" dirty="0">
                <a:effectLst/>
              </a:rPr>
              <a:t>Collier Cameron et al. (2019), </a:t>
            </a:r>
            <a:r>
              <a:rPr lang="en-GB" b="0" i="0" dirty="0" err="1">
                <a:effectLst/>
              </a:rPr>
              <a:t>Dumusque</a:t>
            </a:r>
            <a:r>
              <a:rPr lang="en-GB" b="0" i="0" dirty="0">
                <a:effectLst/>
              </a:rPr>
              <a:t> et al. (2021), </a:t>
            </a:r>
            <a:r>
              <a:rPr lang="en-GB" b="0" i="0" dirty="0" err="1">
                <a:effectLst/>
              </a:rPr>
              <a:t>Dumusque</a:t>
            </a:r>
            <a:r>
              <a:rPr lang="en-GB" b="0" i="0" dirty="0">
                <a:effectLst/>
              </a:rPr>
              <a:t> et al. (in prep)</a:t>
            </a:r>
            <a:endParaRPr lang="en-US" dirty="0"/>
          </a:p>
        </p:txBody>
      </p:sp>
      <p:sp>
        <p:nvSpPr>
          <p:cNvPr id="10" name="TextBox 9">
            <a:extLst>
              <a:ext uri="{FF2B5EF4-FFF2-40B4-BE49-F238E27FC236}">
                <a16:creationId xmlns:a16="http://schemas.microsoft.com/office/drawing/2014/main" id="{98E60C20-200F-0BDE-6941-A82CD42D34E2}"/>
              </a:ext>
            </a:extLst>
          </p:cNvPr>
          <p:cNvSpPr txBox="1"/>
          <p:nvPr/>
        </p:nvSpPr>
        <p:spPr>
          <a:xfrm>
            <a:off x="2154439" y="2024388"/>
            <a:ext cx="1726846" cy="523220"/>
          </a:xfrm>
          <a:prstGeom prst="rect">
            <a:avLst/>
          </a:prstGeom>
          <a:noFill/>
        </p:spPr>
        <p:txBody>
          <a:bodyPr wrap="square" rtlCol="0">
            <a:spAutoFit/>
          </a:bodyPr>
          <a:lstStyle/>
          <a:p>
            <a:r>
              <a:rPr lang="en-GB" sz="2800" dirty="0">
                <a:effectLst>
                  <a:glow rad="228600">
                    <a:schemeClr val="accent2">
                      <a:satMod val="175000"/>
                      <a:alpha val="40000"/>
                    </a:schemeClr>
                  </a:glow>
                </a:effectLst>
              </a:rPr>
              <a:t>Solar Max</a:t>
            </a:r>
          </a:p>
        </p:txBody>
      </p:sp>
      <p:sp>
        <p:nvSpPr>
          <p:cNvPr id="12" name="TextBox 11">
            <a:extLst>
              <a:ext uri="{FF2B5EF4-FFF2-40B4-BE49-F238E27FC236}">
                <a16:creationId xmlns:a16="http://schemas.microsoft.com/office/drawing/2014/main" id="{8B792AE5-B444-AD3F-88B6-D19F9661C984}"/>
              </a:ext>
            </a:extLst>
          </p:cNvPr>
          <p:cNvSpPr txBox="1"/>
          <p:nvPr/>
        </p:nvSpPr>
        <p:spPr>
          <a:xfrm>
            <a:off x="4194052" y="3199572"/>
            <a:ext cx="1769423" cy="523220"/>
          </a:xfrm>
          <a:prstGeom prst="rect">
            <a:avLst/>
          </a:prstGeom>
          <a:noFill/>
        </p:spPr>
        <p:txBody>
          <a:bodyPr wrap="square" rtlCol="0">
            <a:spAutoFit/>
          </a:bodyPr>
          <a:lstStyle/>
          <a:p>
            <a:r>
              <a:rPr lang="en-GB" sz="2800" dirty="0">
                <a:effectLst>
                  <a:glow rad="228600">
                    <a:schemeClr val="accent1">
                      <a:satMod val="175000"/>
                      <a:alpha val="40000"/>
                    </a:schemeClr>
                  </a:glow>
                </a:effectLst>
              </a:rPr>
              <a:t>Solar Min</a:t>
            </a:r>
          </a:p>
        </p:txBody>
      </p:sp>
      <p:sp>
        <p:nvSpPr>
          <p:cNvPr id="13" name="TextBox 12">
            <a:extLst>
              <a:ext uri="{FF2B5EF4-FFF2-40B4-BE49-F238E27FC236}">
                <a16:creationId xmlns:a16="http://schemas.microsoft.com/office/drawing/2014/main" id="{790DFF9F-60CE-9C74-4A96-B17D92277291}"/>
              </a:ext>
            </a:extLst>
          </p:cNvPr>
          <p:cNvSpPr txBox="1"/>
          <p:nvPr/>
        </p:nvSpPr>
        <p:spPr>
          <a:xfrm>
            <a:off x="6753240" y="1636136"/>
            <a:ext cx="1726846" cy="523220"/>
          </a:xfrm>
          <a:prstGeom prst="rect">
            <a:avLst/>
          </a:prstGeom>
          <a:noFill/>
        </p:spPr>
        <p:txBody>
          <a:bodyPr wrap="square" rtlCol="0">
            <a:spAutoFit/>
          </a:bodyPr>
          <a:lstStyle/>
          <a:p>
            <a:r>
              <a:rPr lang="en-GB" sz="2800" dirty="0">
                <a:effectLst>
                  <a:glow rad="228600">
                    <a:schemeClr val="accent2">
                      <a:satMod val="175000"/>
                      <a:alpha val="40000"/>
                    </a:schemeClr>
                  </a:glow>
                </a:effectLst>
              </a:rPr>
              <a:t>Solar Max</a:t>
            </a:r>
          </a:p>
        </p:txBody>
      </p:sp>
    </p:spTree>
    <p:extLst>
      <p:ext uri="{BB962C8B-B14F-4D97-AF65-F5344CB8AC3E}">
        <p14:creationId xmlns:p14="http://schemas.microsoft.com/office/powerpoint/2010/main" val="395464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BFFE-D7FC-33C5-A8D5-D13319D8AE61}"/>
              </a:ext>
            </a:extLst>
          </p:cNvPr>
          <p:cNvSpPr>
            <a:spLocks noGrp="1"/>
          </p:cNvSpPr>
          <p:nvPr>
            <p:ph type="title"/>
          </p:nvPr>
        </p:nvSpPr>
        <p:spPr>
          <a:xfrm>
            <a:off x="0" y="260198"/>
            <a:ext cx="12192000" cy="1325563"/>
          </a:xfrm>
        </p:spPr>
        <p:txBody>
          <a:bodyPr/>
          <a:lstStyle/>
          <a:p>
            <a:pPr algn="ctr"/>
            <a:r>
              <a:rPr lang="en-US" dirty="0"/>
              <a:t>Evaluating Activity Induced RV Variation:</a:t>
            </a:r>
            <a:br>
              <a:rPr lang="en-US" dirty="0"/>
            </a:br>
            <a:r>
              <a:rPr lang="en-US" dirty="0"/>
              <a:t> SDO vs YARARA</a:t>
            </a:r>
          </a:p>
        </p:txBody>
      </p:sp>
      <p:pic>
        <p:nvPicPr>
          <p:cNvPr id="5" name="Picture 2" descr="Solar Dynamics Observatory (SDO) - The Sun Today with Dr. C. Alex Young">
            <a:extLst>
              <a:ext uri="{FF2B5EF4-FFF2-40B4-BE49-F238E27FC236}">
                <a16:creationId xmlns:a16="http://schemas.microsoft.com/office/drawing/2014/main" id="{72E79CE8-A82C-8CC1-A0F6-98A8988AED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862" y="1895193"/>
            <a:ext cx="5059986" cy="3838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5BE616-C342-8B52-E3F0-AA25578C5D31}"/>
              </a:ext>
            </a:extLst>
          </p:cNvPr>
          <p:cNvSpPr txBox="1"/>
          <p:nvPr/>
        </p:nvSpPr>
        <p:spPr>
          <a:xfrm>
            <a:off x="0" y="5858262"/>
            <a:ext cx="2782389" cy="369332"/>
          </a:xfrm>
          <a:prstGeom prst="rect">
            <a:avLst/>
          </a:prstGeom>
          <a:noFill/>
        </p:spPr>
        <p:txBody>
          <a:bodyPr wrap="square" rtlCol="0">
            <a:spAutoFit/>
          </a:bodyPr>
          <a:lstStyle/>
          <a:p>
            <a:r>
              <a:rPr lang="en-GB" dirty="0"/>
              <a:t>Image credit: SDO/HMI</a:t>
            </a:r>
          </a:p>
        </p:txBody>
      </p:sp>
      <p:sp>
        <p:nvSpPr>
          <p:cNvPr id="4" name="TextBox 3">
            <a:extLst>
              <a:ext uri="{FF2B5EF4-FFF2-40B4-BE49-F238E27FC236}">
                <a16:creationId xmlns:a16="http://schemas.microsoft.com/office/drawing/2014/main" id="{8A688ED8-068E-4359-4C44-017FDEC17C33}"/>
              </a:ext>
            </a:extLst>
          </p:cNvPr>
          <p:cNvSpPr txBox="1"/>
          <p:nvPr/>
        </p:nvSpPr>
        <p:spPr>
          <a:xfrm>
            <a:off x="8912993" y="6488668"/>
            <a:ext cx="4071610" cy="369332"/>
          </a:xfrm>
          <a:prstGeom prst="rect">
            <a:avLst/>
          </a:prstGeom>
          <a:noFill/>
        </p:spPr>
        <p:txBody>
          <a:bodyPr wrap="square" rtlCol="0">
            <a:spAutoFit/>
          </a:bodyPr>
          <a:lstStyle/>
          <a:p>
            <a:r>
              <a:rPr lang="en-GB" dirty="0"/>
              <a:t>Image credit: </a:t>
            </a:r>
            <a:r>
              <a:rPr lang="en-US" dirty="0" err="1"/>
              <a:t>Cretignier</a:t>
            </a:r>
            <a:r>
              <a:rPr lang="en-US" dirty="0"/>
              <a:t> courtesy</a:t>
            </a:r>
            <a:endParaRPr lang="en-GB" dirty="0"/>
          </a:p>
        </p:txBody>
      </p:sp>
      <p:sp>
        <p:nvSpPr>
          <p:cNvPr id="8" name="TextBox 7">
            <a:extLst>
              <a:ext uri="{FF2B5EF4-FFF2-40B4-BE49-F238E27FC236}">
                <a16:creationId xmlns:a16="http://schemas.microsoft.com/office/drawing/2014/main" id="{084C6B28-A265-12D4-8942-177CC18A3D30}"/>
              </a:ext>
            </a:extLst>
          </p:cNvPr>
          <p:cNvSpPr txBox="1"/>
          <p:nvPr/>
        </p:nvSpPr>
        <p:spPr>
          <a:xfrm>
            <a:off x="0" y="6214980"/>
            <a:ext cx="8159262" cy="646331"/>
          </a:xfrm>
          <a:prstGeom prst="rect">
            <a:avLst/>
          </a:prstGeom>
          <a:noFill/>
        </p:spPr>
        <p:txBody>
          <a:bodyPr wrap="square" rtlCol="0">
            <a:spAutoFit/>
          </a:bodyPr>
          <a:lstStyle/>
          <a:p>
            <a:r>
              <a:rPr lang="en-US" dirty="0"/>
              <a:t>Haywood et al (2016), </a:t>
            </a:r>
            <a:r>
              <a:rPr lang="en-US" dirty="0" err="1"/>
              <a:t>Milbourne</a:t>
            </a:r>
            <a:r>
              <a:rPr lang="en-US" dirty="0"/>
              <a:t> et al (2019) ,</a:t>
            </a:r>
          </a:p>
          <a:p>
            <a:r>
              <a:rPr lang="en-US" dirty="0"/>
              <a:t>Haywood et al (2022), Lakeland et al (2024)</a:t>
            </a:r>
          </a:p>
        </p:txBody>
      </p:sp>
      <p:pic>
        <p:nvPicPr>
          <p:cNvPr id="9" name="Picture 8">
            <a:extLst>
              <a:ext uri="{FF2B5EF4-FFF2-40B4-BE49-F238E27FC236}">
                <a16:creationId xmlns:a16="http://schemas.microsoft.com/office/drawing/2014/main" id="{C7F47B85-E2D8-6D7F-23E5-58126ED8759C}"/>
              </a:ext>
            </a:extLst>
          </p:cNvPr>
          <p:cNvPicPr>
            <a:picLocks noChangeAspect="1"/>
          </p:cNvPicPr>
          <p:nvPr/>
        </p:nvPicPr>
        <p:blipFill>
          <a:blip r:embed="rId4"/>
          <a:stretch>
            <a:fillRect/>
          </a:stretch>
        </p:blipFill>
        <p:spPr>
          <a:xfrm>
            <a:off x="5999595" y="2504460"/>
            <a:ext cx="6112790" cy="2619767"/>
          </a:xfrm>
          <a:prstGeom prst="rect">
            <a:avLst/>
          </a:prstGeom>
        </p:spPr>
      </p:pic>
    </p:spTree>
    <p:extLst>
      <p:ext uri="{BB962C8B-B14F-4D97-AF65-F5344CB8AC3E}">
        <p14:creationId xmlns:p14="http://schemas.microsoft.com/office/powerpoint/2010/main" val="10878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BBFFE-D7FC-33C5-A8D5-D13319D8AE61}"/>
              </a:ext>
            </a:extLst>
          </p:cNvPr>
          <p:cNvSpPr>
            <a:spLocks noGrp="1"/>
          </p:cNvSpPr>
          <p:nvPr>
            <p:ph type="title"/>
          </p:nvPr>
        </p:nvSpPr>
        <p:spPr>
          <a:xfrm>
            <a:off x="2318366" y="1431311"/>
            <a:ext cx="1321904" cy="1325563"/>
          </a:xfrm>
        </p:spPr>
        <p:txBody>
          <a:bodyPr/>
          <a:lstStyle/>
          <a:p>
            <a:pPr algn="ctr"/>
            <a:r>
              <a:rPr lang="en-US" sz="3600" dirty="0"/>
              <a:t>SDO</a:t>
            </a:r>
            <a:endParaRPr lang="en-US" dirty="0"/>
          </a:p>
        </p:txBody>
      </p:sp>
      <p:sp>
        <p:nvSpPr>
          <p:cNvPr id="6" name="TextBox 5">
            <a:extLst>
              <a:ext uri="{FF2B5EF4-FFF2-40B4-BE49-F238E27FC236}">
                <a16:creationId xmlns:a16="http://schemas.microsoft.com/office/drawing/2014/main" id="{EB33453A-23F7-6A47-1076-619287F52A2F}"/>
              </a:ext>
            </a:extLst>
          </p:cNvPr>
          <p:cNvSpPr txBox="1"/>
          <p:nvPr/>
        </p:nvSpPr>
        <p:spPr>
          <a:xfrm>
            <a:off x="0" y="6214980"/>
            <a:ext cx="8159262" cy="646331"/>
          </a:xfrm>
          <a:prstGeom prst="rect">
            <a:avLst/>
          </a:prstGeom>
          <a:noFill/>
        </p:spPr>
        <p:txBody>
          <a:bodyPr wrap="square" rtlCol="0">
            <a:spAutoFit/>
          </a:bodyPr>
          <a:lstStyle/>
          <a:p>
            <a:r>
              <a:rPr lang="en-US" dirty="0"/>
              <a:t>Haywood et al (2016), </a:t>
            </a:r>
            <a:r>
              <a:rPr lang="en-US" dirty="0" err="1"/>
              <a:t>Milbourne</a:t>
            </a:r>
            <a:r>
              <a:rPr lang="en-US" dirty="0"/>
              <a:t> et al (2019) ,</a:t>
            </a:r>
          </a:p>
          <a:p>
            <a:r>
              <a:rPr lang="en-US" dirty="0"/>
              <a:t>Haywood et al (2022), Lakeland et al (2024)</a:t>
            </a:r>
          </a:p>
        </p:txBody>
      </p:sp>
      <p:sp>
        <p:nvSpPr>
          <p:cNvPr id="3" name="Oval 2">
            <a:extLst>
              <a:ext uri="{FF2B5EF4-FFF2-40B4-BE49-F238E27FC236}">
                <a16:creationId xmlns:a16="http://schemas.microsoft.com/office/drawing/2014/main" id="{BBBAC4F2-227A-B4B7-C30B-71534488A978}"/>
              </a:ext>
            </a:extLst>
          </p:cNvPr>
          <p:cNvSpPr/>
          <p:nvPr/>
        </p:nvSpPr>
        <p:spPr>
          <a:xfrm>
            <a:off x="5412000" y="3225079"/>
            <a:ext cx="1368000" cy="1367971"/>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CCEC0F2-8BD9-A0C1-A3AC-B65A27D24B4D}"/>
              </a:ext>
            </a:extLst>
          </p:cNvPr>
          <p:cNvSpPr txBox="1">
            <a:spLocks/>
          </p:cNvSpPr>
          <p:nvPr/>
        </p:nvSpPr>
        <p:spPr>
          <a:xfrm>
            <a:off x="8675562" y="1425381"/>
            <a:ext cx="20020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YARARA</a:t>
            </a:r>
            <a:endParaRPr lang="en-US" dirty="0"/>
          </a:p>
        </p:txBody>
      </p:sp>
      <p:sp>
        <p:nvSpPr>
          <p:cNvPr id="9" name="TextBox 8">
            <a:extLst>
              <a:ext uri="{FF2B5EF4-FFF2-40B4-BE49-F238E27FC236}">
                <a16:creationId xmlns:a16="http://schemas.microsoft.com/office/drawing/2014/main" id="{CA57CDDF-187C-AD1B-556E-8090027E1897}"/>
              </a:ext>
            </a:extLst>
          </p:cNvPr>
          <p:cNvSpPr txBox="1"/>
          <p:nvPr/>
        </p:nvSpPr>
        <p:spPr>
          <a:xfrm>
            <a:off x="9947031" y="6488668"/>
            <a:ext cx="2979318" cy="369332"/>
          </a:xfrm>
          <a:prstGeom prst="rect">
            <a:avLst/>
          </a:prstGeom>
          <a:noFill/>
        </p:spPr>
        <p:txBody>
          <a:bodyPr wrap="square" rtlCol="0">
            <a:spAutoFit/>
          </a:bodyPr>
          <a:lstStyle/>
          <a:p>
            <a:r>
              <a:rPr lang="en-US" dirty="0" err="1"/>
              <a:t>Cretignier</a:t>
            </a:r>
            <a:r>
              <a:rPr lang="en-GB" dirty="0">
                <a:solidFill>
                  <a:srgbClr val="EEEEEE"/>
                </a:solidFill>
                <a:latin typeface="Arial" panose="020B0604020202020204" pitchFamily="34" charset="0"/>
              </a:rPr>
              <a:t> </a:t>
            </a:r>
            <a:r>
              <a:rPr lang="en-US" dirty="0"/>
              <a:t>et al (2021)</a:t>
            </a:r>
          </a:p>
        </p:txBody>
      </p:sp>
      <p:sp>
        <p:nvSpPr>
          <p:cNvPr id="5" name="Title 1">
            <a:extLst>
              <a:ext uri="{FF2B5EF4-FFF2-40B4-BE49-F238E27FC236}">
                <a16:creationId xmlns:a16="http://schemas.microsoft.com/office/drawing/2014/main" id="{40C4AD34-25D7-41C4-ED68-62E0CA264BB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Magnetically Active Solar RVs</a:t>
            </a:r>
          </a:p>
        </p:txBody>
      </p:sp>
      <p:pic>
        <p:nvPicPr>
          <p:cNvPr id="10246" name="Picture 6">
            <a:extLst>
              <a:ext uri="{FF2B5EF4-FFF2-40B4-BE49-F238E27FC236}">
                <a16:creationId xmlns:a16="http://schemas.microsoft.com/office/drawing/2014/main" id="{05E61151-EAB3-C88B-8194-6C05500CF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675" y="2515028"/>
            <a:ext cx="4986541" cy="340744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74BF581A-1D06-1CEC-D8BB-591C55456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784" y="2515028"/>
            <a:ext cx="4986542" cy="33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8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DC574-5E9D-236A-2BC7-5E7D140EA951}"/>
              </a:ext>
            </a:extLst>
          </p:cNvPr>
          <p:cNvSpPr>
            <a:spLocks noGrp="1"/>
          </p:cNvSpPr>
          <p:nvPr>
            <p:ph type="title"/>
          </p:nvPr>
        </p:nvSpPr>
        <p:spPr>
          <a:xfrm>
            <a:off x="838200" y="47364"/>
            <a:ext cx="10515600" cy="1325563"/>
          </a:xfrm>
        </p:spPr>
        <p:txBody>
          <a:bodyPr/>
          <a:lstStyle/>
          <a:p>
            <a:r>
              <a:rPr lang="en-US" dirty="0"/>
              <a:t>Quiet Sun RVs</a:t>
            </a:r>
          </a:p>
        </p:txBody>
      </p:sp>
      <p:sp>
        <p:nvSpPr>
          <p:cNvPr id="5" name="Oval 4">
            <a:extLst>
              <a:ext uri="{FF2B5EF4-FFF2-40B4-BE49-F238E27FC236}">
                <a16:creationId xmlns:a16="http://schemas.microsoft.com/office/drawing/2014/main" id="{8C510A41-9394-52C2-6A29-E6DAC00C2773}"/>
              </a:ext>
            </a:extLst>
          </p:cNvPr>
          <p:cNvSpPr/>
          <p:nvPr/>
        </p:nvSpPr>
        <p:spPr>
          <a:xfrm>
            <a:off x="1000489" y="4599920"/>
            <a:ext cx="667768" cy="664860"/>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CF6B06-D149-7DFA-54B3-F03A65AC20F6}"/>
              </a:ext>
            </a:extLst>
          </p:cNvPr>
          <p:cNvSpPr/>
          <p:nvPr/>
        </p:nvSpPr>
        <p:spPr>
          <a:xfrm>
            <a:off x="2031225" y="4598780"/>
            <a:ext cx="666000" cy="666000"/>
          </a:xfrm>
          <a:prstGeom prst="ellipse">
            <a:avLst/>
          </a:prstGeom>
          <a:blipFill dpi="0" rotWithShape="1">
            <a:blip r:embed="rId4">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1B1A768-D7DE-9440-D11E-05CB99354F6B}"/>
              </a:ext>
            </a:extLst>
          </p:cNvPr>
          <p:cNvSpPr/>
          <p:nvPr/>
        </p:nvSpPr>
        <p:spPr>
          <a:xfrm>
            <a:off x="3060193" y="4598780"/>
            <a:ext cx="666000" cy="666000"/>
          </a:xfrm>
          <a:prstGeom prst="ellipse">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F57004-0ABC-376C-965C-CF3E88BAD664}"/>
              </a:ext>
            </a:extLst>
          </p:cNvPr>
          <p:cNvSpPr/>
          <p:nvPr/>
        </p:nvSpPr>
        <p:spPr>
          <a:xfrm>
            <a:off x="5759832" y="5727471"/>
            <a:ext cx="667768" cy="664860"/>
          </a:xfrm>
          <a:prstGeom prst="ellipse">
            <a:avLst/>
          </a:prstGeom>
          <a:blipFill dpi="0" rotWithShape="1">
            <a:blip r:embed="rId3">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E7B202-9ADF-FFA6-72D7-5EF98C602A7C}"/>
              </a:ext>
            </a:extLst>
          </p:cNvPr>
          <p:cNvSpPr/>
          <p:nvPr/>
        </p:nvSpPr>
        <p:spPr>
          <a:xfrm>
            <a:off x="10340494" y="4598780"/>
            <a:ext cx="666000" cy="666000"/>
          </a:xfrm>
          <a:prstGeom prst="ellipse">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B18E7DE-2B63-12C3-D137-F1790BAABE52}"/>
              </a:ext>
            </a:extLst>
          </p:cNvPr>
          <p:cNvSpPr/>
          <p:nvPr/>
        </p:nvSpPr>
        <p:spPr>
          <a:xfrm>
            <a:off x="8947393" y="4563224"/>
            <a:ext cx="666000" cy="666000"/>
          </a:xfrm>
          <a:prstGeom prst="ellipse">
            <a:avLst/>
          </a:prstGeom>
          <a:blipFill dpi="0" rotWithShape="1">
            <a:blip r:embed="rId4">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s 11">
            <a:extLst>
              <a:ext uri="{FF2B5EF4-FFF2-40B4-BE49-F238E27FC236}">
                <a16:creationId xmlns:a16="http://schemas.microsoft.com/office/drawing/2014/main" id="{547C8E7B-0A90-E750-FF2A-CE3356CD400A}"/>
              </a:ext>
            </a:extLst>
          </p:cNvPr>
          <p:cNvSpPr/>
          <p:nvPr/>
        </p:nvSpPr>
        <p:spPr>
          <a:xfrm>
            <a:off x="7586627" y="3167241"/>
            <a:ext cx="767816" cy="523512"/>
          </a:xfrm>
          <a:prstGeom prst="mathEqual">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3" name="Minus 2">
            <a:extLst>
              <a:ext uri="{FF2B5EF4-FFF2-40B4-BE49-F238E27FC236}">
                <a16:creationId xmlns:a16="http://schemas.microsoft.com/office/drawing/2014/main" id="{7739EDF5-93C7-CB69-290E-EE485C8BDDF6}"/>
              </a:ext>
            </a:extLst>
          </p:cNvPr>
          <p:cNvSpPr/>
          <p:nvPr/>
        </p:nvSpPr>
        <p:spPr>
          <a:xfrm>
            <a:off x="3726193" y="3099160"/>
            <a:ext cx="874613" cy="659674"/>
          </a:xfrm>
          <a:prstGeom prst="mathMin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06B8004-8962-12E4-EBE9-A2608F65E507}"/>
              </a:ext>
            </a:extLst>
          </p:cNvPr>
          <p:cNvSpPr txBox="1"/>
          <p:nvPr/>
        </p:nvSpPr>
        <p:spPr>
          <a:xfrm>
            <a:off x="4662488" y="1027906"/>
            <a:ext cx="2998231" cy="369332"/>
          </a:xfrm>
          <a:prstGeom prst="rect">
            <a:avLst/>
          </a:prstGeom>
          <a:noFill/>
        </p:spPr>
        <p:txBody>
          <a:bodyPr wrap="square" rtlCol="0">
            <a:spAutoFit/>
          </a:bodyPr>
          <a:lstStyle/>
          <a:p>
            <a:r>
              <a:rPr lang="en-GB" dirty="0"/>
              <a:t>Magnetically Active Solar RVs</a:t>
            </a:r>
          </a:p>
        </p:txBody>
      </p:sp>
      <p:sp>
        <p:nvSpPr>
          <p:cNvPr id="17" name="TextBox 16">
            <a:extLst>
              <a:ext uri="{FF2B5EF4-FFF2-40B4-BE49-F238E27FC236}">
                <a16:creationId xmlns:a16="http://schemas.microsoft.com/office/drawing/2014/main" id="{0B1F207B-963F-D950-6F14-9287C2DC8114}"/>
              </a:ext>
            </a:extLst>
          </p:cNvPr>
          <p:cNvSpPr txBox="1"/>
          <p:nvPr/>
        </p:nvSpPr>
        <p:spPr>
          <a:xfrm>
            <a:off x="1317520" y="2087620"/>
            <a:ext cx="2058820" cy="369332"/>
          </a:xfrm>
          <a:prstGeom prst="rect">
            <a:avLst/>
          </a:prstGeom>
          <a:noFill/>
        </p:spPr>
        <p:txBody>
          <a:bodyPr wrap="square" rtlCol="0">
            <a:spAutoFit/>
          </a:bodyPr>
          <a:lstStyle/>
          <a:p>
            <a:r>
              <a:rPr lang="en-GB" dirty="0"/>
              <a:t>HARPS-N Solar RVs</a:t>
            </a:r>
          </a:p>
        </p:txBody>
      </p:sp>
      <p:sp>
        <p:nvSpPr>
          <p:cNvPr id="18" name="TextBox 17">
            <a:extLst>
              <a:ext uri="{FF2B5EF4-FFF2-40B4-BE49-F238E27FC236}">
                <a16:creationId xmlns:a16="http://schemas.microsoft.com/office/drawing/2014/main" id="{F536084E-1637-00C2-CB79-4413D82F690F}"/>
              </a:ext>
            </a:extLst>
          </p:cNvPr>
          <p:cNvSpPr txBox="1"/>
          <p:nvPr/>
        </p:nvSpPr>
        <p:spPr>
          <a:xfrm>
            <a:off x="9111401" y="2087620"/>
            <a:ext cx="1620458" cy="369332"/>
          </a:xfrm>
          <a:prstGeom prst="rect">
            <a:avLst/>
          </a:prstGeom>
          <a:noFill/>
        </p:spPr>
        <p:txBody>
          <a:bodyPr wrap="square" rtlCol="0">
            <a:spAutoFit/>
          </a:bodyPr>
          <a:lstStyle/>
          <a:p>
            <a:r>
              <a:rPr lang="en-GB" dirty="0"/>
              <a:t>Quiet Solar RVs</a:t>
            </a:r>
          </a:p>
        </p:txBody>
      </p:sp>
      <p:sp>
        <p:nvSpPr>
          <p:cNvPr id="13" name="TextBox 12">
            <a:extLst>
              <a:ext uri="{FF2B5EF4-FFF2-40B4-BE49-F238E27FC236}">
                <a16:creationId xmlns:a16="http://schemas.microsoft.com/office/drawing/2014/main" id="{78B19CD1-D8F7-51A9-FEF1-5E9F4FA342B5}"/>
              </a:ext>
            </a:extLst>
          </p:cNvPr>
          <p:cNvSpPr txBox="1"/>
          <p:nvPr/>
        </p:nvSpPr>
        <p:spPr>
          <a:xfrm>
            <a:off x="10058400" y="6488668"/>
            <a:ext cx="8159262" cy="369332"/>
          </a:xfrm>
          <a:prstGeom prst="rect">
            <a:avLst/>
          </a:prstGeom>
          <a:noFill/>
        </p:spPr>
        <p:txBody>
          <a:bodyPr wrap="square" rtlCol="0">
            <a:spAutoFit/>
          </a:bodyPr>
          <a:lstStyle/>
          <a:p>
            <a:r>
              <a:rPr lang="en-US" dirty="0"/>
              <a:t>Lakeland et al (2024)</a:t>
            </a:r>
          </a:p>
        </p:txBody>
      </p:sp>
      <p:pic>
        <p:nvPicPr>
          <p:cNvPr id="15" name="Picture 6">
            <a:extLst>
              <a:ext uri="{FF2B5EF4-FFF2-40B4-BE49-F238E27FC236}">
                <a16:creationId xmlns:a16="http://schemas.microsoft.com/office/drawing/2014/main" id="{7CABC0E4-6F09-0C73-84E5-836B81C8B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374" y="2603311"/>
            <a:ext cx="2919820" cy="192545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C2F5D968-E1A5-183F-2D33-630486279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485" y="1497029"/>
            <a:ext cx="2919821" cy="199519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C6365CD3-5697-8BD4-D509-2A4E1E383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5796" y="2491181"/>
            <a:ext cx="2917692" cy="19590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E3DE546E-2DEF-A0AB-47CC-2230668FB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4549" y="3566036"/>
            <a:ext cx="2917692" cy="196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3" grpId="0" animBg="1"/>
      <p:bldP spid="14" grpId="0"/>
      <p:bldP spid="17" grpId="0"/>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B377-700D-3F1D-963D-FD77262E4084}"/>
              </a:ext>
            </a:extLst>
          </p:cNvPr>
          <p:cNvSpPr>
            <a:spLocks noGrp="1"/>
          </p:cNvSpPr>
          <p:nvPr>
            <p:ph type="title"/>
          </p:nvPr>
        </p:nvSpPr>
        <p:spPr/>
        <p:txBody>
          <a:bodyPr/>
          <a:lstStyle/>
          <a:p>
            <a:r>
              <a:rPr lang="en-GB" dirty="0"/>
              <a:t>Characterising</a:t>
            </a:r>
            <a:r>
              <a:rPr lang="en-US" dirty="0"/>
              <a:t> Stellar Signals with Gaussian Processes (GPs)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26F799-55C6-3362-0EEC-A1E935B40A35}"/>
                  </a:ext>
                </a:extLst>
              </p:cNvPr>
              <p:cNvSpPr txBox="1"/>
              <p:nvPr/>
            </p:nvSpPr>
            <p:spPr>
              <a:xfrm>
                <a:off x="8161204" y="5109782"/>
                <a:ext cx="1367888" cy="6304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accent2"/>
                          </a:solidFill>
                          <a:latin typeface="Cambria Math" panose="02040503050406030204" pitchFamily="18" charset="0"/>
                          <a:ea typeface="Cambria Math" panose="02040503050406030204" pitchFamily="18" charset="0"/>
                        </a:rPr>
                        <m:t>𝜏</m:t>
                      </m:r>
                      <m:r>
                        <a:rPr lang="en-GB" sz="2000" b="0" i="1" smtClean="0">
                          <a:solidFill>
                            <a:schemeClr val="accent2"/>
                          </a:solidFill>
                          <a:latin typeface="Cambria Math" panose="02040503050406030204" pitchFamily="18" charset="0"/>
                        </a:rPr>
                        <m:t>= </m:t>
                      </m:r>
                      <m:f>
                        <m:fPr>
                          <m:ctrlPr>
                            <a:rPr lang="en-GB" sz="2000" b="0" i="1" smtClean="0">
                              <a:solidFill>
                                <a:schemeClr val="accent2"/>
                              </a:solidFill>
                              <a:latin typeface="Cambria Math" panose="02040503050406030204" pitchFamily="18" charset="0"/>
                            </a:rPr>
                          </m:ctrlPr>
                        </m:fPr>
                        <m:num>
                          <m:r>
                            <a:rPr lang="en-GB" sz="2000" b="0" i="1" smtClean="0">
                              <a:solidFill>
                                <a:schemeClr val="accent2"/>
                              </a:solidFill>
                              <a:latin typeface="Cambria Math" panose="02040503050406030204" pitchFamily="18" charset="0"/>
                            </a:rPr>
                            <m:t>2</m:t>
                          </m:r>
                          <m:r>
                            <a:rPr lang="en-GB" sz="2000" b="0" i="1" smtClean="0">
                              <a:solidFill>
                                <a:schemeClr val="accent2"/>
                              </a:solidFill>
                              <a:latin typeface="Cambria Math" panose="02040503050406030204" pitchFamily="18" charset="0"/>
                              <a:ea typeface="Cambria Math" panose="02040503050406030204" pitchFamily="18" charset="0"/>
                            </a:rPr>
                            <m:t>𝜋</m:t>
                          </m:r>
                        </m:num>
                        <m:den>
                          <m:sSub>
                            <m:sSubPr>
                              <m:ctrlPr>
                                <a:rPr lang="en-GB" sz="2000" b="0" i="1" smtClean="0">
                                  <a:solidFill>
                                    <a:schemeClr val="accent2"/>
                                  </a:solidFill>
                                  <a:latin typeface="Cambria Math" panose="02040503050406030204" pitchFamily="18" charset="0"/>
                                </a:rPr>
                              </m:ctrlPr>
                            </m:sSubPr>
                            <m:e>
                              <m:r>
                                <a:rPr lang="en-GB" sz="2000" i="1">
                                  <a:solidFill>
                                    <a:schemeClr val="accent2"/>
                                  </a:solidFill>
                                  <a:latin typeface="Cambria Math" panose="02040503050406030204" pitchFamily="18" charset="0"/>
                                  <a:ea typeface="Cambria Math" panose="02040503050406030204" pitchFamily="18" charset="0"/>
                                </a:rPr>
                                <m:t>𝜔</m:t>
                              </m:r>
                            </m:e>
                            <m:sub>
                              <m:r>
                                <a:rPr lang="en-GB" sz="2000" b="0" i="1" smtClean="0">
                                  <a:solidFill>
                                    <a:schemeClr val="accent2"/>
                                  </a:solidFill>
                                  <a:latin typeface="Cambria Math" panose="02040503050406030204" pitchFamily="18" charset="0"/>
                                </a:rPr>
                                <m:t>0</m:t>
                              </m:r>
                            </m:sub>
                          </m:sSub>
                        </m:den>
                      </m:f>
                    </m:oMath>
                  </m:oMathPara>
                </a14:m>
                <a:endParaRPr lang="en-GB" sz="2000" dirty="0">
                  <a:solidFill>
                    <a:schemeClr val="accent2"/>
                  </a:solidFill>
                </a:endParaRPr>
              </a:p>
            </p:txBody>
          </p:sp>
        </mc:Choice>
        <mc:Fallback xmlns="">
          <p:sp>
            <p:nvSpPr>
              <p:cNvPr id="16" name="TextBox 15">
                <a:extLst>
                  <a:ext uri="{FF2B5EF4-FFF2-40B4-BE49-F238E27FC236}">
                    <a16:creationId xmlns:a16="http://schemas.microsoft.com/office/drawing/2014/main" id="{1726F799-55C6-3362-0EEC-A1E935B40A35}"/>
                  </a:ext>
                </a:extLst>
              </p:cNvPr>
              <p:cNvSpPr txBox="1">
                <a:spLocks noRot="1" noChangeAspect="1" noMove="1" noResize="1" noEditPoints="1" noAdjustHandles="1" noChangeArrowheads="1" noChangeShapeType="1" noTextEdit="1"/>
              </p:cNvSpPr>
              <p:nvPr/>
            </p:nvSpPr>
            <p:spPr>
              <a:xfrm>
                <a:off x="8161204" y="5109782"/>
                <a:ext cx="1367888" cy="630429"/>
              </a:xfrm>
              <a:prstGeom prst="rect">
                <a:avLst/>
              </a:prstGeom>
              <a:blipFill>
                <a:blip r:embed="rId4"/>
                <a:stretch>
                  <a:fillRect b="-78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54B813-B69B-10ED-ECFB-405C625D5E21}"/>
                  </a:ext>
                </a:extLst>
              </p:cNvPr>
              <p:cNvSpPr txBox="1"/>
              <p:nvPr/>
            </p:nvSpPr>
            <p:spPr>
              <a:xfrm>
                <a:off x="9529092" y="5085514"/>
                <a:ext cx="2002397" cy="9093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accent2"/>
                          </a:solidFill>
                          <a:latin typeface="Cambria Math" panose="02040503050406030204" pitchFamily="18" charset="0"/>
                          <a:ea typeface="Cambria Math" panose="02040503050406030204" pitchFamily="18" charset="0"/>
                        </a:rPr>
                        <m:t>𝜎</m:t>
                      </m:r>
                      <m:r>
                        <a:rPr lang="en-GB" sz="2000" b="0" i="1" smtClean="0">
                          <a:solidFill>
                            <a:schemeClr val="accent2"/>
                          </a:solidFill>
                          <a:latin typeface="Cambria Math" panose="02040503050406030204" pitchFamily="18" charset="0"/>
                        </a:rPr>
                        <m:t>=</m:t>
                      </m:r>
                      <m:rad>
                        <m:radPr>
                          <m:degHide m:val="on"/>
                          <m:ctrlPr>
                            <a:rPr lang="en-GB" sz="2000" b="0" i="1" smtClean="0">
                              <a:solidFill>
                                <a:schemeClr val="accent2"/>
                              </a:solidFill>
                              <a:latin typeface="Cambria Math" panose="02040503050406030204" pitchFamily="18" charset="0"/>
                            </a:rPr>
                          </m:ctrlPr>
                        </m:radPr>
                        <m:deg/>
                        <m:e>
                          <m:f>
                            <m:fPr>
                              <m:ctrlPr>
                                <a:rPr lang="en-GB" sz="2000" b="0" i="1" smtClean="0">
                                  <a:solidFill>
                                    <a:schemeClr val="accent2"/>
                                  </a:solidFill>
                                  <a:latin typeface="Cambria Math" panose="02040503050406030204" pitchFamily="18" charset="0"/>
                                </a:rPr>
                              </m:ctrlPr>
                            </m:fPr>
                            <m:num>
                              <m:sSub>
                                <m:sSubPr>
                                  <m:ctrlPr>
                                    <a:rPr lang="en-GB" sz="2000" b="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𝑆</m:t>
                                  </m:r>
                                </m:e>
                                <m:sub>
                                  <m:r>
                                    <a:rPr lang="en-GB" sz="2000" b="0" i="1" smtClean="0">
                                      <a:solidFill>
                                        <a:schemeClr val="accent2"/>
                                      </a:solidFill>
                                      <a:latin typeface="Cambria Math" panose="02040503050406030204" pitchFamily="18" charset="0"/>
                                    </a:rPr>
                                    <m:t>0</m:t>
                                  </m:r>
                                </m:sub>
                              </m:sSub>
                              <m:sSub>
                                <m:sSubPr>
                                  <m:ctrlPr>
                                    <a:rPr lang="en-GB" sz="2000" b="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𝜔</m:t>
                                  </m:r>
                                </m:e>
                                <m:sub>
                                  <m:r>
                                    <a:rPr lang="en-GB" sz="2000" b="0" i="1" smtClean="0">
                                      <a:solidFill>
                                        <a:schemeClr val="accent2"/>
                                      </a:solidFill>
                                      <a:latin typeface="Cambria Math" panose="02040503050406030204" pitchFamily="18" charset="0"/>
                                    </a:rPr>
                                    <m:t>0</m:t>
                                  </m:r>
                                </m:sub>
                              </m:sSub>
                            </m:num>
                            <m:den>
                              <m:rad>
                                <m:radPr>
                                  <m:degHide m:val="on"/>
                                  <m:ctrlPr>
                                    <a:rPr lang="en-GB" sz="2000" b="0" i="1" smtClean="0">
                                      <a:solidFill>
                                        <a:schemeClr val="accent2"/>
                                      </a:solidFill>
                                      <a:latin typeface="Cambria Math" panose="02040503050406030204" pitchFamily="18" charset="0"/>
                                    </a:rPr>
                                  </m:ctrlPr>
                                </m:radPr>
                                <m:deg/>
                                <m:e>
                                  <m:r>
                                    <a:rPr lang="en-GB" sz="2000" b="0" i="1" smtClean="0">
                                      <a:solidFill>
                                        <a:schemeClr val="accent2"/>
                                      </a:solidFill>
                                      <a:latin typeface="Cambria Math" panose="02040503050406030204" pitchFamily="18" charset="0"/>
                                    </a:rPr>
                                    <m:t>2</m:t>
                                  </m:r>
                                </m:e>
                              </m:rad>
                            </m:den>
                          </m:f>
                        </m:e>
                      </m:rad>
                    </m:oMath>
                  </m:oMathPara>
                </a14:m>
                <a:endParaRPr lang="en-GB" sz="2400" dirty="0">
                  <a:solidFill>
                    <a:schemeClr val="accent2"/>
                  </a:solidFill>
                </a:endParaRPr>
              </a:p>
            </p:txBody>
          </p:sp>
        </mc:Choice>
        <mc:Fallback xmlns="">
          <p:sp>
            <p:nvSpPr>
              <p:cNvPr id="17" name="TextBox 16">
                <a:extLst>
                  <a:ext uri="{FF2B5EF4-FFF2-40B4-BE49-F238E27FC236}">
                    <a16:creationId xmlns:a16="http://schemas.microsoft.com/office/drawing/2014/main" id="{7D54B813-B69B-10ED-ECFB-405C625D5E21}"/>
                  </a:ext>
                </a:extLst>
              </p:cNvPr>
              <p:cNvSpPr txBox="1">
                <a:spLocks noRot="1" noChangeAspect="1" noMove="1" noResize="1" noEditPoints="1" noAdjustHandles="1" noChangeArrowheads="1" noChangeShapeType="1" noTextEdit="1"/>
              </p:cNvSpPr>
              <p:nvPr/>
            </p:nvSpPr>
            <p:spPr>
              <a:xfrm>
                <a:off x="9529092" y="5085514"/>
                <a:ext cx="2002397" cy="909352"/>
              </a:xfrm>
              <a:prstGeom prst="rect">
                <a:avLst/>
              </a:prstGeom>
              <a:blipFill>
                <a:blip r:embed="rId5"/>
                <a:stretch>
                  <a:fillRect/>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0BBC5D89-BFEE-1EDE-36EA-A7C4DA3D40E3}"/>
              </a:ext>
            </a:extLst>
          </p:cNvPr>
          <p:cNvSpPr txBox="1"/>
          <p:nvPr/>
        </p:nvSpPr>
        <p:spPr>
          <a:xfrm>
            <a:off x="9529093" y="6488668"/>
            <a:ext cx="3649413" cy="369332"/>
          </a:xfrm>
          <a:prstGeom prst="rect">
            <a:avLst/>
          </a:prstGeom>
          <a:noFill/>
        </p:spPr>
        <p:txBody>
          <a:bodyPr wrap="square" rtlCol="0">
            <a:spAutoFit/>
          </a:bodyPr>
          <a:lstStyle/>
          <a:p>
            <a:r>
              <a:rPr lang="en-US" dirty="0"/>
              <a:t>O’Sullivan &amp; </a:t>
            </a:r>
            <a:r>
              <a:rPr lang="en-US" dirty="0" err="1"/>
              <a:t>Aigrain</a:t>
            </a:r>
            <a:r>
              <a:rPr lang="en-US" dirty="0"/>
              <a:t> (2024)</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F5F9634-A3C0-8884-9B82-303EA6BA1836}"/>
                  </a:ext>
                </a:extLst>
              </p:cNvPr>
              <p:cNvSpPr txBox="1"/>
              <p:nvPr/>
            </p:nvSpPr>
            <p:spPr>
              <a:xfrm>
                <a:off x="7119257" y="2968550"/>
                <a:ext cx="4935064" cy="66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accent2"/>
                          </a:solidFill>
                          <a:latin typeface="Cambria Math" panose="02040503050406030204" pitchFamily="18" charset="0"/>
                        </a:rPr>
                        <m:t>𝐶</m:t>
                      </m:r>
                      <m:d>
                        <m:dPr>
                          <m:ctrlPr>
                            <a:rPr lang="en-GB" sz="2000" b="0" i="1" smtClean="0">
                              <a:solidFill>
                                <a:schemeClr val="accent2"/>
                              </a:solidFill>
                              <a:latin typeface="Cambria Math" panose="02040503050406030204" pitchFamily="18" charset="0"/>
                            </a:rPr>
                          </m:ctrlPr>
                        </m:dPr>
                        <m:e>
                          <m:r>
                            <a:rPr lang="en-GB" sz="2000" b="0" i="1" smtClean="0">
                              <a:solidFill>
                                <a:schemeClr val="accent2"/>
                              </a:solidFill>
                              <a:latin typeface="Cambria Math" panose="02040503050406030204" pitchFamily="18" charset="0"/>
                              <a:ea typeface="Cambria Math" panose="02040503050406030204" pitchFamily="18" charset="0"/>
                            </a:rPr>
                            <m:t>𝜏</m:t>
                          </m:r>
                        </m:e>
                      </m:d>
                      <m:r>
                        <a:rPr lang="en-GB" sz="2000" b="0" i="1" smtClean="0">
                          <a:solidFill>
                            <a:schemeClr val="accent2"/>
                          </a:solidFill>
                          <a:latin typeface="Cambria Math" panose="02040503050406030204" pitchFamily="18" charset="0"/>
                          <a:ea typeface="Cambria Math" panose="02040503050406030204" pitchFamily="18" charset="0"/>
                        </a:rPr>
                        <m:t>=</m:t>
                      </m:r>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𝑆</m:t>
                          </m:r>
                        </m:e>
                        <m:sub>
                          <m:r>
                            <a:rPr lang="en-GB" sz="2000" b="0" i="1" smtClean="0">
                              <a:solidFill>
                                <a:schemeClr val="accent2"/>
                              </a:solidFill>
                              <a:latin typeface="Cambria Math" panose="02040503050406030204" pitchFamily="18" charset="0"/>
                              <a:ea typeface="Cambria Math" panose="02040503050406030204" pitchFamily="18" charset="0"/>
                            </a:rPr>
                            <m:t>0</m:t>
                          </m:r>
                        </m:sub>
                      </m:sSub>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𝜔</m:t>
                          </m:r>
                        </m:e>
                        <m:sub>
                          <m:r>
                            <a:rPr lang="en-GB" sz="2000" b="0" i="1" smtClean="0">
                              <a:solidFill>
                                <a:schemeClr val="accent2"/>
                              </a:solidFill>
                              <a:latin typeface="Cambria Math" panose="02040503050406030204" pitchFamily="18" charset="0"/>
                              <a:ea typeface="Cambria Math" panose="02040503050406030204" pitchFamily="18" charset="0"/>
                            </a:rPr>
                            <m:t>0</m:t>
                          </m:r>
                        </m:sub>
                      </m:sSub>
                      <m:sSup>
                        <m:sSupPr>
                          <m:ctrlPr>
                            <a:rPr lang="en-GB" sz="2000" b="0" i="1" smtClean="0">
                              <a:solidFill>
                                <a:schemeClr val="accent2"/>
                              </a:solidFill>
                              <a:latin typeface="Cambria Math" panose="02040503050406030204" pitchFamily="18" charset="0"/>
                              <a:ea typeface="Cambria Math" panose="02040503050406030204" pitchFamily="18" charset="0"/>
                            </a:rPr>
                          </m:ctrlPr>
                        </m:sSupPr>
                        <m:e>
                          <m:r>
                            <a:rPr lang="en-GB" sz="2000" b="0" i="1" smtClean="0">
                              <a:solidFill>
                                <a:schemeClr val="accent2"/>
                              </a:solidFill>
                              <a:latin typeface="Cambria Math" panose="02040503050406030204" pitchFamily="18" charset="0"/>
                              <a:ea typeface="Cambria Math" panose="02040503050406030204" pitchFamily="18" charset="0"/>
                            </a:rPr>
                            <m:t>𝑒</m:t>
                          </m:r>
                        </m:e>
                        <m:sup>
                          <m:r>
                            <a:rPr lang="en-GB" sz="2000" b="0" i="1" smtClean="0">
                              <a:solidFill>
                                <a:schemeClr val="accent2"/>
                              </a:solidFill>
                              <a:latin typeface="Cambria Math" panose="02040503050406030204" pitchFamily="18" charset="0"/>
                              <a:ea typeface="Cambria Math" panose="02040503050406030204" pitchFamily="18" charset="0"/>
                            </a:rPr>
                            <m:t>−</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𝜔</m:t>
                                  </m:r>
                                </m:e>
                                <m:sub>
                                  <m:r>
                                    <a:rPr lang="en-GB" sz="2000" b="0" i="1" smtClean="0">
                                      <a:solidFill>
                                        <a:schemeClr val="accent2"/>
                                      </a:solidFill>
                                      <a:latin typeface="Cambria Math" panose="02040503050406030204" pitchFamily="18" charset="0"/>
                                      <a:ea typeface="Cambria Math" panose="02040503050406030204" pitchFamily="18" charset="0"/>
                                    </a:rPr>
                                    <m:t>0</m:t>
                                  </m:r>
                                </m:sub>
                              </m:sSub>
                              <m:r>
                                <a:rPr lang="en-GB" sz="2000" b="0" i="1" smtClean="0">
                                  <a:solidFill>
                                    <a:schemeClr val="accent2"/>
                                  </a:solidFill>
                                  <a:latin typeface="Cambria Math" panose="02040503050406030204" pitchFamily="18" charset="0"/>
                                  <a:ea typeface="Cambria Math" panose="02040503050406030204" pitchFamily="18" charset="0"/>
                                </a:rPr>
                                <m:t>𝜏</m:t>
                              </m:r>
                            </m:num>
                            <m:den>
                              <m:rad>
                                <m:radPr>
                                  <m:degHide m:val="on"/>
                                  <m:ctrlPr>
                                    <a:rPr lang="en-GB" sz="2000" b="0" i="1" smtClean="0">
                                      <a:solidFill>
                                        <a:schemeClr val="accent2"/>
                                      </a:solidFill>
                                      <a:latin typeface="Cambria Math" panose="02040503050406030204" pitchFamily="18" charset="0"/>
                                      <a:ea typeface="Cambria Math" panose="02040503050406030204" pitchFamily="18" charset="0"/>
                                    </a:rPr>
                                  </m:ctrlPr>
                                </m:radPr>
                                <m:deg/>
                                <m:e>
                                  <m:r>
                                    <a:rPr lang="en-GB" sz="2000" b="0" i="1" smtClean="0">
                                      <a:solidFill>
                                        <a:schemeClr val="accent2"/>
                                      </a:solidFill>
                                      <a:latin typeface="Cambria Math" panose="02040503050406030204" pitchFamily="18" charset="0"/>
                                      <a:ea typeface="Cambria Math" panose="02040503050406030204" pitchFamily="18" charset="0"/>
                                    </a:rPr>
                                    <m:t>2</m:t>
                                  </m:r>
                                </m:e>
                              </m:rad>
                            </m:den>
                          </m:f>
                        </m:sup>
                      </m:sSup>
                      <m:func>
                        <m:funcPr>
                          <m:ctrlPr>
                            <a:rPr lang="en-GB" sz="2000" b="0" i="1" smtClean="0">
                              <a:solidFill>
                                <a:schemeClr val="accent2"/>
                              </a:solidFill>
                              <a:latin typeface="Cambria Math" panose="02040503050406030204" pitchFamily="18" charset="0"/>
                              <a:ea typeface="Cambria Math" panose="02040503050406030204" pitchFamily="18" charset="0"/>
                            </a:rPr>
                          </m:ctrlPr>
                        </m:funcPr>
                        <m:fName>
                          <m:r>
                            <m:rPr>
                              <m:sty m:val="p"/>
                            </m:rPr>
                            <a:rPr lang="en-GB" sz="2000" b="0" i="0" smtClean="0">
                              <a:solidFill>
                                <a:schemeClr val="accent2"/>
                              </a:solidFill>
                              <a:latin typeface="Cambria Math" panose="02040503050406030204" pitchFamily="18" charset="0"/>
                              <a:ea typeface="Cambria Math" panose="02040503050406030204" pitchFamily="18" charset="0"/>
                            </a:rPr>
                            <m:t>cos</m:t>
                          </m:r>
                        </m:fName>
                        <m:e>
                          <m:d>
                            <m:dPr>
                              <m:ctrlPr>
                                <a:rPr lang="en-GB" sz="2000" b="0" i="1" smtClean="0">
                                  <a:solidFill>
                                    <a:schemeClr val="accent2"/>
                                  </a:solidFill>
                                  <a:latin typeface="Cambria Math" panose="02040503050406030204" pitchFamily="18" charset="0"/>
                                  <a:ea typeface="Cambria Math" panose="02040503050406030204" pitchFamily="18" charset="0"/>
                                </a:rPr>
                              </m:ctrlPr>
                            </m:dPr>
                            <m:e>
                              <m:f>
                                <m:fPr>
                                  <m:ctrlPr>
                                    <a:rPr lang="en-GB" sz="2000" b="0" i="1" smtClean="0">
                                      <a:solidFill>
                                        <a:schemeClr val="accent2"/>
                                      </a:solidFill>
                                      <a:latin typeface="Cambria Math" panose="02040503050406030204" pitchFamily="18" charset="0"/>
                                      <a:ea typeface="Cambria Math" panose="02040503050406030204" pitchFamily="18" charset="0"/>
                                    </a:rPr>
                                  </m:ctrlPr>
                                </m:fPr>
                                <m:num>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𝜔</m:t>
                                      </m:r>
                                    </m:e>
                                    <m:sub>
                                      <m:r>
                                        <a:rPr lang="en-GB" sz="2000" b="0" i="1" smtClean="0">
                                          <a:solidFill>
                                            <a:schemeClr val="accent2"/>
                                          </a:solidFill>
                                          <a:latin typeface="Cambria Math" panose="02040503050406030204" pitchFamily="18" charset="0"/>
                                          <a:ea typeface="Cambria Math" panose="02040503050406030204" pitchFamily="18" charset="0"/>
                                        </a:rPr>
                                        <m:t>0</m:t>
                                      </m:r>
                                    </m:sub>
                                  </m:sSub>
                                  <m:r>
                                    <a:rPr lang="en-GB" sz="2000" b="0" i="1" smtClean="0">
                                      <a:solidFill>
                                        <a:schemeClr val="accent2"/>
                                      </a:solidFill>
                                      <a:latin typeface="Cambria Math" panose="02040503050406030204" pitchFamily="18" charset="0"/>
                                      <a:ea typeface="Cambria Math" panose="02040503050406030204" pitchFamily="18" charset="0"/>
                                    </a:rPr>
                                    <m:t>𝜏</m:t>
                                  </m:r>
                                </m:num>
                                <m:den>
                                  <m:rad>
                                    <m:radPr>
                                      <m:degHide m:val="on"/>
                                      <m:ctrlPr>
                                        <a:rPr lang="en-GB" sz="2000" b="0" i="1" smtClean="0">
                                          <a:solidFill>
                                            <a:schemeClr val="accent2"/>
                                          </a:solidFill>
                                          <a:latin typeface="Cambria Math" panose="02040503050406030204" pitchFamily="18" charset="0"/>
                                          <a:ea typeface="Cambria Math" panose="02040503050406030204" pitchFamily="18" charset="0"/>
                                        </a:rPr>
                                      </m:ctrlPr>
                                    </m:radPr>
                                    <m:deg/>
                                    <m:e>
                                      <m:r>
                                        <a:rPr lang="en-GB" sz="2000" b="0" i="1" smtClean="0">
                                          <a:solidFill>
                                            <a:schemeClr val="accent2"/>
                                          </a:solidFill>
                                          <a:latin typeface="Cambria Math" panose="02040503050406030204" pitchFamily="18" charset="0"/>
                                          <a:ea typeface="Cambria Math" panose="02040503050406030204" pitchFamily="18" charset="0"/>
                                        </a:rPr>
                                        <m:t>2</m:t>
                                      </m:r>
                                    </m:e>
                                  </m:rad>
                                </m:den>
                              </m:f>
                              <m:r>
                                <a:rPr lang="en-GB" sz="2000" b="0" i="1" smtClean="0">
                                  <a:solidFill>
                                    <a:schemeClr val="accent2"/>
                                  </a:solidFill>
                                  <a:latin typeface="Cambria Math" panose="02040503050406030204" pitchFamily="18" charset="0"/>
                                  <a:ea typeface="Cambria Math" panose="02040503050406030204" pitchFamily="18" charset="0"/>
                                </a:rPr>
                                <m:t> − </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r>
                                    <a:rPr lang="en-GB" sz="2000" b="0" i="1" smtClean="0">
                                      <a:solidFill>
                                        <a:schemeClr val="accent2"/>
                                      </a:solidFill>
                                      <a:latin typeface="Cambria Math" panose="02040503050406030204" pitchFamily="18" charset="0"/>
                                      <a:ea typeface="Cambria Math" panose="02040503050406030204" pitchFamily="18" charset="0"/>
                                    </a:rPr>
                                    <m:t>𝜋</m:t>
                                  </m:r>
                                </m:num>
                                <m:den>
                                  <m:r>
                                    <a:rPr lang="en-GB" sz="2000" b="0" i="1" smtClean="0">
                                      <a:solidFill>
                                        <a:schemeClr val="accent2"/>
                                      </a:solidFill>
                                      <a:latin typeface="Cambria Math" panose="02040503050406030204" pitchFamily="18" charset="0"/>
                                      <a:ea typeface="Cambria Math" panose="02040503050406030204" pitchFamily="18" charset="0"/>
                                    </a:rPr>
                                    <m:t>4</m:t>
                                  </m:r>
                                </m:den>
                              </m:f>
                            </m:e>
                          </m:d>
                        </m:e>
                      </m:func>
                    </m:oMath>
                  </m:oMathPara>
                </a14:m>
                <a:endParaRPr lang="en-GB" dirty="0">
                  <a:solidFill>
                    <a:schemeClr val="accent2"/>
                  </a:solidFill>
                </a:endParaRPr>
              </a:p>
            </p:txBody>
          </p:sp>
        </mc:Choice>
        <mc:Fallback xmlns="">
          <p:sp>
            <p:nvSpPr>
              <p:cNvPr id="9" name="TextBox 8">
                <a:extLst>
                  <a:ext uri="{FF2B5EF4-FFF2-40B4-BE49-F238E27FC236}">
                    <a16:creationId xmlns:a16="http://schemas.microsoft.com/office/drawing/2014/main" id="{8F5F9634-A3C0-8884-9B82-303EA6BA1836}"/>
                  </a:ext>
                </a:extLst>
              </p:cNvPr>
              <p:cNvSpPr txBox="1">
                <a:spLocks noRot="1" noChangeAspect="1" noMove="1" noResize="1" noEditPoints="1" noAdjustHandles="1" noChangeArrowheads="1" noChangeShapeType="1" noTextEdit="1"/>
              </p:cNvSpPr>
              <p:nvPr/>
            </p:nvSpPr>
            <p:spPr>
              <a:xfrm>
                <a:off x="7119257" y="2968550"/>
                <a:ext cx="4935064" cy="660887"/>
              </a:xfrm>
              <a:prstGeom prst="rect">
                <a:avLst/>
              </a:prstGeom>
              <a:blipFill>
                <a:blip r:embed="rId6"/>
                <a:stretch>
                  <a:fillRect b="-11321"/>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B57605C8-D454-4CC4-A9BA-C45D1D480ECA}"/>
              </a:ext>
            </a:extLst>
          </p:cNvPr>
          <p:cNvSpPr txBox="1"/>
          <p:nvPr/>
        </p:nvSpPr>
        <p:spPr>
          <a:xfrm>
            <a:off x="7078578" y="1522375"/>
            <a:ext cx="4935064" cy="1200329"/>
          </a:xfrm>
          <a:prstGeom prst="rect">
            <a:avLst/>
          </a:prstGeom>
          <a:noFill/>
        </p:spPr>
        <p:txBody>
          <a:bodyPr wrap="square" rtlCol="0">
            <a:spAutoFit/>
          </a:bodyPr>
          <a:lstStyle/>
          <a:p>
            <a:pPr algn="ctr"/>
            <a:r>
              <a:rPr lang="en-GB" sz="2400" dirty="0"/>
              <a:t>Define the data set as a multivariant Gaussian, and fit the correlation between data points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87E22C-F112-8FC4-074F-53DB4491DAEF}"/>
                  </a:ext>
                </a:extLst>
              </p:cNvPr>
              <p:cNvSpPr txBox="1"/>
              <p:nvPr/>
            </p:nvSpPr>
            <p:spPr>
              <a:xfrm>
                <a:off x="7880033" y="3943740"/>
                <a:ext cx="3424609" cy="827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chemeClr val="accent2"/>
                              </a:solidFill>
                              <a:latin typeface="Cambria Math" panose="02040503050406030204" pitchFamily="18" charset="0"/>
                            </a:rPr>
                          </m:ctrlPr>
                        </m:sSubPr>
                        <m:e>
                          <m:r>
                            <a:rPr lang="en-GB" sz="2000" b="0" i="1" smtClean="0">
                              <a:solidFill>
                                <a:schemeClr val="accent2"/>
                              </a:solidFill>
                              <a:latin typeface="Cambria Math" panose="02040503050406030204" pitchFamily="18" charset="0"/>
                            </a:rPr>
                            <m:t>𝑃</m:t>
                          </m:r>
                        </m:e>
                        <m:sub>
                          <m:r>
                            <a:rPr lang="en-GB" sz="2000" b="0" i="1" smtClean="0">
                              <a:solidFill>
                                <a:schemeClr val="accent2"/>
                              </a:solidFill>
                              <a:latin typeface="Cambria Math" panose="02040503050406030204" pitchFamily="18" charset="0"/>
                            </a:rPr>
                            <m:t>𝑆𝐻𝑂</m:t>
                          </m:r>
                          <m:r>
                            <a:rPr lang="en-GB" sz="2000" b="0" i="1" smtClean="0">
                              <a:solidFill>
                                <a:schemeClr val="accent2"/>
                              </a:solidFill>
                              <a:latin typeface="Cambria Math" panose="02040503050406030204" pitchFamily="18" charset="0"/>
                            </a:rPr>
                            <m:t>, </m:t>
                          </m:r>
                          <m:r>
                            <a:rPr lang="en-GB" sz="2000" b="0" i="1" smtClean="0">
                              <a:solidFill>
                                <a:schemeClr val="accent2"/>
                              </a:solidFill>
                              <a:latin typeface="Cambria Math" panose="02040503050406030204" pitchFamily="18" charset="0"/>
                            </a:rPr>
                            <m:t>𝑄</m:t>
                          </m:r>
                          <m:r>
                            <a:rPr lang="en-GB" sz="2000" b="0" i="1" smtClean="0">
                              <a:solidFill>
                                <a:schemeClr val="accent2"/>
                              </a:solidFill>
                              <a:latin typeface="Cambria Math" panose="02040503050406030204" pitchFamily="18" charset="0"/>
                            </a:rPr>
                            <m:t>=1/</m:t>
                          </m:r>
                          <m:rad>
                            <m:radPr>
                              <m:degHide m:val="on"/>
                              <m:ctrlPr>
                                <a:rPr lang="en-GB" sz="2000" b="0" i="1" smtClean="0">
                                  <a:solidFill>
                                    <a:schemeClr val="accent2"/>
                                  </a:solidFill>
                                  <a:latin typeface="Cambria Math" panose="02040503050406030204" pitchFamily="18" charset="0"/>
                                </a:rPr>
                              </m:ctrlPr>
                            </m:radPr>
                            <m:deg/>
                            <m:e>
                              <m:r>
                                <a:rPr lang="en-GB" sz="2000" b="0" i="1" smtClean="0">
                                  <a:solidFill>
                                    <a:schemeClr val="accent2"/>
                                  </a:solidFill>
                                  <a:latin typeface="Cambria Math" panose="02040503050406030204" pitchFamily="18" charset="0"/>
                                </a:rPr>
                                <m:t>2</m:t>
                              </m:r>
                            </m:e>
                          </m:rad>
                        </m:sub>
                      </m:sSub>
                      <m:d>
                        <m:dPr>
                          <m:ctrlPr>
                            <a:rPr lang="en-GB" sz="2000" b="0" i="1" smtClean="0">
                              <a:solidFill>
                                <a:schemeClr val="accent2"/>
                              </a:solidFill>
                              <a:latin typeface="Cambria Math" panose="02040503050406030204" pitchFamily="18" charset="0"/>
                            </a:rPr>
                          </m:ctrlPr>
                        </m:dPr>
                        <m:e>
                          <m:r>
                            <a:rPr lang="en-GB" sz="2000" b="0" i="1" smtClean="0">
                              <a:solidFill>
                                <a:schemeClr val="accent2"/>
                              </a:solidFill>
                              <a:latin typeface="Cambria Math" panose="02040503050406030204" pitchFamily="18" charset="0"/>
                              <a:ea typeface="Cambria Math" panose="02040503050406030204" pitchFamily="18" charset="0"/>
                            </a:rPr>
                            <m:t>𝜈</m:t>
                          </m:r>
                        </m:e>
                      </m:d>
                      <m:r>
                        <a:rPr lang="en-GB" sz="2000" b="0" i="1" smtClean="0">
                          <a:solidFill>
                            <a:schemeClr val="accent2"/>
                          </a:solidFill>
                          <a:latin typeface="Cambria Math" panose="02040503050406030204" pitchFamily="18" charset="0"/>
                          <a:ea typeface="Cambria Math" panose="02040503050406030204" pitchFamily="18" charset="0"/>
                        </a:rPr>
                        <m:t>= </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r>
                            <a:rPr lang="en-GB" sz="2000" b="0" i="1" smtClean="0">
                              <a:solidFill>
                                <a:schemeClr val="accent2"/>
                              </a:solidFill>
                              <a:latin typeface="Cambria Math" panose="02040503050406030204" pitchFamily="18" charset="0"/>
                              <a:ea typeface="Cambria Math" panose="02040503050406030204" pitchFamily="18" charset="0"/>
                            </a:rPr>
                            <m:t>2</m:t>
                          </m:r>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𝑆</m:t>
                              </m:r>
                            </m:e>
                            <m:sub>
                              <m:r>
                                <a:rPr lang="en-GB" sz="2000" b="0" i="1" smtClean="0">
                                  <a:solidFill>
                                    <a:schemeClr val="accent2"/>
                                  </a:solidFill>
                                  <a:latin typeface="Cambria Math" panose="02040503050406030204" pitchFamily="18" charset="0"/>
                                  <a:ea typeface="Cambria Math" panose="02040503050406030204" pitchFamily="18" charset="0"/>
                                </a:rPr>
                                <m:t>0</m:t>
                              </m:r>
                            </m:sub>
                          </m:sSub>
                        </m:num>
                        <m:den>
                          <m:r>
                            <a:rPr lang="en-GB" sz="2000" b="0" i="1" smtClean="0">
                              <a:solidFill>
                                <a:schemeClr val="accent2"/>
                              </a:solidFill>
                              <a:latin typeface="Cambria Math" panose="02040503050406030204" pitchFamily="18" charset="0"/>
                              <a:ea typeface="Cambria Math" panose="02040503050406030204" pitchFamily="18" charset="0"/>
                            </a:rPr>
                            <m:t>1+  </m:t>
                          </m:r>
                          <m:sSup>
                            <m:sSupPr>
                              <m:ctrlPr>
                                <a:rPr lang="en-GB" sz="2000" b="0" i="1" smtClean="0">
                                  <a:solidFill>
                                    <a:schemeClr val="accent2"/>
                                  </a:solidFill>
                                  <a:latin typeface="Cambria Math" panose="02040503050406030204" pitchFamily="18" charset="0"/>
                                  <a:ea typeface="Cambria Math" panose="02040503050406030204" pitchFamily="18" charset="0"/>
                                </a:rPr>
                              </m:ctrlPr>
                            </m:sSupPr>
                            <m:e>
                              <m:r>
                                <a:rPr lang="en-GB" sz="2000" b="0" i="1" smtClean="0">
                                  <a:solidFill>
                                    <a:schemeClr val="accent2"/>
                                  </a:solidFill>
                                  <a:latin typeface="Cambria Math" panose="02040503050406030204" pitchFamily="18" charset="0"/>
                                  <a:ea typeface="Cambria Math" panose="02040503050406030204" pitchFamily="18" charset="0"/>
                                </a:rPr>
                                <m:t>(</m:t>
                              </m:r>
                              <m:f>
                                <m:fPr>
                                  <m:ctrlPr>
                                    <a:rPr lang="en-GB" sz="2000" b="0" i="1" smtClean="0">
                                      <a:solidFill>
                                        <a:schemeClr val="accent2"/>
                                      </a:solidFill>
                                      <a:latin typeface="Cambria Math" panose="02040503050406030204" pitchFamily="18" charset="0"/>
                                      <a:ea typeface="Cambria Math" panose="02040503050406030204" pitchFamily="18" charset="0"/>
                                    </a:rPr>
                                  </m:ctrlPr>
                                </m:fPr>
                                <m:num>
                                  <m:r>
                                    <a:rPr lang="en-GB" sz="2000" b="0" i="1" smtClean="0">
                                      <a:solidFill>
                                        <a:schemeClr val="accent2"/>
                                      </a:solidFill>
                                      <a:latin typeface="Cambria Math" panose="02040503050406030204" pitchFamily="18" charset="0"/>
                                      <a:ea typeface="Cambria Math" panose="02040503050406030204" pitchFamily="18" charset="0"/>
                                    </a:rPr>
                                    <m:t>𝜈</m:t>
                                  </m:r>
                                </m:num>
                                <m:den>
                                  <m:sSub>
                                    <m:sSubPr>
                                      <m:ctrlPr>
                                        <a:rPr lang="en-GB" sz="2000" b="0" i="1" smtClean="0">
                                          <a:solidFill>
                                            <a:schemeClr val="accent2"/>
                                          </a:solidFill>
                                          <a:latin typeface="Cambria Math" panose="02040503050406030204" pitchFamily="18" charset="0"/>
                                          <a:ea typeface="Cambria Math" panose="02040503050406030204" pitchFamily="18" charset="0"/>
                                        </a:rPr>
                                      </m:ctrlPr>
                                    </m:sSubPr>
                                    <m:e>
                                      <m:r>
                                        <a:rPr lang="en-GB" sz="2000" b="0" i="1" smtClean="0">
                                          <a:solidFill>
                                            <a:schemeClr val="accent2"/>
                                          </a:solidFill>
                                          <a:latin typeface="Cambria Math" panose="02040503050406030204" pitchFamily="18" charset="0"/>
                                          <a:ea typeface="Cambria Math" panose="02040503050406030204" pitchFamily="18" charset="0"/>
                                        </a:rPr>
                                        <m:t>𝜈</m:t>
                                      </m:r>
                                    </m:e>
                                    <m:sub>
                                      <m:r>
                                        <a:rPr lang="en-GB" sz="2000" b="0" i="1" smtClean="0">
                                          <a:solidFill>
                                            <a:schemeClr val="accent2"/>
                                          </a:solidFill>
                                          <a:latin typeface="Cambria Math" panose="02040503050406030204" pitchFamily="18" charset="0"/>
                                          <a:ea typeface="Cambria Math" panose="02040503050406030204" pitchFamily="18" charset="0"/>
                                        </a:rPr>
                                        <m:t>0</m:t>
                                      </m:r>
                                    </m:sub>
                                  </m:sSub>
                                </m:den>
                              </m:f>
                              <m:r>
                                <a:rPr lang="en-GB" sz="2000" b="0" i="1" smtClean="0">
                                  <a:solidFill>
                                    <a:schemeClr val="accent2"/>
                                  </a:solidFill>
                                  <a:latin typeface="Cambria Math" panose="02040503050406030204" pitchFamily="18" charset="0"/>
                                  <a:ea typeface="Cambria Math" panose="02040503050406030204" pitchFamily="18" charset="0"/>
                                </a:rPr>
                                <m:t>)</m:t>
                              </m:r>
                            </m:e>
                            <m:sup>
                              <m:r>
                                <a:rPr lang="en-GB" sz="2000" b="0" i="1" smtClean="0">
                                  <a:solidFill>
                                    <a:schemeClr val="accent2"/>
                                  </a:solidFill>
                                  <a:latin typeface="Cambria Math" panose="02040503050406030204" pitchFamily="18" charset="0"/>
                                  <a:ea typeface="Cambria Math" panose="02040503050406030204" pitchFamily="18" charset="0"/>
                                </a:rPr>
                                <m:t>4</m:t>
                              </m:r>
                            </m:sup>
                          </m:sSup>
                        </m:den>
                      </m:f>
                    </m:oMath>
                  </m:oMathPara>
                </a14:m>
                <a:endParaRPr lang="en-GB" sz="2000" dirty="0">
                  <a:solidFill>
                    <a:schemeClr val="accent2"/>
                  </a:solidFill>
                </a:endParaRPr>
              </a:p>
            </p:txBody>
          </p:sp>
        </mc:Choice>
        <mc:Fallback xmlns="">
          <p:sp>
            <p:nvSpPr>
              <p:cNvPr id="11" name="TextBox 10">
                <a:extLst>
                  <a:ext uri="{FF2B5EF4-FFF2-40B4-BE49-F238E27FC236}">
                    <a16:creationId xmlns:a16="http://schemas.microsoft.com/office/drawing/2014/main" id="{2387E22C-F112-8FC4-074F-53DB4491DAEF}"/>
                  </a:ext>
                </a:extLst>
              </p:cNvPr>
              <p:cNvSpPr txBox="1">
                <a:spLocks noRot="1" noChangeAspect="1" noMove="1" noResize="1" noEditPoints="1" noAdjustHandles="1" noChangeArrowheads="1" noChangeShapeType="1" noTextEdit="1"/>
              </p:cNvSpPr>
              <p:nvPr/>
            </p:nvSpPr>
            <p:spPr>
              <a:xfrm>
                <a:off x="7880033" y="3943740"/>
                <a:ext cx="3424609" cy="827471"/>
              </a:xfrm>
              <a:prstGeom prst="rect">
                <a:avLst/>
              </a:prstGeom>
              <a:blipFill>
                <a:blip r:embed="rId7"/>
                <a:stretch>
                  <a:fillRect b="-7576"/>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58F409A8-01DE-6271-D06F-73D123D730F0}"/>
              </a:ext>
            </a:extLst>
          </p:cNvPr>
          <p:cNvPicPr>
            <a:picLocks noChangeAspect="1"/>
          </p:cNvPicPr>
          <p:nvPr/>
        </p:nvPicPr>
        <p:blipFill>
          <a:blip r:embed="rId8"/>
          <a:stretch>
            <a:fillRect/>
          </a:stretch>
        </p:blipFill>
        <p:spPr>
          <a:xfrm>
            <a:off x="461878" y="1925497"/>
            <a:ext cx="6616700" cy="4419600"/>
          </a:xfrm>
          <a:prstGeom prst="rect">
            <a:avLst/>
          </a:prstGeom>
        </p:spPr>
      </p:pic>
    </p:spTree>
    <p:extLst>
      <p:ext uri="{BB962C8B-B14F-4D97-AF65-F5344CB8AC3E}">
        <p14:creationId xmlns:p14="http://schemas.microsoft.com/office/powerpoint/2010/main" val="273445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37B3038-7568-3F8B-C085-36F3126BC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0"/>
            <a:ext cx="102139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00CA5326-95C3-7577-973F-B9DB8C6470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38" name="Picture 6">
            <a:extLst>
              <a:ext uri="{FF2B5EF4-FFF2-40B4-BE49-F238E27FC236}">
                <a16:creationId xmlns:a16="http://schemas.microsoft.com/office/drawing/2014/main" id="{A74D919A-2C47-ECA3-BE91-C07A6BB20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0"/>
            <a:ext cx="10213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1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34AC-C846-8E51-3F17-1BE026B47D74}"/>
              </a:ext>
            </a:extLst>
          </p:cNvPr>
          <p:cNvSpPr>
            <a:spLocks noGrp="1"/>
          </p:cNvSpPr>
          <p:nvPr>
            <p:ph type="title"/>
          </p:nvPr>
        </p:nvSpPr>
        <p:spPr/>
        <p:txBody>
          <a:bodyPr/>
          <a:lstStyle/>
          <a:p>
            <a:r>
              <a:rPr lang="en-US" dirty="0"/>
              <a:t>(Super)Granulation Characteristics</a:t>
            </a:r>
          </a:p>
        </p:txBody>
      </p:sp>
      <p:pic>
        <p:nvPicPr>
          <p:cNvPr id="5" name="Picture 2">
            <a:extLst>
              <a:ext uri="{FF2B5EF4-FFF2-40B4-BE49-F238E27FC236}">
                <a16:creationId xmlns:a16="http://schemas.microsoft.com/office/drawing/2014/main" id="{318B62E5-338B-5216-1950-857424A8E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027" y="1368054"/>
            <a:ext cx="7913270" cy="51678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555DC88-FEE6-7461-67F3-C7507D4E7991}"/>
              </a:ext>
            </a:extLst>
          </p:cNvPr>
          <p:cNvSpPr/>
          <p:nvPr/>
        </p:nvSpPr>
        <p:spPr>
          <a:xfrm>
            <a:off x="838199" y="3061826"/>
            <a:ext cx="1485732" cy="1490400"/>
          </a:xfrm>
          <a:prstGeom prst="ellipse">
            <a:avLst/>
          </a:prstGeom>
          <a:blipFill dpi="0" rotWithShape="1">
            <a:blip r:embed="rId4">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70373E-CC54-7105-C73C-C110A154988B}"/>
              </a:ext>
            </a:extLst>
          </p:cNvPr>
          <p:cNvSpPr txBox="1"/>
          <p:nvPr/>
        </p:nvSpPr>
        <p:spPr>
          <a:xfrm>
            <a:off x="8915329" y="6414759"/>
            <a:ext cx="3649413" cy="369332"/>
          </a:xfrm>
          <a:prstGeom prst="rect">
            <a:avLst/>
          </a:prstGeom>
          <a:noFill/>
        </p:spPr>
        <p:txBody>
          <a:bodyPr wrap="square" rtlCol="0">
            <a:spAutoFit/>
          </a:bodyPr>
          <a:lstStyle/>
          <a:p>
            <a:r>
              <a:rPr lang="en-US" dirty="0"/>
              <a:t>O’Sullivan et al. (2025 Submitted)</a:t>
            </a:r>
          </a:p>
        </p:txBody>
      </p:sp>
      <p:sp>
        <p:nvSpPr>
          <p:cNvPr id="8" name="Oval 7">
            <a:extLst>
              <a:ext uri="{FF2B5EF4-FFF2-40B4-BE49-F238E27FC236}">
                <a16:creationId xmlns:a16="http://schemas.microsoft.com/office/drawing/2014/main" id="{322CB555-165D-53BC-DD01-27E40E544C3C}"/>
              </a:ext>
            </a:extLst>
          </p:cNvPr>
          <p:cNvSpPr/>
          <p:nvPr/>
        </p:nvSpPr>
        <p:spPr>
          <a:xfrm>
            <a:off x="9994836" y="3061826"/>
            <a:ext cx="1490400" cy="1490400"/>
          </a:xfrm>
          <a:prstGeom prst="ellipse">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4645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186834</TotalTime>
  <Words>1997</Words>
  <Application>Microsoft Macintosh PowerPoint</Application>
  <PresentationFormat>Widescreen</PresentationFormat>
  <Paragraphs>256</Paragraphs>
  <Slides>25</Slides>
  <Notes>22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Helvetica Neue</vt:lpstr>
      <vt:lpstr>Slack-Lato</vt:lpstr>
      <vt:lpstr>Office 2013 - 2022 Theme</vt:lpstr>
      <vt:lpstr>Tackling Supergranulation in Earth-Twin Surveys using the HARPS-N Solar Data</vt:lpstr>
      <vt:lpstr>Supergranulation</vt:lpstr>
      <vt:lpstr>HARPS-N Solar Data </vt:lpstr>
      <vt:lpstr>Evaluating Activity Induced RV Variation:  SDO vs YARARA</vt:lpstr>
      <vt:lpstr>SDO</vt:lpstr>
      <vt:lpstr>Quiet Sun RVs</vt:lpstr>
      <vt:lpstr>Characterising Stellar Signals with Gaussian Processes (GPs)</vt:lpstr>
      <vt:lpstr>PowerPoint Presentation</vt:lpstr>
      <vt:lpstr>(Super)Granulation Characteristics</vt:lpstr>
      <vt:lpstr>Supergranulation Cycle?</vt:lpstr>
      <vt:lpstr>Supergranulation Cycle?</vt:lpstr>
      <vt:lpstr>Comparison to Structure Functions</vt:lpstr>
      <vt:lpstr>PowerPoint Presentation</vt:lpstr>
      <vt:lpstr>Supergranulation is confusing in the Sun…we need more stars!</vt:lpstr>
      <vt:lpstr>How much do we need to observe?</vt:lpstr>
      <vt:lpstr>How much do we need to observe?</vt:lpstr>
      <vt:lpstr>How much do we need to observe?</vt:lpstr>
      <vt:lpstr>A larger spread of observations is better</vt:lpstr>
      <vt:lpstr>What we need to observe supergranulation</vt:lpstr>
      <vt:lpstr>EPRV Standard Star Survey</vt:lpstr>
      <vt:lpstr>EPRV Standard Star Survey</vt:lpstr>
      <vt:lpstr>Summary</vt:lpstr>
      <vt:lpstr>Characterising Stellar Signals with a Power Spectral Density (PSD)</vt:lpstr>
      <vt:lpstr>Frequency vs Time Domain – FFT vs GP</vt:lpstr>
      <vt:lpstr>Injection Recovery Tests  One Earth Planet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Sun as a Laboratory Using Solar Data to help us find Earth-Twins</dc:title>
  <dc:creator>Niamh O'Sullivan</dc:creator>
  <cp:lastModifiedBy>Niamh O'Sullivan</cp:lastModifiedBy>
  <cp:revision>85</cp:revision>
  <dcterms:created xsi:type="dcterms:W3CDTF">2024-01-24T13:08:46Z</dcterms:created>
  <dcterms:modified xsi:type="dcterms:W3CDTF">2025-06-25T10:03:55Z</dcterms:modified>
</cp:coreProperties>
</file>