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notesSlides/notesSlide2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2" r:id="rId2"/>
    <p:sldId id="258" r:id="rId3"/>
    <p:sldId id="260" r:id="rId4"/>
    <p:sldId id="261" r:id="rId5"/>
    <p:sldId id="262" r:id="rId6"/>
    <p:sldId id="264" r:id="rId7"/>
    <p:sldId id="274" r:id="rId8"/>
    <p:sldId id="263" r:id="rId9"/>
    <p:sldId id="266" r:id="rId10"/>
    <p:sldId id="273" r:id="rId11"/>
    <p:sldId id="265" r:id="rId12"/>
    <p:sldId id="268" r:id="rId13"/>
    <p:sldId id="269" r:id="rId14"/>
    <p:sldId id="267" r:id="rId15"/>
    <p:sldId id="270" r:id="rId16"/>
    <p:sldId id="276" r:id="rId17"/>
    <p:sldId id="277" r:id="rId18"/>
    <p:sldId id="278" r:id="rId19"/>
    <p:sldId id="279" r:id="rId20"/>
    <p:sldId id="280" r:id="rId21"/>
    <p:sldId id="271" r:id="rId22"/>
    <p:sldId id="272" r:id="rId23"/>
    <p:sldId id="275" r:id="rId24"/>
    <p:sldId id="281"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72F60A-C424-4F29-8953-39183D3BD288}" v="734" dt="2025-06-23T13:25:22.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5" autoAdjust="0"/>
    <p:restoredTop sz="96538" autoAdjust="0"/>
  </p:normalViewPr>
  <p:slideViewPr>
    <p:cSldViewPr snapToGrid="0">
      <p:cViewPr>
        <p:scale>
          <a:sx n="64" d="100"/>
          <a:sy n="64" d="100"/>
        </p:scale>
        <p:origin x="689" y="12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 Malavolta" userId="8edf4cfb-f364-46cb-ae3c-63c256fe030c" providerId="ADAL" clId="{7F72F60A-C424-4F29-8953-39183D3BD288}"/>
    <pc:docChg chg="undo custSel addSld delSld modSld sldOrd">
      <pc:chgData name="Luca Malavolta" userId="8edf4cfb-f364-46cb-ae3c-63c256fe030c" providerId="ADAL" clId="{7F72F60A-C424-4F29-8953-39183D3BD288}" dt="2025-06-23T13:27:01.967" v="2450" actId="171"/>
      <pc:docMkLst>
        <pc:docMk/>
      </pc:docMkLst>
      <pc:sldChg chg="del">
        <pc:chgData name="Luca Malavolta" userId="8edf4cfb-f364-46cb-ae3c-63c256fe030c" providerId="ADAL" clId="{7F72F60A-C424-4F29-8953-39183D3BD288}" dt="2025-06-23T10:43:46.658" v="1911" actId="47"/>
        <pc:sldMkLst>
          <pc:docMk/>
          <pc:sldMk cId="2028029647" sldId="256"/>
        </pc:sldMkLst>
      </pc:sldChg>
      <pc:sldChg chg="add del">
        <pc:chgData name="Luca Malavolta" userId="8edf4cfb-f364-46cb-ae3c-63c256fe030c" providerId="ADAL" clId="{7F72F60A-C424-4F29-8953-39183D3BD288}" dt="2025-06-23T10:43:44.923" v="1910" actId="47"/>
        <pc:sldMkLst>
          <pc:docMk/>
          <pc:sldMk cId="1686576752" sldId="257"/>
        </pc:sldMkLst>
      </pc:sldChg>
      <pc:sldChg chg="modSp mod">
        <pc:chgData name="Luca Malavolta" userId="8edf4cfb-f364-46cb-ae3c-63c256fe030c" providerId="ADAL" clId="{7F72F60A-C424-4F29-8953-39183D3BD288}" dt="2025-06-23T08:37:56.282" v="578" actId="404"/>
        <pc:sldMkLst>
          <pc:docMk/>
          <pc:sldMk cId="3305087436" sldId="258"/>
        </pc:sldMkLst>
        <pc:spChg chg="mod">
          <ac:chgData name="Luca Malavolta" userId="8edf4cfb-f364-46cb-ae3c-63c256fe030c" providerId="ADAL" clId="{7F72F60A-C424-4F29-8953-39183D3BD288}" dt="2025-06-23T08:01:34.706" v="9" actId="122"/>
          <ac:spMkLst>
            <pc:docMk/>
            <pc:sldMk cId="3305087436" sldId="258"/>
            <ac:spMk id="2" creationId="{2136C76B-7E97-1F22-9450-181C3711CB4F}"/>
          </ac:spMkLst>
        </pc:spChg>
        <pc:spChg chg="mod">
          <ac:chgData name="Luca Malavolta" userId="8edf4cfb-f364-46cb-ae3c-63c256fe030c" providerId="ADAL" clId="{7F72F60A-C424-4F29-8953-39183D3BD288}" dt="2025-06-23T08:37:56.282" v="578" actId="404"/>
          <ac:spMkLst>
            <pc:docMk/>
            <pc:sldMk cId="3305087436" sldId="258"/>
            <ac:spMk id="18" creationId="{F2B75ADF-9F12-D9FD-DF72-6F5E6F468D6B}"/>
          </ac:spMkLst>
        </pc:spChg>
      </pc:sldChg>
      <pc:sldChg chg="addSp modSp mod">
        <pc:chgData name="Luca Malavolta" userId="8edf4cfb-f364-46cb-ae3c-63c256fe030c" providerId="ADAL" clId="{7F72F60A-C424-4F29-8953-39183D3BD288}" dt="2025-06-23T08:40:30.740" v="705" actId="113"/>
        <pc:sldMkLst>
          <pc:docMk/>
          <pc:sldMk cId="822891439" sldId="263"/>
        </pc:sldMkLst>
        <pc:spChg chg="add mod">
          <ac:chgData name="Luca Malavolta" userId="8edf4cfb-f364-46cb-ae3c-63c256fe030c" providerId="ADAL" clId="{7F72F60A-C424-4F29-8953-39183D3BD288}" dt="2025-06-23T08:40:30.740" v="705" actId="113"/>
          <ac:spMkLst>
            <pc:docMk/>
            <pc:sldMk cId="822891439" sldId="263"/>
            <ac:spMk id="3" creationId="{F5638D13-FA8C-29FC-D13D-0ACBBE9BBC72}"/>
          </ac:spMkLst>
        </pc:spChg>
        <pc:spChg chg="mod">
          <ac:chgData name="Luca Malavolta" userId="8edf4cfb-f364-46cb-ae3c-63c256fe030c" providerId="ADAL" clId="{7F72F60A-C424-4F29-8953-39183D3BD288}" dt="2025-06-23T08:39:19.290" v="624" actId="1036"/>
          <ac:spMkLst>
            <pc:docMk/>
            <pc:sldMk cId="822891439" sldId="263"/>
            <ac:spMk id="5" creationId="{14968E30-EA2A-6254-2391-7220C9EC9B9F}"/>
          </ac:spMkLst>
        </pc:spChg>
        <pc:spChg chg="mod">
          <ac:chgData name="Luca Malavolta" userId="8edf4cfb-f364-46cb-ae3c-63c256fe030c" providerId="ADAL" clId="{7F72F60A-C424-4F29-8953-39183D3BD288}" dt="2025-06-23T08:39:25.734" v="646" actId="1035"/>
          <ac:spMkLst>
            <pc:docMk/>
            <pc:sldMk cId="822891439" sldId="263"/>
            <ac:spMk id="6" creationId="{C5244C2C-01A5-58D8-024A-5D7E53029DBE}"/>
          </ac:spMkLst>
        </pc:spChg>
        <pc:spChg chg="mod">
          <ac:chgData name="Luca Malavolta" userId="8edf4cfb-f364-46cb-ae3c-63c256fe030c" providerId="ADAL" clId="{7F72F60A-C424-4F29-8953-39183D3BD288}" dt="2025-06-23T08:39:19.290" v="624" actId="1036"/>
          <ac:spMkLst>
            <pc:docMk/>
            <pc:sldMk cId="822891439" sldId="263"/>
            <ac:spMk id="8" creationId="{A7C2B965-1619-49AD-B3B8-DE016FBBF0A1}"/>
          </ac:spMkLst>
        </pc:spChg>
        <pc:picChg chg="mod">
          <ac:chgData name="Luca Malavolta" userId="8edf4cfb-f364-46cb-ae3c-63c256fe030c" providerId="ADAL" clId="{7F72F60A-C424-4F29-8953-39183D3BD288}" dt="2025-06-23T08:39:07.221" v="606" actId="1076"/>
          <ac:picMkLst>
            <pc:docMk/>
            <pc:sldMk cId="822891439" sldId="263"/>
            <ac:picMk id="4" creationId="{95198E67-BC58-1CE1-ABCF-09E59F5F1381}"/>
          </ac:picMkLst>
        </pc:picChg>
      </pc:sldChg>
      <pc:sldChg chg="modAnim">
        <pc:chgData name="Luca Malavolta" userId="8edf4cfb-f364-46cb-ae3c-63c256fe030c" providerId="ADAL" clId="{7F72F60A-C424-4F29-8953-39183D3BD288}" dt="2025-06-23T12:49:58.404" v="2055"/>
        <pc:sldMkLst>
          <pc:docMk/>
          <pc:sldMk cId="2817265774" sldId="265"/>
        </pc:sldMkLst>
      </pc:sldChg>
      <pc:sldChg chg="addSp modSp mod ord modAnim">
        <pc:chgData name="Luca Malavolta" userId="8edf4cfb-f364-46cb-ae3c-63c256fe030c" providerId="ADAL" clId="{7F72F60A-C424-4F29-8953-39183D3BD288}" dt="2025-06-23T12:51:28.992" v="2057"/>
        <pc:sldMkLst>
          <pc:docMk/>
          <pc:sldMk cId="3652374187" sldId="267"/>
        </pc:sldMkLst>
        <pc:spChg chg="add mod">
          <ac:chgData name="Luca Malavolta" userId="8edf4cfb-f364-46cb-ae3c-63c256fe030c" providerId="ADAL" clId="{7F72F60A-C424-4F29-8953-39183D3BD288}" dt="2025-06-23T11:47:45.926" v="1963" actId="207"/>
          <ac:spMkLst>
            <pc:docMk/>
            <pc:sldMk cId="3652374187" sldId="267"/>
            <ac:spMk id="3" creationId="{335E6D17-85A3-9147-2391-CBBDBF039C9D}"/>
          </ac:spMkLst>
        </pc:spChg>
      </pc:sldChg>
      <pc:sldChg chg="addSp modSp mod">
        <pc:chgData name="Luca Malavolta" userId="8edf4cfb-f364-46cb-ae3c-63c256fe030c" providerId="ADAL" clId="{7F72F60A-C424-4F29-8953-39183D3BD288}" dt="2025-06-23T12:51:57.154" v="2060" actId="171"/>
        <pc:sldMkLst>
          <pc:docMk/>
          <pc:sldMk cId="500519429" sldId="268"/>
        </pc:sldMkLst>
        <pc:spChg chg="add mod ord">
          <ac:chgData name="Luca Malavolta" userId="8edf4cfb-f364-46cb-ae3c-63c256fe030c" providerId="ADAL" clId="{7F72F60A-C424-4F29-8953-39183D3BD288}" dt="2025-06-23T12:51:57.154" v="2060" actId="171"/>
          <ac:spMkLst>
            <pc:docMk/>
            <pc:sldMk cId="500519429" sldId="268"/>
            <ac:spMk id="5" creationId="{302AC04B-E384-9C68-945B-F35F55C73D08}"/>
          </ac:spMkLst>
        </pc:spChg>
      </pc:sldChg>
      <pc:sldChg chg="addSp delSp modSp mod modAnim">
        <pc:chgData name="Luca Malavolta" userId="8edf4cfb-f364-46cb-ae3c-63c256fe030c" providerId="ADAL" clId="{7F72F60A-C424-4F29-8953-39183D3BD288}" dt="2025-06-23T12:59:08.631" v="2110" actId="20577"/>
        <pc:sldMkLst>
          <pc:docMk/>
          <pc:sldMk cId="1103944497" sldId="275"/>
        </pc:sldMkLst>
        <pc:spChg chg="mod">
          <ac:chgData name="Luca Malavolta" userId="8edf4cfb-f364-46cb-ae3c-63c256fe030c" providerId="ADAL" clId="{7F72F60A-C424-4F29-8953-39183D3BD288}" dt="2025-06-23T10:15:49.210" v="914" actId="20577"/>
          <ac:spMkLst>
            <pc:docMk/>
            <pc:sldMk cId="1103944497" sldId="275"/>
            <ac:spMk id="3" creationId="{6A3CF493-132D-F4EF-201E-3901944DAF1D}"/>
          </ac:spMkLst>
        </pc:spChg>
        <pc:spChg chg="mod">
          <ac:chgData name="Luca Malavolta" userId="8edf4cfb-f364-46cb-ae3c-63c256fe030c" providerId="ADAL" clId="{7F72F60A-C424-4F29-8953-39183D3BD288}" dt="2025-06-23T08:36:38.521" v="548" actId="1076"/>
          <ac:spMkLst>
            <pc:docMk/>
            <pc:sldMk cId="1103944497" sldId="275"/>
            <ac:spMk id="6" creationId="{AA01594D-A768-F561-F9C3-1F9C454AC749}"/>
          </ac:spMkLst>
        </pc:spChg>
        <pc:spChg chg="add mod">
          <ac:chgData name="Luca Malavolta" userId="8edf4cfb-f364-46cb-ae3c-63c256fe030c" providerId="ADAL" clId="{7F72F60A-C424-4F29-8953-39183D3BD288}" dt="2025-06-23T12:59:08.631" v="2110" actId="20577"/>
          <ac:spMkLst>
            <pc:docMk/>
            <pc:sldMk cId="1103944497" sldId="275"/>
            <ac:spMk id="7" creationId="{439874A2-B74E-F2DE-8D81-0ADBED0E4023}"/>
          </ac:spMkLst>
        </pc:spChg>
        <pc:spChg chg="add mod">
          <ac:chgData name="Luca Malavolta" userId="8edf4cfb-f364-46cb-ae3c-63c256fe030c" providerId="ADAL" clId="{7F72F60A-C424-4F29-8953-39183D3BD288}" dt="2025-06-23T10:22:18.909" v="1070" actId="1076"/>
          <ac:spMkLst>
            <pc:docMk/>
            <pc:sldMk cId="1103944497" sldId="275"/>
            <ac:spMk id="10" creationId="{4A9A97AB-8A33-6B9A-75A0-7BCF9DD86733}"/>
          </ac:spMkLst>
        </pc:spChg>
        <pc:spChg chg="add mod">
          <ac:chgData name="Luca Malavolta" userId="8edf4cfb-f364-46cb-ae3c-63c256fe030c" providerId="ADAL" clId="{7F72F60A-C424-4F29-8953-39183D3BD288}" dt="2025-06-23T10:23:37.532" v="1147" actId="13822"/>
          <ac:spMkLst>
            <pc:docMk/>
            <pc:sldMk cId="1103944497" sldId="275"/>
            <ac:spMk id="19" creationId="{A1006F6B-D097-AFED-5B09-A506BC563548}"/>
          </ac:spMkLst>
        </pc:spChg>
        <pc:picChg chg="add mod">
          <ac:chgData name="Luca Malavolta" userId="8edf4cfb-f364-46cb-ae3c-63c256fe030c" providerId="ADAL" clId="{7F72F60A-C424-4F29-8953-39183D3BD288}" dt="2025-06-23T10:13:22.092" v="804" actId="14100"/>
          <ac:picMkLst>
            <pc:docMk/>
            <pc:sldMk cId="1103944497" sldId="275"/>
            <ac:picMk id="4" creationId="{DF4BEDA5-21EA-6276-7766-F7A30911A367}"/>
          </ac:picMkLst>
        </pc:picChg>
        <pc:inkChg chg="add">
          <ac:chgData name="Luca Malavolta" userId="8edf4cfb-f364-46cb-ae3c-63c256fe030c" providerId="ADAL" clId="{7F72F60A-C424-4F29-8953-39183D3BD288}" dt="2025-06-23T10:21:38.021" v="1032" actId="9405"/>
          <ac:inkMkLst>
            <pc:docMk/>
            <pc:sldMk cId="1103944497" sldId="275"/>
            <ac:inkMk id="12" creationId="{DEA312DF-D427-FFDB-00AE-C5EB534C7CBD}"/>
          </ac:inkMkLst>
        </pc:inkChg>
        <pc:inkChg chg="add del">
          <ac:chgData name="Luca Malavolta" userId="8edf4cfb-f364-46cb-ae3c-63c256fe030c" providerId="ADAL" clId="{7F72F60A-C424-4F29-8953-39183D3BD288}" dt="2025-06-23T12:58:47.583" v="2108" actId="478"/>
          <ac:inkMkLst>
            <pc:docMk/>
            <pc:sldMk cId="1103944497" sldId="275"/>
            <ac:inkMk id="13" creationId="{C165C896-08F0-17D5-391B-3BD3D79D839D}"/>
          </ac:inkMkLst>
        </pc:inkChg>
        <pc:inkChg chg="add del">
          <ac:chgData name="Luca Malavolta" userId="8edf4cfb-f364-46cb-ae3c-63c256fe030c" providerId="ADAL" clId="{7F72F60A-C424-4F29-8953-39183D3BD288}" dt="2025-06-23T12:58:47.583" v="2108" actId="478"/>
          <ac:inkMkLst>
            <pc:docMk/>
            <pc:sldMk cId="1103944497" sldId="275"/>
            <ac:inkMk id="17" creationId="{2E6B2E8A-69EE-ECDB-B02C-08E20CBB9C15}"/>
          </ac:inkMkLst>
        </pc:inkChg>
        <pc:inkChg chg="add del">
          <ac:chgData name="Luca Malavolta" userId="8edf4cfb-f364-46cb-ae3c-63c256fe030c" providerId="ADAL" clId="{7F72F60A-C424-4F29-8953-39183D3BD288}" dt="2025-06-23T12:58:47.583" v="2108" actId="478"/>
          <ac:inkMkLst>
            <pc:docMk/>
            <pc:sldMk cId="1103944497" sldId="275"/>
            <ac:inkMk id="18" creationId="{28C6C12B-F1F1-383C-25C0-BAB68326FA3F}"/>
          </ac:inkMkLst>
        </pc:inkChg>
      </pc:sldChg>
      <pc:sldChg chg="addSp modSp mod">
        <pc:chgData name="Luca Malavolta" userId="8edf4cfb-f364-46cb-ae3c-63c256fe030c" providerId="ADAL" clId="{7F72F60A-C424-4F29-8953-39183D3BD288}" dt="2025-06-23T12:53:51.202" v="2098" actId="171"/>
        <pc:sldMkLst>
          <pc:docMk/>
          <pc:sldMk cId="3283812735" sldId="277"/>
        </pc:sldMkLst>
        <pc:spChg chg="mod">
          <ac:chgData name="Luca Malavolta" userId="8edf4cfb-f364-46cb-ae3c-63c256fe030c" providerId="ADAL" clId="{7F72F60A-C424-4F29-8953-39183D3BD288}" dt="2025-06-23T11:49:11.933" v="1965" actId="14100"/>
          <ac:spMkLst>
            <pc:docMk/>
            <pc:sldMk cId="3283812735" sldId="277"/>
            <ac:spMk id="6" creationId="{53ADE253-698D-6594-BD50-A092F81AAFE0}"/>
          </ac:spMkLst>
        </pc:spChg>
        <pc:picChg chg="add mod ord">
          <ac:chgData name="Luca Malavolta" userId="8edf4cfb-f364-46cb-ae3c-63c256fe030c" providerId="ADAL" clId="{7F72F60A-C424-4F29-8953-39183D3BD288}" dt="2025-06-23T12:53:51.202" v="2098" actId="171"/>
          <ac:picMkLst>
            <pc:docMk/>
            <pc:sldMk cId="3283812735" sldId="277"/>
            <ac:picMk id="2" creationId="{752EBEF7-968D-AFA7-F84E-CDF601E78035}"/>
          </ac:picMkLst>
        </pc:picChg>
      </pc:sldChg>
      <pc:sldChg chg="addSp modSp mod modAnim">
        <pc:chgData name="Luca Malavolta" userId="8edf4cfb-f364-46cb-ae3c-63c256fe030c" providerId="ADAL" clId="{7F72F60A-C424-4F29-8953-39183D3BD288}" dt="2025-06-23T08:06:51.642" v="55" actId="14100"/>
        <pc:sldMkLst>
          <pc:docMk/>
          <pc:sldMk cId="3989648566" sldId="278"/>
        </pc:sldMkLst>
        <pc:spChg chg="mod">
          <ac:chgData name="Luca Malavolta" userId="8edf4cfb-f364-46cb-ae3c-63c256fe030c" providerId="ADAL" clId="{7F72F60A-C424-4F29-8953-39183D3BD288}" dt="2025-06-23T08:03:32.466" v="38" actId="14100"/>
          <ac:spMkLst>
            <pc:docMk/>
            <pc:sldMk cId="3989648566" sldId="278"/>
            <ac:spMk id="12" creationId="{86140145-588E-4A8E-6671-E8850F8B6D35}"/>
          </ac:spMkLst>
        </pc:spChg>
        <pc:spChg chg="add mod">
          <ac:chgData name="Luca Malavolta" userId="8edf4cfb-f364-46cb-ae3c-63c256fe030c" providerId="ADAL" clId="{7F72F60A-C424-4F29-8953-39183D3BD288}" dt="2025-06-23T08:06:41.292" v="52" actId="1076"/>
          <ac:spMkLst>
            <pc:docMk/>
            <pc:sldMk cId="3989648566" sldId="278"/>
            <ac:spMk id="17" creationId="{542ADF16-9FD1-0767-0679-0CAAA2DC0AF8}"/>
          </ac:spMkLst>
        </pc:spChg>
        <pc:picChg chg="mod">
          <ac:chgData name="Luca Malavolta" userId="8edf4cfb-f364-46cb-ae3c-63c256fe030c" providerId="ADAL" clId="{7F72F60A-C424-4F29-8953-39183D3BD288}" dt="2025-06-23T08:03:37.983" v="40" actId="14100"/>
          <ac:picMkLst>
            <pc:docMk/>
            <pc:sldMk cId="3989648566" sldId="278"/>
            <ac:picMk id="4" creationId="{985A0EDF-4B87-C30F-D8EE-1B0DDDCF6601}"/>
          </ac:picMkLst>
        </pc:picChg>
        <pc:picChg chg="add mod">
          <ac:chgData name="Luca Malavolta" userId="8edf4cfb-f364-46cb-ae3c-63c256fe030c" providerId="ADAL" clId="{7F72F60A-C424-4F29-8953-39183D3BD288}" dt="2025-06-23T08:06:51.642" v="55" actId="14100"/>
          <ac:picMkLst>
            <pc:docMk/>
            <pc:sldMk cId="3989648566" sldId="278"/>
            <ac:picMk id="16" creationId="{9FC4E64C-A75C-8265-967F-353F5A6D3906}"/>
          </ac:picMkLst>
        </pc:picChg>
      </pc:sldChg>
      <pc:sldChg chg="addSp delSp modSp add mod modAnim">
        <pc:chgData name="Luca Malavolta" userId="8edf4cfb-f364-46cb-ae3c-63c256fe030c" providerId="ADAL" clId="{7F72F60A-C424-4F29-8953-39183D3BD288}" dt="2025-06-23T08:15:37.516" v="196"/>
        <pc:sldMkLst>
          <pc:docMk/>
          <pc:sldMk cId="1242317558" sldId="279"/>
        </pc:sldMkLst>
        <pc:spChg chg="mod">
          <ac:chgData name="Luca Malavolta" userId="8edf4cfb-f364-46cb-ae3c-63c256fe030c" providerId="ADAL" clId="{7F72F60A-C424-4F29-8953-39183D3BD288}" dt="2025-06-23T08:14:50.681" v="189" actId="20577"/>
          <ac:spMkLst>
            <pc:docMk/>
            <pc:sldMk cId="1242317558" sldId="279"/>
            <ac:spMk id="12" creationId="{2D5A79D8-B02F-648F-81A3-69CC97896AE8}"/>
          </ac:spMkLst>
        </pc:spChg>
        <pc:spChg chg="del">
          <ac:chgData name="Luca Malavolta" userId="8edf4cfb-f364-46cb-ae3c-63c256fe030c" providerId="ADAL" clId="{7F72F60A-C424-4F29-8953-39183D3BD288}" dt="2025-06-23T08:07:37.041" v="59" actId="478"/>
          <ac:spMkLst>
            <pc:docMk/>
            <pc:sldMk cId="1242317558" sldId="279"/>
            <ac:spMk id="17" creationId="{85EA422B-331B-4FD6-C46A-A788B8A139F9}"/>
          </ac:spMkLst>
        </pc:spChg>
        <pc:picChg chg="add mod">
          <ac:chgData name="Luca Malavolta" userId="8edf4cfb-f364-46cb-ae3c-63c256fe030c" providerId="ADAL" clId="{7F72F60A-C424-4F29-8953-39183D3BD288}" dt="2025-06-23T08:07:44.744" v="63" actId="1076"/>
          <ac:picMkLst>
            <pc:docMk/>
            <pc:sldMk cId="1242317558" sldId="279"/>
            <ac:picMk id="3" creationId="{7032FBBD-4067-E75A-876E-49B687980819}"/>
          </ac:picMkLst>
        </pc:picChg>
        <pc:picChg chg="del">
          <ac:chgData name="Luca Malavolta" userId="8edf4cfb-f364-46cb-ae3c-63c256fe030c" providerId="ADAL" clId="{7F72F60A-C424-4F29-8953-39183D3BD288}" dt="2025-06-23T08:07:33.105" v="57" actId="478"/>
          <ac:picMkLst>
            <pc:docMk/>
            <pc:sldMk cId="1242317558" sldId="279"/>
            <ac:picMk id="4" creationId="{9ADCFD11-EE7D-3BCF-988D-EBE3D8A82DEE}"/>
          </ac:picMkLst>
        </pc:picChg>
        <pc:picChg chg="add mod">
          <ac:chgData name="Luca Malavolta" userId="8edf4cfb-f364-46cb-ae3c-63c256fe030c" providerId="ADAL" clId="{7F72F60A-C424-4F29-8953-39183D3BD288}" dt="2025-06-23T08:15:21.337" v="195" actId="1076"/>
          <ac:picMkLst>
            <pc:docMk/>
            <pc:sldMk cId="1242317558" sldId="279"/>
            <ac:picMk id="6" creationId="{DB87F4D8-C090-38E5-C7B7-4A72B975D31E}"/>
          </ac:picMkLst>
        </pc:picChg>
        <pc:picChg chg="del">
          <ac:chgData name="Luca Malavolta" userId="8edf4cfb-f364-46cb-ae3c-63c256fe030c" providerId="ADAL" clId="{7F72F60A-C424-4F29-8953-39183D3BD288}" dt="2025-06-23T08:07:34.757" v="58" actId="478"/>
          <ac:picMkLst>
            <pc:docMk/>
            <pc:sldMk cId="1242317558" sldId="279"/>
            <ac:picMk id="16" creationId="{5FDB40A7-E3FA-D40C-7B9E-84D1BBE9E1FB}"/>
          </ac:picMkLst>
        </pc:picChg>
      </pc:sldChg>
      <pc:sldChg chg="addSp delSp modSp add mod delAnim">
        <pc:chgData name="Luca Malavolta" userId="8edf4cfb-f364-46cb-ae3c-63c256fe030c" providerId="ADAL" clId="{7F72F60A-C424-4F29-8953-39183D3BD288}" dt="2025-06-23T12:57:02.548" v="2107" actId="1076"/>
        <pc:sldMkLst>
          <pc:docMk/>
          <pc:sldMk cId="2909598267" sldId="280"/>
        </pc:sldMkLst>
        <pc:spChg chg="add mod">
          <ac:chgData name="Luca Malavolta" userId="8edf4cfb-f364-46cb-ae3c-63c256fe030c" providerId="ADAL" clId="{7F72F60A-C424-4F29-8953-39183D3BD288}" dt="2025-06-23T08:21:23.794" v="250"/>
          <ac:spMkLst>
            <pc:docMk/>
            <pc:sldMk cId="2909598267" sldId="280"/>
            <ac:spMk id="2" creationId="{B8EF7CA1-EDFC-34C5-75DB-FD14F7CFFF86}"/>
          </ac:spMkLst>
        </pc:spChg>
        <pc:spChg chg="mod">
          <ac:chgData name="Luca Malavolta" userId="8edf4cfb-f364-46cb-ae3c-63c256fe030c" providerId="ADAL" clId="{7F72F60A-C424-4F29-8953-39183D3BD288}" dt="2025-06-23T12:57:02.548" v="2107" actId="1076"/>
          <ac:spMkLst>
            <pc:docMk/>
            <pc:sldMk cId="2909598267" sldId="280"/>
            <ac:spMk id="12" creationId="{8DBAB018-31DE-D556-9B24-7B0065385EE5}"/>
          </ac:spMkLst>
        </pc:spChg>
        <pc:spChg chg="mod">
          <ac:chgData name="Luca Malavolta" userId="8edf4cfb-f364-46cb-ae3c-63c256fe030c" providerId="ADAL" clId="{7F72F60A-C424-4F29-8953-39183D3BD288}" dt="2025-06-23T08:21:20.636" v="249" actId="20577"/>
          <ac:spMkLst>
            <pc:docMk/>
            <pc:sldMk cId="2909598267" sldId="280"/>
            <ac:spMk id="54" creationId="{9C1E4C0B-F6E0-C416-17F3-33F7E6D00140}"/>
          </ac:spMkLst>
        </pc:spChg>
        <pc:picChg chg="del">
          <ac:chgData name="Luca Malavolta" userId="8edf4cfb-f364-46cb-ae3c-63c256fe030c" providerId="ADAL" clId="{7F72F60A-C424-4F29-8953-39183D3BD288}" dt="2025-06-23T08:21:53.076" v="297" actId="478"/>
          <ac:picMkLst>
            <pc:docMk/>
            <pc:sldMk cId="2909598267" sldId="280"/>
            <ac:picMk id="3" creationId="{8F48FD04-ABF3-A7B5-363D-975CAD4E1375}"/>
          </ac:picMkLst>
        </pc:picChg>
        <pc:picChg chg="add mod">
          <ac:chgData name="Luca Malavolta" userId="8edf4cfb-f364-46cb-ae3c-63c256fe030c" providerId="ADAL" clId="{7F72F60A-C424-4F29-8953-39183D3BD288}" dt="2025-06-23T08:31:35.431" v="313" actId="1076"/>
          <ac:picMkLst>
            <pc:docMk/>
            <pc:sldMk cId="2909598267" sldId="280"/>
            <ac:picMk id="5" creationId="{C5E70B50-3E60-D14E-B70D-8A776A676912}"/>
          </ac:picMkLst>
        </pc:picChg>
        <pc:picChg chg="del">
          <ac:chgData name="Luca Malavolta" userId="8edf4cfb-f364-46cb-ae3c-63c256fe030c" providerId="ADAL" clId="{7F72F60A-C424-4F29-8953-39183D3BD288}" dt="2025-06-23T08:21:52.060" v="296" actId="478"/>
          <ac:picMkLst>
            <pc:docMk/>
            <pc:sldMk cId="2909598267" sldId="280"/>
            <ac:picMk id="6" creationId="{A2FB18AA-0F21-F982-8306-A0B4ECF0741D}"/>
          </ac:picMkLst>
        </pc:picChg>
        <pc:picChg chg="add mod">
          <ac:chgData name="Luca Malavolta" userId="8edf4cfb-f364-46cb-ae3c-63c256fe030c" providerId="ADAL" clId="{7F72F60A-C424-4F29-8953-39183D3BD288}" dt="2025-06-23T08:31:52.093" v="330" actId="1036"/>
          <ac:picMkLst>
            <pc:docMk/>
            <pc:sldMk cId="2909598267" sldId="280"/>
            <ac:picMk id="8" creationId="{59E35593-AD7D-111F-6FDA-43EF8B2F3FB9}"/>
          </ac:picMkLst>
        </pc:picChg>
        <pc:picChg chg="add mod ord">
          <ac:chgData name="Luca Malavolta" userId="8edf4cfb-f364-46cb-ae3c-63c256fe030c" providerId="ADAL" clId="{7F72F60A-C424-4F29-8953-39183D3BD288}" dt="2025-06-23T12:56:37.059" v="2100" actId="170"/>
          <ac:picMkLst>
            <pc:docMk/>
            <pc:sldMk cId="2909598267" sldId="280"/>
            <ac:picMk id="13" creationId="{A30B64C1-3CA8-6594-7623-FA78584C5024}"/>
          </ac:picMkLst>
        </pc:picChg>
      </pc:sldChg>
      <pc:sldChg chg="addSp delSp modSp add mod delAnim modAnim">
        <pc:chgData name="Luca Malavolta" userId="8edf4cfb-f364-46cb-ae3c-63c256fe030c" providerId="ADAL" clId="{7F72F60A-C424-4F29-8953-39183D3BD288}" dt="2025-06-23T13:15:05.469" v="2435" actId="478"/>
        <pc:sldMkLst>
          <pc:docMk/>
          <pc:sldMk cId="2026100494" sldId="281"/>
        </pc:sldMkLst>
        <pc:spChg chg="add mod">
          <ac:chgData name="Luca Malavolta" userId="8edf4cfb-f364-46cb-ae3c-63c256fe030c" providerId="ADAL" clId="{7F72F60A-C424-4F29-8953-39183D3BD288}" dt="2025-06-23T10:39:02.518" v="1839" actId="207"/>
          <ac:spMkLst>
            <pc:docMk/>
            <pc:sldMk cId="2026100494" sldId="281"/>
            <ac:spMk id="2" creationId="{7E1D80F5-D7B0-91B8-9C3E-1193C7044EE8}"/>
          </ac:spMkLst>
        </pc:spChg>
        <pc:spChg chg="mod">
          <ac:chgData name="Luca Malavolta" userId="8edf4cfb-f364-46cb-ae3c-63c256fe030c" providerId="ADAL" clId="{7F72F60A-C424-4F29-8953-39183D3BD288}" dt="2025-06-23T10:39:57.517" v="1849" actId="1076"/>
          <ac:spMkLst>
            <pc:docMk/>
            <pc:sldMk cId="2026100494" sldId="281"/>
            <ac:spMk id="3" creationId="{00A4A893-6B79-5677-7419-CF7759577A46}"/>
          </ac:spMkLst>
        </pc:spChg>
        <pc:spChg chg="add mod">
          <ac:chgData name="Luca Malavolta" userId="8edf4cfb-f364-46cb-ae3c-63c256fe030c" providerId="ADAL" clId="{7F72F60A-C424-4F29-8953-39183D3BD288}" dt="2025-06-23T13:15:01.757" v="2434" actId="20577"/>
          <ac:spMkLst>
            <pc:docMk/>
            <pc:sldMk cId="2026100494" sldId="281"/>
            <ac:spMk id="5" creationId="{5A2F232D-549A-1F82-A400-91A659A6AAE6}"/>
          </ac:spMkLst>
        </pc:spChg>
        <pc:spChg chg="del">
          <ac:chgData name="Luca Malavolta" userId="8edf4cfb-f364-46cb-ae3c-63c256fe030c" providerId="ADAL" clId="{7F72F60A-C424-4F29-8953-39183D3BD288}" dt="2025-06-23T10:27:31.574" v="1278" actId="478"/>
          <ac:spMkLst>
            <pc:docMk/>
            <pc:sldMk cId="2026100494" sldId="281"/>
            <ac:spMk id="7" creationId="{BC81D79D-661C-37F2-CF05-C4AA522A729A}"/>
          </ac:spMkLst>
        </pc:spChg>
        <pc:spChg chg="del">
          <ac:chgData name="Luca Malavolta" userId="8edf4cfb-f364-46cb-ae3c-63c256fe030c" providerId="ADAL" clId="{7F72F60A-C424-4F29-8953-39183D3BD288}" dt="2025-06-23T10:24:36.869" v="1181" actId="478"/>
          <ac:spMkLst>
            <pc:docMk/>
            <pc:sldMk cId="2026100494" sldId="281"/>
            <ac:spMk id="10" creationId="{D91989B8-FA41-D7FE-19C4-AFCA48DD20AA}"/>
          </ac:spMkLst>
        </pc:spChg>
        <pc:spChg chg="mod">
          <ac:chgData name="Luca Malavolta" userId="8edf4cfb-f364-46cb-ae3c-63c256fe030c" providerId="ADAL" clId="{7F72F60A-C424-4F29-8953-39183D3BD288}" dt="2025-06-23T10:24:32.846" v="1180" actId="20577"/>
          <ac:spMkLst>
            <pc:docMk/>
            <pc:sldMk cId="2026100494" sldId="281"/>
            <ac:spMk id="16" creationId="{CF8C09C9-AACC-6087-DE4E-29430316B8E6}"/>
          </ac:spMkLst>
        </pc:spChg>
        <pc:spChg chg="del">
          <ac:chgData name="Luca Malavolta" userId="8edf4cfb-f364-46cb-ae3c-63c256fe030c" providerId="ADAL" clId="{7F72F60A-C424-4F29-8953-39183D3BD288}" dt="2025-06-23T10:24:40.732" v="1182" actId="478"/>
          <ac:spMkLst>
            <pc:docMk/>
            <pc:sldMk cId="2026100494" sldId="281"/>
            <ac:spMk id="19" creationId="{117A1080-DFDF-C021-EC68-7B66DB0B5B1A}"/>
          </ac:spMkLst>
        </pc:spChg>
        <pc:spChg chg="add del mod">
          <ac:chgData name="Luca Malavolta" userId="8edf4cfb-f364-46cb-ae3c-63c256fe030c" providerId="ADAL" clId="{7F72F60A-C424-4F29-8953-39183D3BD288}" dt="2025-06-23T13:15:05.469" v="2435" actId="478"/>
          <ac:spMkLst>
            <pc:docMk/>
            <pc:sldMk cId="2026100494" sldId="281"/>
            <ac:spMk id="20" creationId="{2F230D15-5090-D396-3A38-35D797A4BE19}"/>
          </ac:spMkLst>
        </pc:spChg>
        <pc:picChg chg="del">
          <ac:chgData name="Luca Malavolta" userId="8edf4cfb-f364-46cb-ae3c-63c256fe030c" providerId="ADAL" clId="{7F72F60A-C424-4F29-8953-39183D3BD288}" dt="2025-06-23T10:24:44.124" v="1183" actId="478"/>
          <ac:picMkLst>
            <pc:docMk/>
            <pc:sldMk cId="2026100494" sldId="281"/>
            <ac:picMk id="4" creationId="{A37E665E-6ADD-AC73-06AB-ED556BB014C1}"/>
          </ac:picMkLst>
        </pc:picChg>
      </pc:sldChg>
      <pc:sldChg chg="add del">
        <pc:chgData name="Luca Malavolta" userId="8edf4cfb-f364-46cb-ae3c-63c256fe030c" providerId="ADAL" clId="{7F72F60A-C424-4F29-8953-39183D3BD288}" dt="2025-06-23T10:24:12.641" v="1151" actId="47"/>
        <pc:sldMkLst>
          <pc:docMk/>
          <pc:sldMk cId="3366080736" sldId="281"/>
        </pc:sldMkLst>
      </pc:sldChg>
      <pc:sldChg chg="addSp delSp modSp add mod">
        <pc:chgData name="Luca Malavolta" userId="8edf4cfb-f364-46cb-ae3c-63c256fe030c" providerId="ADAL" clId="{7F72F60A-C424-4F29-8953-39183D3BD288}" dt="2025-06-23T10:43:41.937" v="1909" actId="14100"/>
        <pc:sldMkLst>
          <pc:docMk/>
          <pc:sldMk cId="1430007834" sldId="282"/>
        </pc:sldMkLst>
        <pc:spChg chg="mod">
          <ac:chgData name="Luca Malavolta" userId="8edf4cfb-f364-46cb-ae3c-63c256fe030c" providerId="ADAL" clId="{7F72F60A-C424-4F29-8953-39183D3BD288}" dt="2025-06-23T10:43:41.937" v="1909" actId="14100"/>
          <ac:spMkLst>
            <pc:docMk/>
            <pc:sldMk cId="1430007834" sldId="282"/>
            <ac:spMk id="2" creationId="{C7FA1FE7-53A8-245D-7AA2-5B6B1938B74B}"/>
          </ac:spMkLst>
        </pc:spChg>
        <pc:spChg chg="del">
          <ac:chgData name="Luca Malavolta" userId="8edf4cfb-f364-46cb-ae3c-63c256fe030c" providerId="ADAL" clId="{7F72F60A-C424-4F29-8953-39183D3BD288}" dt="2025-06-23T10:42:02.487" v="1863" actId="478"/>
          <ac:spMkLst>
            <pc:docMk/>
            <pc:sldMk cId="1430007834" sldId="282"/>
            <ac:spMk id="6" creationId="{C15A9224-E96F-68BB-4623-237A6AF8A34E}"/>
          </ac:spMkLst>
        </pc:spChg>
        <pc:picChg chg="add del mod">
          <ac:chgData name="Luca Malavolta" userId="8edf4cfb-f364-46cb-ae3c-63c256fe030c" providerId="ADAL" clId="{7F72F60A-C424-4F29-8953-39183D3BD288}" dt="2025-06-23T10:42:11.538" v="1866" actId="478"/>
          <ac:picMkLst>
            <pc:docMk/>
            <pc:sldMk cId="1430007834" sldId="282"/>
            <ac:picMk id="3" creationId="{B08C965F-43B4-F579-36AC-6D406ABA764F}"/>
          </ac:picMkLst>
        </pc:picChg>
      </pc:sldChg>
      <pc:sldChg chg="delSp modSp add del mod delAnim">
        <pc:chgData name="Luca Malavolta" userId="8edf4cfb-f364-46cb-ae3c-63c256fe030c" providerId="ADAL" clId="{7F72F60A-C424-4F29-8953-39183D3BD288}" dt="2025-06-23T12:04:28.512" v="1976" actId="2696"/>
        <pc:sldMkLst>
          <pc:docMk/>
          <pc:sldMk cId="235861288" sldId="283"/>
        </pc:sldMkLst>
        <pc:spChg chg="del">
          <ac:chgData name="Luca Malavolta" userId="8edf4cfb-f364-46cb-ae3c-63c256fe030c" providerId="ADAL" clId="{7F72F60A-C424-4F29-8953-39183D3BD288}" dt="2025-06-23T12:02:27.544" v="1971" actId="478"/>
          <ac:spMkLst>
            <pc:docMk/>
            <pc:sldMk cId="235861288" sldId="283"/>
            <ac:spMk id="2" creationId="{C2BBBCC3-BAB6-A4BC-740B-2797ABAECB24}"/>
          </ac:spMkLst>
        </pc:spChg>
        <pc:spChg chg="del">
          <ac:chgData name="Luca Malavolta" userId="8edf4cfb-f364-46cb-ae3c-63c256fe030c" providerId="ADAL" clId="{7F72F60A-C424-4F29-8953-39183D3BD288}" dt="2025-06-23T12:02:20.408" v="1969" actId="478"/>
          <ac:spMkLst>
            <pc:docMk/>
            <pc:sldMk cId="235861288" sldId="283"/>
            <ac:spMk id="3" creationId="{11032202-BAA6-E0EB-DAA5-EC023FBA0C4C}"/>
          </ac:spMkLst>
        </pc:spChg>
        <pc:spChg chg="del mod">
          <ac:chgData name="Luca Malavolta" userId="8edf4cfb-f364-46cb-ae3c-63c256fe030c" providerId="ADAL" clId="{7F72F60A-C424-4F29-8953-39183D3BD288}" dt="2025-06-23T12:02:18.838" v="1968" actId="478"/>
          <ac:spMkLst>
            <pc:docMk/>
            <pc:sldMk cId="235861288" sldId="283"/>
            <ac:spMk id="5" creationId="{D0E33EB6-85F5-A0A4-C35D-AA8F191E3611}"/>
          </ac:spMkLst>
        </pc:spChg>
        <pc:spChg chg="mod">
          <ac:chgData name="Luca Malavolta" userId="8edf4cfb-f364-46cb-ae3c-63c256fe030c" providerId="ADAL" clId="{7F72F60A-C424-4F29-8953-39183D3BD288}" dt="2025-06-23T12:02:22.424" v="1970" actId="20577"/>
          <ac:spMkLst>
            <pc:docMk/>
            <pc:sldMk cId="235861288" sldId="283"/>
            <ac:spMk id="6" creationId="{E9C970EC-2A03-E109-346A-A63CAE0ADB5A}"/>
          </ac:spMkLst>
        </pc:spChg>
        <pc:spChg chg="mod">
          <ac:chgData name="Luca Malavolta" userId="8edf4cfb-f364-46cb-ae3c-63c256fe030c" providerId="ADAL" clId="{7F72F60A-C424-4F29-8953-39183D3BD288}" dt="2025-06-23T12:03:59.463" v="1972" actId="20577"/>
          <ac:spMkLst>
            <pc:docMk/>
            <pc:sldMk cId="235861288" sldId="283"/>
            <ac:spMk id="16" creationId="{89738678-8F61-E2D3-54CE-87E98D29D7BC}"/>
          </ac:spMkLst>
        </pc:spChg>
      </pc:sldChg>
      <pc:sldChg chg="addSp delSp modSp new mod">
        <pc:chgData name="Luca Malavolta" userId="8edf4cfb-f364-46cb-ae3c-63c256fe030c" providerId="ADAL" clId="{7F72F60A-C424-4F29-8953-39183D3BD288}" dt="2025-06-23T13:27:01.967" v="2450" actId="171"/>
        <pc:sldMkLst>
          <pc:docMk/>
          <pc:sldMk cId="280890040" sldId="284"/>
        </pc:sldMkLst>
        <pc:spChg chg="del">
          <ac:chgData name="Luca Malavolta" userId="8edf4cfb-f364-46cb-ae3c-63c256fe030c" providerId="ADAL" clId="{7F72F60A-C424-4F29-8953-39183D3BD288}" dt="2025-06-23T12:04:14.311" v="1974" actId="478"/>
          <ac:spMkLst>
            <pc:docMk/>
            <pc:sldMk cId="280890040" sldId="284"/>
            <ac:spMk id="2" creationId="{2AAB0202-D105-A99E-0575-AEB48E2FA0EF}"/>
          </ac:spMkLst>
        </pc:spChg>
        <pc:spChg chg="del">
          <ac:chgData name="Luca Malavolta" userId="8edf4cfb-f364-46cb-ae3c-63c256fe030c" providerId="ADAL" clId="{7F72F60A-C424-4F29-8953-39183D3BD288}" dt="2025-06-23T12:04:14.311" v="1974" actId="478"/>
          <ac:spMkLst>
            <pc:docMk/>
            <pc:sldMk cId="280890040" sldId="284"/>
            <ac:spMk id="3" creationId="{367ACFB8-89E2-6661-CE4C-3C18E463F653}"/>
          </ac:spMkLst>
        </pc:spChg>
        <pc:spChg chg="add mod">
          <ac:chgData name="Luca Malavolta" userId="8edf4cfb-f364-46cb-ae3c-63c256fe030c" providerId="ADAL" clId="{7F72F60A-C424-4F29-8953-39183D3BD288}" dt="2025-06-23T12:45:39.091" v="1997" actId="207"/>
          <ac:spMkLst>
            <pc:docMk/>
            <pc:sldMk cId="280890040" sldId="284"/>
            <ac:spMk id="4" creationId="{59CFE30B-CD49-0A0B-65C5-F5E1474361B4}"/>
          </ac:spMkLst>
        </pc:spChg>
        <pc:spChg chg="add mod">
          <ac:chgData name="Luca Malavolta" userId="8edf4cfb-f364-46cb-ae3c-63c256fe030c" providerId="ADAL" clId="{7F72F60A-C424-4F29-8953-39183D3BD288}" dt="2025-06-23T12:47:48.195" v="2053" actId="1036"/>
          <ac:spMkLst>
            <pc:docMk/>
            <pc:sldMk cId="280890040" sldId="284"/>
            <ac:spMk id="7" creationId="{97E37BCE-1A7A-3A92-87BE-274654C25364}"/>
          </ac:spMkLst>
        </pc:spChg>
        <pc:picChg chg="add del mod ord modCrop">
          <ac:chgData name="Luca Malavolta" userId="8edf4cfb-f364-46cb-ae3c-63c256fe030c" providerId="ADAL" clId="{7F72F60A-C424-4F29-8953-39183D3BD288}" dt="2025-06-23T13:25:10.868" v="2436" actId="478"/>
          <ac:picMkLst>
            <pc:docMk/>
            <pc:sldMk cId="280890040" sldId="284"/>
            <ac:picMk id="6" creationId="{A6C80A18-579C-F5BA-EDE2-F2A19A07074A}"/>
          </ac:picMkLst>
        </pc:picChg>
        <pc:picChg chg="add mod ord modCrop">
          <ac:chgData name="Luca Malavolta" userId="8edf4cfb-f364-46cb-ae3c-63c256fe030c" providerId="ADAL" clId="{7F72F60A-C424-4F29-8953-39183D3BD288}" dt="2025-06-23T13:27:01.967" v="2450" actId="171"/>
          <ac:picMkLst>
            <pc:docMk/>
            <pc:sldMk cId="280890040" sldId="284"/>
            <ac:picMk id="9" creationId="{7E4023CB-29E4-3791-BBF2-759E1E67183A}"/>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3T10:21:38.016"/>
    </inkml:context>
    <inkml:brush xml:id="br0">
      <inkml:brushProperty name="width" value="0.05" units="cm"/>
      <inkml:brushProperty name="height" value="0.05" units="cm"/>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3T10:21:38.016"/>
    </inkml:context>
    <inkml:brush xml:id="br0">
      <inkml:brushProperty name="width" value="0.05" units="cm"/>
      <inkml:brushProperty name="height" value="0.05" units="cm"/>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3T10:21:41.447"/>
    </inkml:context>
    <inkml:brush xml:id="br0">
      <inkml:brushProperty name="width" value="0.05" units="cm"/>
      <inkml:brushProperty name="height" value="0.0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3T10:21:44.618"/>
    </inkml:context>
    <inkml:brush xml:id="br0">
      <inkml:brushProperty name="width" value="0.05" units="cm"/>
      <inkml:brushProperty name="height" value="0.05" units="cm"/>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3T10:21:46.454"/>
    </inkml:context>
    <inkml:brush xml:id="br0">
      <inkml:brushProperty name="width" value="0.05" units="cm"/>
      <inkml:brushProperty name="height" value="0.0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955ECE-B789-4201-A91E-A20E7E9E069E}" type="datetimeFigureOut">
              <a:rPr lang="en-US" smtClean="0"/>
              <a:t>6/23/2025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31B018-901A-4ACC-B7DA-66ED7512F6FF}" type="slidenum">
              <a:rPr lang="en-US" smtClean="0"/>
              <a:t>‹N›</a:t>
            </a:fld>
            <a:endParaRPr lang="en-US"/>
          </a:p>
        </p:txBody>
      </p:sp>
    </p:spTree>
    <p:extLst>
      <p:ext uri="{BB962C8B-B14F-4D97-AF65-F5344CB8AC3E}">
        <p14:creationId xmlns:p14="http://schemas.microsoft.com/office/powerpoint/2010/main" val="1127268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cei.noaa.gov/products/space-weather/legacy-data/publication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ssp-eprv.github.io/index.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ssp-eprv.github.io/index.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a:p>
            <a:r>
              <a:rPr lang="en-US" dirty="0"/>
              <a:t>Granules are the smallest convective structures on the Sun. Sir William Herschel first noted their existence in 1794. Granules exist at the top of the photosphere and represent the boundary between convective heat transport of the interior and radiative cooling of the optically thin atmosphere of the Sun.</a:t>
            </a:r>
          </a:p>
          <a:p>
            <a:endParaRPr lang="en-US" dirty="0"/>
          </a:p>
          <a:p>
            <a:r>
              <a:rPr lang="en-US" sz="1200" b="1" i="1" kern="1200" dirty="0">
                <a:solidFill>
                  <a:schemeClr val="tx1"/>
                </a:solidFill>
                <a:effectLst/>
                <a:latin typeface="+mn-lt"/>
                <a:ea typeface="+mn-ea"/>
                <a:cs typeface="+mn-cs"/>
              </a:rPr>
              <a:t>Convection Cells. Granules (left) have diameters of ~1000 km, velocities of ~3000 m/s, and lifetimes of ~10 minutes.</a:t>
            </a:r>
          </a:p>
          <a:p>
            <a:endParaRPr lang="en-US" sz="1200" b="1" i="1" kern="1200" dirty="0">
              <a:solidFill>
                <a:schemeClr val="tx1"/>
              </a:solidFill>
              <a:effectLst/>
              <a:latin typeface="+mn-lt"/>
              <a:ea typeface="+mn-ea"/>
              <a:cs typeface="+mn-cs"/>
            </a:endParaRPr>
          </a:p>
          <a:p>
            <a:r>
              <a:rPr lang="en-US" sz="1200" b="1" i="1" kern="1200" dirty="0" err="1">
                <a:solidFill>
                  <a:schemeClr val="tx1"/>
                </a:solidFill>
                <a:effectLst/>
                <a:latin typeface="+mn-lt"/>
                <a:ea typeface="+mn-ea"/>
                <a:cs typeface="+mn-cs"/>
              </a:rPr>
              <a:t>Supergranules</a:t>
            </a:r>
            <a:r>
              <a:rPr lang="en-US" sz="1200" b="1" i="1" kern="1200" dirty="0">
                <a:solidFill>
                  <a:schemeClr val="tx1"/>
                </a:solidFill>
                <a:effectLst/>
                <a:latin typeface="+mn-lt"/>
                <a:ea typeface="+mn-ea"/>
                <a:cs typeface="+mn-cs"/>
              </a:rPr>
              <a:t> (middle) have diameters of ~30,000 km, velocities of ~500 m/s, and lifetimes of about a day.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Giant cells (right) have diameters of ~200,000 km, velocities of ~10 m s−1, and lifetime of a couple months.</a:t>
            </a:r>
          </a:p>
          <a:p>
            <a:endParaRPr lang="en-US" sz="1200" b="1" i="1" kern="1200" dirty="0">
              <a:solidFill>
                <a:schemeClr val="tx1"/>
              </a:solidFill>
              <a:effectLst/>
              <a:latin typeface="+mn-lt"/>
              <a:ea typeface="+mn-ea"/>
              <a:cs typeface="+mn-cs"/>
            </a:endParaRPr>
          </a:p>
          <a:p>
            <a:endParaRPr lang="en-US" dirty="0"/>
          </a:p>
        </p:txBody>
      </p:sp>
      <p:sp>
        <p:nvSpPr>
          <p:cNvPr id="4" name="Segnaposto numero diapositiva 3"/>
          <p:cNvSpPr>
            <a:spLocks noGrp="1"/>
          </p:cNvSpPr>
          <p:nvPr>
            <p:ph type="sldNum" sz="quarter" idx="5"/>
          </p:nvPr>
        </p:nvSpPr>
        <p:spPr/>
        <p:txBody>
          <a:bodyPr/>
          <a:lstStyle/>
          <a:p>
            <a:fld id="{F831B018-901A-4ACC-B7DA-66ED7512F6FF}" type="slidenum">
              <a:rPr lang="en-US" smtClean="0"/>
              <a:t>2</a:t>
            </a:fld>
            <a:endParaRPr lang="en-US"/>
          </a:p>
        </p:txBody>
      </p:sp>
    </p:spTree>
    <p:extLst>
      <p:ext uri="{BB962C8B-B14F-4D97-AF65-F5344CB8AC3E}">
        <p14:creationId xmlns:p14="http://schemas.microsoft.com/office/powerpoint/2010/main" val="352845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87A67-565E-BB4D-AF00-B83BE657287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60ECA74-5084-F345-6359-D240DAA7678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EACA405-1463-B047-CFCB-75B382A5BBC6}"/>
              </a:ext>
            </a:extLst>
          </p:cNvPr>
          <p:cNvSpPr>
            <a:spLocks noGrp="1"/>
          </p:cNvSpPr>
          <p:nvPr>
            <p:ph type="body" idx="1"/>
          </p:nvPr>
        </p:nvSpPr>
        <p:spPr/>
        <p:txBody>
          <a:bodyPr/>
          <a:lstStyle/>
          <a:p>
            <a:r>
              <a:rPr lang="en-US" dirty="0"/>
              <a:t>https://progearthplanetsci.springeropen.com/articles/10.1186/s40645-021-00430-x</a:t>
            </a:r>
          </a:p>
          <a:p>
            <a:endParaRPr lang="en-US" dirty="0"/>
          </a:p>
          <a:p>
            <a:endParaRPr lang="en-US" dirty="0"/>
          </a:p>
          <a:p>
            <a:r>
              <a:rPr lang="en-US" dirty="0"/>
              <a:t>Earth has a transit depth of 9 * 10-5</a:t>
            </a:r>
          </a:p>
        </p:txBody>
      </p:sp>
      <p:sp>
        <p:nvSpPr>
          <p:cNvPr id="4" name="Segnaposto numero diapositiva 3">
            <a:extLst>
              <a:ext uri="{FF2B5EF4-FFF2-40B4-BE49-F238E27FC236}">
                <a16:creationId xmlns:a16="http://schemas.microsoft.com/office/drawing/2014/main" id="{49D5887C-7A48-6FFB-AE65-F2F7A50A0FD9}"/>
              </a:ext>
            </a:extLst>
          </p:cNvPr>
          <p:cNvSpPr>
            <a:spLocks noGrp="1"/>
          </p:cNvSpPr>
          <p:nvPr>
            <p:ph type="sldNum" sz="quarter" idx="5"/>
          </p:nvPr>
        </p:nvSpPr>
        <p:spPr/>
        <p:txBody>
          <a:bodyPr/>
          <a:lstStyle/>
          <a:p>
            <a:fld id="{F831B018-901A-4ACC-B7DA-66ED7512F6FF}" type="slidenum">
              <a:rPr lang="en-US" smtClean="0"/>
              <a:t>11</a:t>
            </a:fld>
            <a:endParaRPr lang="en-US"/>
          </a:p>
        </p:txBody>
      </p:sp>
    </p:spTree>
    <p:extLst>
      <p:ext uri="{BB962C8B-B14F-4D97-AF65-F5344CB8AC3E}">
        <p14:creationId xmlns:p14="http://schemas.microsoft.com/office/powerpoint/2010/main" val="1730989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822DA-7CAF-76A4-FA30-B69C0C9F2C8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FFF4370-29E9-D0D3-8C21-CAFD124F13D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10FC809-2FE1-C730-6EFA-23DEEB966175}"/>
              </a:ext>
            </a:extLst>
          </p:cNvPr>
          <p:cNvSpPr>
            <a:spLocks noGrp="1"/>
          </p:cNvSpPr>
          <p:nvPr>
            <p:ph type="body" idx="1"/>
          </p:nvPr>
        </p:nvSpPr>
        <p:spPr/>
        <p:txBody>
          <a:bodyPr/>
          <a:lstStyle/>
          <a:p>
            <a:r>
              <a:rPr lang="it-IT" dirty="0" err="1"/>
              <a:t>Complication</a:t>
            </a:r>
            <a:endParaRPr lang="en-US" dirty="0"/>
          </a:p>
        </p:txBody>
      </p:sp>
      <p:sp>
        <p:nvSpPr>
          <p:cNvPr id="4" name="Segnaposto numero diapositiva 3">
            <a:extLst>
              <a:ext uri="{FF2B5EF4-FFF2-40B4-BE49-F238E27FC236}">
                <a16:creationId xmlns:a16="http://schemas.microsoft.com/office/drawing/2014/main" id="{C99E2BA9-0A17-29A1-9BD9-DF678CCDD208}"/>
              </a:ext>
            </a:extLst>
          </p:cNvPr>
          <p:cNvSpPr>
            <a:spLocks noGrp="1"/>
          </p:cNvSpPr>
          <p:nvPr>
            <p:ph type="sldNum" sz="quarter" idx="5"/>
          </p:nvPr>
        </p:nvSpPr>
        <p:spPr/>
        <p:txBody>
          <a:bodyPr/>
          <a:lstStyle/>
          <a:p>
            <a:fld id="{F831B018-901A-4ACC-B7DA-66ED7512F6FF}" type="slidenum">
              <a:rPr lang="en-US" smtClean="0"/>
              <a:t>12</a:t>
            </a:fld>
            <a:endParaRPr lang="en-US"/>
          </a:p>
        </p:txBody>
      </p:sp>
    </p:spTree>
    <p:extLst>
      <p:ext uri="{BB962C8B-B14F-4D97-AF65-F5344CB8AC3E}">
        <p14:creationId xmlns:p14="http://schemas.microsoft.com/office/powerpoint/2010/main" val="393215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EDCC2-6258-C598-A809-A15C90C3870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06A3512-7E81-2243-1200-8E8113744F9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B53883D-6F26-1E4F-BCE2-DA2B40AF73FC}"/>
              </a:ext>
            </a:extLst>
          </p:cNvPr>
          <p:cNvSpPr>
            <a:spLocks noGrp="1"/>
          </p:cNvSpPr>
          <p:nvPr>
            <p:ph type="body" idx="1"/>
          </p:nvPr>
        </p:nvSpPr>
        <p:spPr/>
        <p:txBody>
          <a:bodyPr/>
          <a:lstStyle/>
          <a:p>
            <a:r>
              <a:rPr lang="it-IT" dirty="0" err="1"/>
              <a:t>Complication</a:t>
            </a:r>
            <a:endParaRPr lang="en-US" dirty="0"/>
          </a:p>
        </p:txBody>
      </p:sp>
      <p:sp>
        <p:nvSpPr>
          <p:cNvPr id="4" name="Segnaposto numero diapositiva 3">
            <a:extLst>
              <a:ext uri="{FF2B5EF4-FFF2-40B4-BE49-F238E27FC236}">
                <a16:creationId xmlns:a16="http://schemas.microsoft.com/office/drawing/2014/main" id="{DC08AB5A-B149-8607-39A3-B959FD14CA7E}"/>
              </a:ext>
            </a:extLst>
          </p:cNvPr>
          <p:cNvSpPr>
            <a:spLocks noGrp="1"/>
          </p:cNvSpPr>
          <p:nvPr>
            <p:ph type="sldNum" sz="quarter" idx="5"/>
          </p:nvPr>
        </p:nvSpPr>
        <p:spPr/>
        <p:txBody>
          <a:bodyPr/>
          <a:lstStyle/>
          <a:p>
            <a:fld id="{F831B018-901A-4ACC-B7DA-66ED7512F6FF}" type="slidenum">
              <a:rPr lang="en-US" smtClean="0"/>
              <a:t>13</a:t>
            </a:fld>
            <a:endParaRPr lang="en-US"/>
          </a:p>
        </p:txBody>
      </p:sp>
    </p:spTree>
    <p:extLst>
      <p:ext uri="{BB962C8B-B14F-4D97-AF65-F5344CB8AC3E}">
        <p14:creationId xmlns:p14="http://schemas.microsoft.com/office/powerpoint/2010/main" val="3781901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8F3A6-727D-0930-4025-68119CEFA4E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3358E99-DEB6-843D-DF95-D228415561B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60671C7-99ED-9543-8E34-131A6B36F4AC}"/>
              </a:ext>
            </a:extLst>
          </p:cNvPr>
          <p:cNvSpPr>
            <a:spLocks noGrp="1"/>
          </p:cNvSpPr>
          <p:nvPr>
            <p:ph type="body" idx="1"/>
          </p:nvPr>
        </p:nvSpPr>
        <p:spPr/>
        <p:txBody>
          <a:bodyPr/>
          <a:lstStyle/>
          <a:p>
            <a:r>
              <a:rPr lang="en-US" dirty="0"/>
              <a:t>https://www.esa.int/ESA_Multimedia/Images/2025/04/Solar_Orbiter_s_widest_high-res_view_of_the_Sun</a:t>
            </a:r>
          </a:p>
          <a:p>
            <a:endParaRPr lang="en-US" dirty="0"/>
          </a:p>
          <a:p>
            <a:endParaRPr lang="en-US" dirty="0"/>
          </a:p>
          <a:p>
            <a:r>
              <a:rPr lang="en-US" sz="1200" b="0" i="1" kern="1200" dirty="0">
                <a:solidFill>
                  <a:schemeClr val="tx1"/>
                </a:solidFill>
                <a:effectLst/>
                <a:latin typeface="+mn-lt"/>
                <a:ea typeface="+mn-ea"/>
                <a:cs typeface="+mn-cs"/>
              </a:rPr>
              <a:t>The three views of the Sun’s surface shown here are based on measurements taken on March 22, 2023, by the ESA-led Solar Orbiter mission. From left to right, you see the Sun in visible light, a magnetic map of the Sun, and a map of the line-of-sight speed and direction of movement of material at the Sun’s visible surface. These are the first high-resolution full-disc views of the Sun by the spacecraft’s Polarimetric and </a:t>
            </a:r>
            <a:r>
              <a:rPr lang="en-US" sz="1200" b="0" i="1" kern="1200" dirty="0" err="1">
                <a:solidFill>
                  <a:schemeClr val="tx1"/>
                </a:solidFill>
                <a:effectLst/>
                <a:latin typeface="+mn-lt"/>
                <a:ea typeface="+mn-ea"/>
                <a:cs typeface="+mn-cs"/>
              </a:rPr>
              <a:t>Helioseismic</a:t>
            </a:r>
            <a:r>
              <a:rPr lang="en-US" sz="1200" b="0" i="1" kern="1200" dirty="0">
                <a:solidFill>
                  <a:schemeClr val="tx1"/>
                </a:solidFill>
                <a:effectLst/>
                <a:latin typeface="+mn-lt"/>
                <a:ea typeface="+mn-ea"/>
                <a:cs typeface="+mn-cs"/>
              </a:rPr>
              <a:t> Imager (PHI) instrument. Credit: ESA &amp; NASA/Solar Orbiter/PHI Team</a:t>
            </a:r>
            <a:endParaRPr lang="en-US" dirty="0"/>
          </a:p>
        </p:txBody>
      </p:sp>
      <p:sp>
        <p:nvSpPr>
          <p:cNvPr id="4" name="Segnaposto numero diapositiva 3">
            <a:extLst>
              <a:ext uri="{FF2B5EF4-FFF2-40B4-BE49-F238E27FC236}">
                <a16:creationId xmlns:a16="http://schemas.microsoft.com/office/drawing/2014/main" id="{375FD8B8-E2F1-A025-375A-8E184F63FB64}"/>
              </a:ext>
            </a:extLst>
          </p:cNvPr>
          <p:cNvSpPr>
            <a:spLocks noGrp="1"/>
          </p:cNvSpPr>
          <p:nvPr>
            <p:ph type="sldNum" sz="quarter" idx="5"/>
          </p:nvPr>
        </p:nvSpPr>
        <p:spPr/>
        <p:txBody>
          <a:bodyPr/>
          <a:lstStyle/>
          <a:p>
            <a:fld id="{F831B018-901A-4ACC-B7DA-66ED7512F6FF}" type="slidenum">
              <a:rPr lang="en-US" smtClean="0"/>
              <a:t>14</a:t>
            </a:fld>
            <a:endParaRPr lang="en-US"/>
          </a:p>
        </p:txBody>
      </p:sp>
    </p:spTree>
    <p:extLst>
      <p:ext uri="{BB962C8B-B14F-4D97-AF65-F5344CB8AC3E}">
        <p14:creationId xmlns:p14="http://schemas.microsoft.com/office/powerpoint/2010/main" val="132703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71BE9-028F-A09C-D119-A527BDF4EA5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30FA65F-5B09-1E9C-CE04-92889C28C31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1E4E815-701A-AE73-C69F-6D996265CE3B}"/>
              </a:ext>
            </a:extLst>
          </p:cNvPr>
          <p:cNvSpPr>
            <a:spLocks noGrp="1"/>
          </p:cNvSpPr>
          <p:nvPr>
            <p:ph type="body" idx="1"/>
          </p:nvPr>
        </p:nvSpPr>
        <p:spPr/>
        <p:txBody>
          <a:bodyPr/>
          <a:lstStyle/>
          <a:p>
            <a:r>
              <a:rPr lang="it-IT" dirty="0" err="1"/>
              <a:t>Complication</a:t>
            </a:r>
            <a:endParaRPr lang="en-US" dirty="0"/>
          </a:p>
        </p:txBody>
      </p:sp>
      <p:sp>
        <p:nvSpPr>
          <p:cNvPr id="4" name="Segnaposto numero diapositiva 3">
            <a:extLst>
              <a:ext uri="{FF2B5EF4-FFF2-40B4-BE49-F238E27FC236}">
                <a16:creationId xmlns:a16="http://schemas.microsoft.com/office/drawing/2014/main" id="{593638F6-E377-5C50-90C8-B225C6201290}"/>
              </a:ext>
            </a:extLst>
          </p:cNvPr>
          <p:cNvSpPr>
            <a:spLocks noGrp="1"/>
          </p:cNvSpPr>
          <p:nvPr>
            <p:ph type="sldNum" sz="quarter" idx="5"/>
          </p:nvPr>
        </p:nvSpPr>
        <p:spPr/>
        <p:txBody>
          <a:bodyPr/>
          <a:lstStyle/>
          <a:p>
            <a:fld id="{F831B018-901A-4ACC-B7DA-66ED7512F6FF}" type="slidenum">
              <a:rPr lang="en-US" smtClean="0"/>
              <a:t>15</a:t>
            </a:fld>
            <a:endParaRPr lang="en-US"/>
          </a:p>
        </p:txBody>
      </p:sp>
    </p:spTree>
    <p:extLst>
      <p:ext uri="{BB962C8B-B14F-4D97-AF65-F5344CB8AC3E}">
        <p14:creationId xmlns:p14="http://schemas.microsoft.com/office/powerpoint/2010/main" val="1437057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37A63-7623-D44F-22E2-FF8B166F8BC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B44AEB2-9E16-B906-5C36-FC41B3FD15F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BF6A6A7-5262-E46B-765B-35AAF703740B}"/>
              </a:ext>
            </a:extLst>
          </p:cNvPr>
          <p:cNvSpPr>
            <a:spLocks noGrp="1"/>
          </p:cNvSpPr>
          <p:nvPr>
            <p:ph type="body" idx="1"/>
          </p:nvPr>
        </p:nvSpPr>
        <p:spPr/>
        <p:txBody>
          <a:bodyPr/>
          <a:lstStyle/>
          <a:p>
            <a:r>
              <a:rPr lang="it-IT" dirty="0" err="1"/>
              <a:t>Complication</a:t>
            </a:r>
            <a:endParaRPr lang="en-US" dirty="0"/>
          </a:p>
        </p:txBody>
      </p:sp>
      <p:sp>
        <p:nvSpPr>
          <p:cNvPr id="4" name="Segnaposto numero diapositiva 3">
            <a:extLst>
              <a:ext uri="{FF2B5EF4-FFF2-40B4-BE49-F238E27FC236}">
                <a16:creationId xmlns:a16="http://schemas.microsoft.com/office/drawing/2014/main" id="{E405CFD4-AA5B-42F3-4F02-D06E386DAA51}"/>
              </a:ext>
            </a:extLst>
          </p:cNvPr>
          <p:cNvSpPr>
            <a:spLocks noGrp="1"/>
          </p:cNvSpPr>
          <p:nvPr>
            <p:ph type="sldNum" sz="quarter" idx="5"/>
          </p:nvPr>
        </p:nvSpPr>
        <p:spPr/>
        <p:txBody>
          <a:bodyPr/>
          <a:lstStyle/>
          <a:p>
            <a:fld id="{F831B018-901A-4ACC-B7DA-66ED7512F6FF}" type="slidenum">
              <a:rPr lang="en-US" smtClean="0"/>
              <a:t>16</a:t>
            </a:fld>
            <a:endParaRPr lang="en-US"/>
          </a:p>
        </p:txBody>
      </p:sp>
    </p:spTree>
    <p:extLst>
      <p:ext uri="{BB962C8B-B14F-4D97-AF65-F5344CB8AC3E}">
        <p14:creationId xmlns:p14="http://schemas.microsoft.com/office/powerpoint/2010/main" val="927435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2125A-3814-E371-57E7-F48F7705CBD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2313E98-B538-84D5-097B-21B12AB7B31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5E4FB17-6D8D-3F2E-6DE7-29E467C37DC7}"/>
              </a:ext>
            </a:extLst>
          </p:cNvPr>
          <p:cNvSpPr>
            <a:spLocks noGrp="1"/>
          </p:cNvSpPr>
          <p:nvPr>
            <p:ph type="body" idx="1"/>
          </p:nvPr>
        </p:nvSpPr>
        <p:spPr/>
        <p:txBody>
          <a:bodyPr/>
          <a:lstStyle/>
          <a:p>
            <a:r>
              <a:rPr lang="it-IT" dirty="0" err="1"/>
              <a:t>Complication</a:t>
            </a:r>
            <a:endParaRPr lang="en-US" dirty="0"/>
          </a:p>
        </p:txBody>
      </p:sp>
      <p:sp>
        <p:nvSpPr>
          <p:cNvPr id="4" name="Segnaposto numero diapositiva 3">
            <a:extLst>
              <a:ext uri="{FF2B5EF4-FFF2-40B4-BE49-F238E27FC236}">
                <a16:creationId xmlns:a16="http://schemas.microsoft.com/office/drawing/2014/main" id="{FF203455-3AB6-6E96-A126-C87CDCB103DA}"/>
              </a:ext>
            </a:extLst>
          </p:cNvPr>
          <p:cNvSpPr>
            <a:spLocks noGrp="1"/>
          </p:cNvSpPr>
          <p:nvPr>
            <p:ph type="sldNum" sz="quarter" idx="5"/>
          </p:nvPr>
        </p:nvSpPr>
        <p:spPr/>
        <p:txBody>
          <a:bodyPr/>
          <a:lstStyle/>
          <a:p>
            <a:fld id="{F831B018-901A-4ACC-B7DA-66ED7512F6FF}" type="slidenum">
              <a:rPr lang="en-US" smtClean="0"/>
              <a:t>17</a:t>
            </a:fld>
            <a:endParaRPr lang="en-US"/>
          </a:p>
        </p:txBody>
      </p:sp>
    </p:spTree>
    <p:extLst>
      <p:ext uri="{BB962C8B-B14F-4D97-AF65-F5344CB8AC3E}">
        <p14:creationId xmlns:p14="http://schemas.microsoft.com/office/powerpoint/2010/main" val="738064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BFF8B-26B4-0D0E-7DA3-23A9BD9DCA6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1645601-A7ED-756B-FE31-B82460E0615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8586C60-B1FB-6EE5-0F65-301136B5F2EF}"/>
              </a:ext>
            </a:extLst>
          </p:cNvPr>
          <p:cNvSpPr>
            <a:spLocks noGrp="1"/>
          </p:cNvSpPr>
          <p:nvPr>
            <p:ph type="body" idx="1"/>
          </p:nvPr>
        </p:nvSpPr>
        <p:spPr/>
        <p:txBody>
          <a:bodyPr/>
          <a:lstStyle/>
          <a:p>
            <a:r>
              <a:rPr lang="it-IT" dirty="0" err="1"/>
              <a:t>Complication</a:t>
            </a:r>
            <a:endParaRPr lang="en-US" dirty="0"/>
          </a:p>
        </p:txBody>
      </p:sp>
      <p:sp>
        <p:nvSpPr>
          <p:cNvPr id="4" name="Segnaposto numero diapositiva 3">
            <a:extLst>
              <a:ext uri="{FF2B5EF4-FFF2-40B4-BE49-F238E27FC236}">
                <a16:creationId xmlns:a16="http://schemas.microsoft.com/office/drawing/2014/main" id="{4816F4B5-FF2F-96AB-60EC-11C9A2C28635}"/>
              </a:ext>
            </a:extLst>
          </p:cNvPr>
          <p:cNvSpPr>
            <a:spLocks noGrp="1"/>
          </p:cNvSpPr>
          <p:nvPr>
            <p:ph type="sldNum" sz="quarter" idx="5"/>
          </p:nvPr>
        </p:nvSpPr>
        <p:spPr/>
        <p:txBody>
          <a:bodyPr/>
          <a:lstStyle/>
          <a:p>
            <a:fld id="{F831B018-901A-4ACC-B7DA-66ED7512F6FF}" type="slidenum">
              <a:rPr lang="en-US" smtClean="0"/>
              <a:t>18</a:t>
            </a:fld>
            <a:endParaRPr lang="en-US"/>
          </a:p>
        </p:txBody>
      </p:sp>
    </p:spTree>
    <p:extLst>
      <p:ext uri="{BB962C8B-B14F-4D97-AF65-F5344CB8AC3E}">
        <p14:creationId xmlns:p14="http://schemas.microsoft.com/office/powerpoint/2010/main" val="3177258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D09FE-8DAF-32B8-64F7-65A99102ADF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57D9E81-76A5-99B6-1E73-816E55D62B6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11DA7EC-862B-1613-1DF0-5957622D5321}"/>
              </a:ext>
            </a:extLst>
          </p:cNvPr>
          <p:cNvSpPr>
            <a:spLocks noGrp="1"/>
          </p:cNvSpPr>
          <p:nvPr>
            <p:ph type="body" idx="1"/>
          </p:nvPr>
        </p:nvSpPr>
        <p:spPr/>
        <p:txBody>
          <a:bodyPr/>
          <a:lstStyle/>
          <a:p>
            <a:r>
              <a:rPr lang="it-IT" dirty="0" err="1"/>
              <a:t>Complication</a:t>
            </a:r>
            <a:endParaRPr lang="en-US" dirty="0"/>
          </a:p>
        </p:txBody>
      </p:sp>
      <p:sp>
        <p:nvSpPr>
          <p:cNvPr id="4" name="Segnaposto numero diapositiva 3">
            <a:extLst>
              <a:ext uri="{FF2B5EF4-FFF2-40B4-BE49-F238E27FC236}">
                <a16:creationId xmlns:a16="http://schemas.microsoft.com/office/drawing/2014/main" id="{3213E38D-4A0F-22D9-482B-DBB6889668CE}"/>
              </a:ext>
            </a:extLst>
          </p:cNvPr>
          <p:cNvSpPr>
            <a:spLocks noGrp="1"/>
          </p:cNvSpPr>
          <p:nvPr>
            <p:ph type="sldNum" sz="quarter" idx="5"/>
          </p:nvPr>
        </p:nvSpPr>
        <p:spPr/>
        <p:txBody>
          <a:bodyPr/>
          <a:lstStyle/>
          <a:p>
            <a:fld id="{F831B018-901A-4ACC-B7DA-66ED7512F6FF}" type="slidenum">
              <a:rPr lang="en-US" smtClean="0"/>
              <a:t>19</a:t>
            </a:fld>
            <a:endParaRPr lang="en-US"/>
          </a:p>
        </p:txBody>
      </p:sp>
    </p:spTree>
    <p:extLst>
      <p:ext uri="{BB962C8B-B14F-4D97-AF65-F5344CB8AC3E}">
        <p14:creationId xmlns:p14="http://schemas.microsoft.com/office/powerpoint/2010/main" val="482488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48772-17E1-4847-9020-ABF15B5350A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C02800E-4BBE-AFD7-1F28-8DF25767397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80DAB91-FB5E-12A7-278A-1628314F19A7}"/>
              </a:ext>
            </a:extLst>
          </p:cNvPr>
          <p:cNvSpPr>
            <a:spLocks noGrp="1"/>
          </p:cNvSpPr>
          <p:nvPr>
            <p:ph type="body" idx="1"/>
          </p:nvPr>
        </p:nvSpPr>
        <p:spPr/>
        <p:txBody>
          <a:bodyPr/>
          <a:lstStyle/>
          <a:p>
            <a:r>
              <a:rPr lang="it-IT" dirty="0" err="1"/>
              <a:t>Complication</a:t>
            </a:r>
            <a:endParaRPr lang="en-US" dirty="0"/>
          </a:p>
        </p:txBody>
      </p:sp>
      <p:sp>
        <p:nvSpPr>
          <p:cNvPr id="4" name="Segnaposto numero diapositiva 3">
            <a:extLst>
              <a:ext uri="{FF2B5EF4-FFF2-40B4-BE49-F238E27FC236}">
                <a16:creationId xmlns:a16="http://schemas.microsoft.com/office/drawing/2014/main" id="{1ED7CEEB-0AC1-CEF6-8F8B-29DFF97BC51C}"/>
              </a:ext>
            </a:extLst>
          </p:cNvPr>
          <p:cNvSpPr>
            <a:spLocks noGrp="1"/>
          </p:cNvSpPr>
          <p:nvPr>
            <p:ph type="sldNum" sz="quarter" idx="5"/>
          </p:nvPr>
        </p:nvSpPr>
        <p:spPr/>
        <p:txBody>
          <a:bodyPr/>
          <a:lstStyle/>
          <a:p>
            <a:fld id="{F831B018-901A-4ACC-B7DA-66ED7512F6FF}" type="slidenum">
              <a:rPr lang="en-US" smtClean="0"/>
              <a:t>20</a:t>
            </a:fld>
            <a:endParaRPr lang="en-US"/>
          </a:p>
        </p:txBody>
      </p:sp>
    </p:spTree>
    <p:extLst>
      <p:ext uri="{BB962C8B-B14F-4D97-AF65-F5344CB8AC3E}">
        <p14:creationId xmlns:p14="http://schemas.microsoft.com/office/powerpoint/2010/main" val="366226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DB155-A034-A7D2-CB06-9D0E0B7E256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1289B2E-C142-46D4-468D-317DB9BE5CB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B35FF7D-24E4-777B-0022-5F182493AA58}"/>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https://www.ncei.noaa.gov/products/space-weather/legacy-data/solar-chromosphere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chromosphere is a thin layer (approximately 2,000 km) above the photosphere. The plasma density decreases to about 10,000 times lower than the photosphere. Historically, </a:t>
            </a:r>
            <a:r>
              <a:rPr lang="en-US" sz="1200" b="0" i="0" kern="1200" dirty="0" err="1">
                <a:solidFill>
                  <a:schemeClr val="tx1"/>
                </a:solidFill>
                <a:effectLst/>
                <a:latin typeface="+mn-lt"/>
                <a:ea typeface="+mn-ea"/>
                <a:cs typeface="+mn-cs"/>
              </a:rPr>
              <a:t>chromospheric</a:t>
            </a:r>
            <a:r>
              <a:rPr lang="en-US" sz="1200" b="0" i="0" kern="1200" dirty="0">
                <a:solidFill>
                  <a:schemeClr val="tx1"/>
                </a:solidFill>
                <a:effectLst/>
                <a:latin typeface="+mn-lt"/>
                <a:ea typeface="+mn-ea"/>
                <a:cs typeface="+mn-cs"/>
              </a:rPr>
              <a:t> observations were often made in the Calcium II H &amp; K and H-alpha spectral lines. The Calcium K index can be used as an indicator of solar activity.</a:t>
            </a:r>
          </a:p>
          <a:p>
            <a:br>
              <a:rPr lang="en-US" dirty="0"/>
            </a:br>
            <a:r>
              <a:rPr lang="en-US" sz="1200" b="0" i="0" kern="1200" dirty="0">
                <a:solidFill>
                  <a:schemeClr val="tx1"/>
                </a:solidFill>
                <a:effectLst/>
                <a:latin typeface="+mn-lt"/>
                <a:ea typeface="+mn-ea"/>
                <a:cs typeface="+mn-cs"/>
              </a:rPr>
              <a:t>NOAA NCEI has acquired these legacy data sets from multiple sources over many decades. The data presented here are provided, ‘as is,’ and in most cases the linked documentation is the entirety of available information. In some cases, older data may also be found in the </a:t>
            </a:r>
            <a:r>
              <a:rPr lang="en-US" sz="1200" b="0" i="0" u="sng" kern="1200" dirty="0">
                <a:solidFill>
                  <a:schemeClr val="tx1"/>
                </a:solidFill>
                <a:effectLst/>
                <a:latin typeface="+mn-lt"/>
                <a:ea typeface="+mn-ea"/>
                <a:cs typeface="+mn-cs"/>
                <a:hlinkClick r:id="rId3"/>
              </a:rPr>
              <a:t>Space Weather Legacy Print Publications</a:t>
            </a:r>
            <a:r>
              <a:rPr lang="en-US" sz="1200" b="0" i="0" kern="1200" dirty="0">
                <a:solidFill>
                  <a:schemeClr val="tx1"/>
                </a:solidFill>
                <a:effectLst/>
                <a:latin typeface="+mn-lt"/>
                <a:ea typeface="+mn-ea"/>
                <a:cs typeface="+mn-cs"/>
              </a:rPr>
              <a:t>.</a:t>
            </a:r>
          </a:p>
          <a:p>
            <a:br>
              <a:rPr lang="en-US" dirty="0"/>
            </a:br>
            <a:r>
              <a:rPr lang="en-US" sz="1200" b="0" i="1" kern="1200" dirty="0">
                <a:solidFill>
                  <a:schemeClr val="tx1"/>
                </a:solidFill>
                <a:effectLst/>
                <a:latin typeface="+mn-lt"/>
                <a:ea typeface="+mn-ea"/>
                <a:cs typeface="+mn-cs"/>
              </a:rPr>
              <a:t>Source: Observing the Sun, A Pocket Field Guide. Jamey L Jenkins, Springer.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This is an "inverted" Calcium K image of the Sun on 12th September 2014 taken with a 1000/100mm refractor, Baader B1200 CaK module, Baader K-line filter and </a:t>
            </a:r>
            <a:r>
              <a:rPr lang="en-US" sz="1200" b="0" i="0" kern="1200" dirty="0" err="1">
                <a:solidFill>
                  <a:schemeClr val="tx1"/>
                </a:solidFill>
                <a:effectLst/>
                <a:latin typeface="+mn-lt"/>
                <a:ea typeface="+mn-ea"/>
                <a:cs typeface="+mn-cs"/>
              </a:rPr>
              <a:t>Skyris</a:t>
            </a:r>
            <a:r>
              <a:rPr lang="en-US" sz="1200" b="0" i="0" kern="1200" dirty="0">
                <a:solidFill>
                  <a:schemeClr val="tx1"/>
                </a:solidFill>
                <a:effectLst/>
                <a:latin typeface="+mn-lt"/>
                <a:ea typeface="+mn-ea"/>
                <a:cs typeface="+mn-cs"/>
              </a:rPr>
              <a:t> 274m CCD camera.</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The SO/PHI (Solanki et al. 2020) is an imaging spectropolarimeter, sampling the </a:t>
            </a:r>
            <a:r>
              <a:rPr lang="en-US" dirty="0" err="1"/>
              <a:t>photospheric</a:t>
            </a:r>
            <a:r>
              <a:rPr lang="en-US" dirty="0"/>
              <a:t> Fe </a:t>
            </a:r>
            <a:r>
              <a:rPr lang="en-US" dirty="0" err="1"/>
              <a:t>i</a:t>
            </a:r>
            <a:r>
              <a:rPr lang="en-US" dirty="0"/>
              <a:t> 617.3 nm absorption line.</a:t>
            </a:r>
            <a:endParaRPr lang="en-US" sz="1200" b="0" i="0" kern="1200" dirty="0">
              <a:solidFill>
                <a:schemeClr val="tx1"/>
              </a:solidFill>
              <a:effectLst/>
              <a:latin typeface="+mn-lt"/>
              <a:ea typeface="+mn-ea"/>
              <a:cs typeface="+mn-cs"/>
            </a:endParaRPr>
          </a:p>
          <a:p>
            <a:endParaRPr lang="en-US" dirty="0"/>
          </a:p>
        </p:txBody>
      </p:sp>
      <p:sp>
        <p:nvSpPr>
          <p:cNvPr id="4" name="Segnaposto numero diapositiva 3">
            <a:extLst>
              <a:ext uri="{FF2B5EF4-FFF2-40B4-BE49-F238E27FC236}">
                <a16:creationId xmlns:a16="http://schemas.microsoft.com/office/drawing/2014/main" id="{A43D0FF3-F82B-E86A-5EA4-C7C065D15E09}"/>
              </a:ext>
            </a:extLst>
          </p:cNvPr>
          <p:cNvSpPr>
            <a:spLocks noGrp="1"/>
          </p:cNvSpPr>
          <p:nvPr>
            <p:ph type="sldNum" sz="quarter" idx="5"/>
          </p:nvPr>
        </p:nvSpPr>
        <p:spPr/>
        <p:txBody>
          <a:bodyPr/>
          <a:lstStyle/>
          <a:p>
            <a:fld id="{F831B018-901A-4ACC-B7DA-66ED7512F6FF}" type="slidenum">
              <a:rPr lang="en-US" smtClean="0"/>
              <a:t>3</a:t>
            </a:fld>
            <a:endParaRPr lang="en-US"/>
          </a:p>
        </p:txBody>
      </p:sp>
    </p:spTree>
    <p:extLst>
      <p:ext uri="{BB962C8B-B14F-4D97-AF65-F5344CB8AC3E}">
        <p14:creationId xmlns:p14="http://schemas.microsoft.com/office/powerpoint/2010/main" val="2003558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7D4C3-C797-C0D9-2AD6-21D11DDC448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D4434AD-C19A-C1A8-44B0-3C926027B0F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A945625-3204-43C9-ADB3-4AA83AD5539B}"/>
              </a:ext>
            </a:extLst>
          </p:cNvPr>
          <p:cNvSpPr>
            <a:spLocks noGrp="1"/>
          </p:cNvSpPr>
          <p:nvPr>
            <p:ph type="body" idx="1"/>
          </p:nvPr>
        </p:nvSpPr>
        <p:spPr/>
        <p:txBody>
          <a:bodyPr/>
          <a:lstStyle/>
          <a:p>
            <a:r>
              <a:rPr lang="it-IT" dirty="0" err="1"/>
              <a:t>Complication</a:t>
            </a:r>
            <a:endParaRPr lang="en-US" dirty="0"/>
          </a:p>
        </p:txBody>
      </p:sp>
      <p:sp>
        <p:nvSpPr>
          <p:cNvPr id="4" name="Segnaposto numero diapositiva 3">
            <a:extLst>
              <a:ext uri="{FF2B5EF4-FFF2-40B4-BE49-F238E27FC236}">
                <a16:creationId xmlns:a16="http://schemas.microsoft.com/office/drawing/2014/main" id="{BFB6509D-C6E0-4FB7-5277-230F73DDCB62}"/>
              </a:ext>
            </a:extLst>
          </p:cNvPr>
          <p:cNvSpPr>
            <a:spLocks noGrp="1"/>
          </p:cNvSpPr>
          <p:nvPr>
            <p:ph type="sldNum" sz="quarter" idx="5"/>
          </p:nvPr>
        </p:nvSpPr>
        <p:spPr/>
        <p:txBody>
          <a:bodyPr/>
          <a:lstStyle/>
          <a:p>
            <a:fld id="{F831B018-901A-4ACC-B7DA-66ED7512F6FF}" type="slidenum">
              <a:rPr lang="en-US" smtClean="0"/>
              <a:t>21</a:t>
            </a:fld>
            <a:endParaRPr lang="en-US"/>
          </a:p>
        </p:txBody>
      </p:sp>
    </p:spTree>
    <p:extLst>
      <p:ext uri="{BB962C8B-B14F-4D97-AF65-F5344CB8AC3E}">
        <p14:creationId xmlns:p14="http://schemas.microsoft.com/office/powerpoint/2010/main" val="3732859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E2CE9-B308-69C3-B655-C9D6E286A60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E52A9C5-9A91-1028-FFDB-6B20EAE1153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4B2A0C3-F4F4-7A95-05F3-3A4A13234005}"/>
              </a:ext>
            </a:extLst>
          </p:cNvPr>
          <p:cNvSpPr>
            <a:spLocks noGrp="1"/>
          </p:cNvSpPr>
          <p:nvPr>
            <p:ph type="body" idx="1"/>
          </p:nvPr>
        </p:nvSpPr>
        <p:spPr/>
        <p:txBody>
          <a:bodyPr/>
          <a:lstStyle/>
          <a:p>
            <a:r>
              <a:rPr lang="it-IT" dirty="0" err="1"/>
              <a:t>Complication</a:t>
            </a:r>
            <a:endParaRPr lang="en-US" dirty="0"/>
          </a:p>
        </p:txBody>
      </p:sp>
      <p:sp>
        <p:nvSpPr>
          <p:cNvPr id="4" name="Segnaposto numero diapositiva 3">
            <a:extLst>
              <a:ext uri="{FF2B5EF4-FFF2-40B4-BE49-F238E27FC236}">
                <a16:creationId xmlns:a16="http://schemas.microsoft.com/office/drawing/2014/main" id="{39380E83-510A-B9C9-EB9C-9741FB3B8699}"/>
              </a:ext>
            </a:extLst>
          </p:cNvPr>
          <p:cNvSpPr>
            <a:spLocks noGrp="1"/>
          </p:cNvSpPr>
          <p:nvPr>
            <p:ph type="sldNum" sz="quarter" idx="5"/>
          </p:nvPr>
        </p:nvSpPr>
        <p:spPr/>
        <p:txBody>
          <a:bodyPr/>
          <a:lstStyle/>
          <a:p>
            <a:fld id="{F831B018-901A-4ACC-B7DA-66ED7512F6FF}" type="slidenum">
              <a:rPr lang="en-US" smtClean="0"/>
              <a:t>22</a:t>
            </a:fld>
            <a:endParaRPr lang="en-US"/>
          </a:p>
        </p:txBody>
      </p:sp>
    </p:spTree>
    <p:extLst>
      <p:ext uri="{BB962C8B-B14F-4D97-AF65-F5344CB8AC3E}">
        <p14:creationId xmlns:p14="http://schemas.microsoft.com/office/powerpoint/2010/main" val="34341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0FC3B-07D7-81E7-9D64-1F339F87631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3D1B33C-A4EC-912A-42ED-A682E4E221A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0BC47B2-542F-AEEC-8C1F-5121D05004EF}"/>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hlinkClick r:id="rId3"/>
              </a:rPr>
              <a:t>https://essp-eprv.github.io/index.html</a:t>
            </a:r>
            <a:endParaRPr lang="en-US" dirty="0"/>
          </a:p>
        </p:txBody>
      </p:sp>
      <p:sp>
        <p:nvSpPr>
          <p:cNvPr id="4" name="Segnaposto numero diapositiva 3">
            <a:extLst>
              <a:ext uri="{FF2B5EF4-FFF2-40B4-BE49-F238E27FC236}">
                <a16:creationId xmlns:a16="http://schemas.microsoft.com/office/drawing/2014/main" id="{24ADCE15-20F8-8AF6-6129-B051F3B274EC}"/>
              </a:ext>
            </a:extLst>
          </p:cNvPr>
          <p:cNvSpPr>
            <a:spLocks noGrp="1"/>
          </p:cNvSpPr>
          <p:nvPr>
            <p:ph type="sldNum" sz="quarter" idx="5"/>
          </p:nvPr>
        </p:nvSpPr>
        <p:spPr/>
        <p:txBody>
          <a:bodyPr/>
          <a:lstStyle/>
          <a:p>
            <a:fld id="{F831B018-901A-4ACC-B7DA-66ED7512F6FF}" type="slidenum">
              <a:rPr lang="en-US" smtClean="0"/>
              <a:t>23</a:t>
            </a:fld>
            <a:endParaRPr lang="en-US"/>
          </a:p>
        </p:txBody>
      </p:sp>
    </p:spTree>
    <p:extLst>
      <p:ext uri="{BB962C8B-B14F-4D97-AF65-F5344CB8AC3E}">
        <p14:creationId xmlns:p14="http://schemas.microsoft.com/office/powerpoint/2010/main" val="3526602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06DC6-F0AA-2F72-611E-9D19657FDA0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2B28934-8CA6-AB89-A8EC-8C6D4832DA9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641F119-B86F-2E55-DA3B-006E21B52AF7}"/>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hlinkClick r:id="rId3"/>
              </a:rPr>
              <a:t>https://essp-eprv.github.io/index.html</a:t>
            </a:r>
            <a:endParaRPr lang="en-US" dirty="0"/>
          </a:p>
        </p:txBody>
      </p:sp>
      <p:sp>
        <p:nvSpPr>
          <p:cNvPr id="4" name="Segnaposto numero diapositiva 3">
            <a:extLst>
              <a:ext uri="{FF2B5EF4-FFF2-40B4-BE49-F238E27FC236}">
                <a16:creationId xmlns:a16="http://schemas.microsoft.com/office/drawing/2014/main" id="{1FCD89E2-8C1D-1BF0-B3DB-D895ABB522CC}"/>
              </a:ext>
            </a:extLst>
          </p:cNvPr>
          <p:cNvSpPr>
            <a:spLocks noGrp="1"/>
          </p:cNvSpPr>
          <p:nvPr>
            <p:ph type="sldNum" sz="quarter" idx="5"/>
          </p:nvPr>
        </p:nvSpPr>
        <p:spPr/>
        <p:txBody>
          <a:bodyPr/>
          <a:lstStyle/>
          <a:p>
            <a:fld id="{F831B018-901A-4ACC-B7DA-66ED7512F6FF}" type="slidenum">
              <a:rPr lang="en-US" smtClean="0"/>
              <a:t>24</a:t>
            </a:fld>
            <a:endParaRPr lang="en-US"/>
          </a:p>
        </p:txBody>
      </p:sp>
    </p:spTree>
    <p:extLst>
      <p:ext uri="{BB962C8B-B14F-4D97-AF65-F5344CB8AC3E}">
        <p14:creationId xmlns:p14="http://schemas.microsoft.com/office/powerpoint/2010/main" val="1286994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39A5F-CC7A-2A96-44A4-D9EF94A9A8B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3B5BD26-F4AC-B85C-DB3E-939CA7987BC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A7343D3-ED7A-8F16-97AE-4DEBA01D6380}"/>
              </a:ext>
            </a:extLst>
          </p:cNvPr>
          <p:cNvSpPr>
            <a:spLocks noGrp="1"/>
          </p:cNvSpPr>
          <p:nvPr>
            <p:ph type="body" idx="1"/>
          </p:nvPr>
        </p:nvSpPr>
        <p:spPr/>
        <p:txBody>
          <a:bodyPr/>
          <a:lstStyle/>
          <a:p>
            <a:r>
              <a:rPr lang="en-US" sz="1200" b="0" i="1" kern="1200" dirty="0">
                <a:solidFill>
                  <a:schemeClr val="tx1"/>
                </a:solidFill>
                <a:effectLst/>
                <a:latin typeface="+mn-lt"/>
                <a:ea typeface="+mn-ea"/>
                <a:cs typeface="+mn-cs"/>
              </a:rPr>
              <a:t>This image shows the line-of-sight direction of the magnetic field on the Sun’s disc. This kind of map is also called a ‘magnetogram’. It was measured by the Polarimetric and </a:t>
            </a:r>
            <a:r>
              <a:rPr lang="en-US" sz="1200" b="0" i="1" kern="1200" dirty="0" err="1">
                <a:solidFill>
                  <a:schemeClr val="tx1"/>
                </a:solidFill>
                <a:effectLst/>
                <a:latin typeface="+mn-lt"/>
                <a:ea typeface="+mn-ea"/>
                <a:cs typeface="+mn-cs"/>
              </a:rPr>
              <a:t>Helioseismic</a:t>
            </a:r>
            <a:r>
              <a:rPr lang="en-US" sz="1200" b="0" i="1" kern="1200" dirty="0">
                <a:solidFill>
                  <a:schemeClr val="tx1"/>
                </a:solidFill>
                <a:effectLst/>
                <a:latin typeface="+mn-lt"/>
                <a:ea typeface="+mn-ea"/>
                <a:cs typeface="+mn-cs"/>
              </a:rPr>
              <a:t> Imager (PHI) onboard the Solar Orbiter spacecraft on March 22, 2023. This map shows that the Sun’s magnetic field is concentrated within and around sunspots. It either points outward (red) or inward (blue) wherever the sunspots lie. Elsewhere the magnetic field is much smaller, indicated by grey (no magnetic field), yellow, or green (small magnetic field). The strong magnetic field inhibits convection in the Sun, because charged particles are forced to follow the magnetic field rather than following the heat-mixing convective flow. As a result, sunspots are colder than their surroundings. Credit: ESA &amp; NASA/Solar Orbiter/PHI Team</a:t>
            </a:r>
          </a:p>
          <a:p>
            <a:endParaRPr lang="en-US" dirty="0"/>
          </a:p>
          <a:p>
            <a:endParaRPr lang="en-US" dirty="0"/>
          </a:p>
          <a:p>
            <a:r>
              <a:rPr lang="en-US" dirty="0"/>
              <a:t>https://solarscience.msfc.nasa.gov/feature2.shtml</a:t>
            </a:r>
          </a:p>
        </p:txBody>
      </p:sp>
      <p:sp>
        <p:nvSpPr>
          <p:cNvPr id="4" name="Segnaposto numero diapositiva 3">
            <a:extLst>
              <a:ext uri="{FF2B5EF4-FFF2-40B4-BE49-F238E27FC236}">
                <a16:creationId xmlns:a16="http://schemas.microsoft.com/office/drawing/2014/main" id="{73067A48-1FBC-FA7D-0794-DE252104C90B}"/>
              </a:ext>
            </a:extLst>
          </p:cNvPr>
          <p:cNvSpPr>
            <a:spLocks noGrp="1"/>
          </p:cNvSpPr>
          <p:nvPr>
            <p:ph type="sldNum" sz="quarter" idx="5"/>
          </p:nvPr>
        </p:nvSpPr>
        <p:spPr/>
        <p:txBody>
          <a:bodyPr/>
          <a:lstStyle/>
          <a:p>
            <a:fld id="{F831B018-901A-4ACC-B7DA-66ED7512F6FF}" type="slidenum">
              <a:rPr lang="en-US" smtClean="0"/>
              <a:t>4</a:t>
            </a:fld>
            <a:endParaRPr lang="en-US"/>
          </a:p>
        </p:txBody>
      </p:sp>
    </p:spTree>
    <p:extLst>
      <p:ext uri="{BB962C8B-B14F-4D97-AF65-F5344CB8AC3E}">
        <p14:creationId xmlns:p14="http://schemas.microsoft.com/office/powerpoint/2010/main" val="2739028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E6ABB-A9C7-8780-0FE7-B1E6FA9ECE4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2E590F7-F5A6-A540-BD06-045EE09ADCF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1B6B744-9E32-1F8C-F97D-5C1AF8B3BFFF}"/>
              </a:ext>
            </a:extLst>
          </p:cNvPr>
          <p:cNvSpPr>
            <a:spLocks noGrp="1"/>
          </p:cNvSpPr>
          <p:nvPr>
            <p:ph type="body" idx="1"/>
          </p:nvPr>
        </p:nvSpPr>
        <p:spPr/>
        <p:txBody>
          <a:bodyPr/>
          <a:lstStyle/>
          <a:p>
            <a:r>
              <a:rPr lang="en-US" dirty="0"/>
              <a:t>https://www.esa.int/ESA_Multimedia/Images/2025/04/Solar_Orbiter_s_widest_high-res_view_of_the_Sun</a:t>
            </a:r>
          </a:p>
          <a:p>
            <a:endParaRPr lang="en-US" dirty="0"/>
          </a:p>
          <a:p>
            <a:endParaRPr lang="en-US" dirty="0"/>
          </a:p>
          <a:p>
            <a:r>
              <a:rPr lang="en-US" sz="1200" b="0" i="1" kern="1200" dirty="0">
                <a:solidFill>
                  <a:schemeClr val="tx1"/>
                </a:solidFill>
                <a:effectLst/>
                <a:latin typeface="+mn-lt"/>
                <a:ea typeface="+mn-ea"/>
                <a:cs typeface="+mn-cs"/>
              </a:rPr>
              <a:t>The three views of the Sun’s surface shown here are based on measurements taken on March 22, 2023, by the ESA-led Solar Orbiter mission. From left to right, you see the Sun in visible light, a magnetic map of the Sun, and a map of the line-of-sight speed and direction of movement of material at the Sun’s visible surface. These are the first high-resolution full-disc views of the Sun by the spacecraft’s Polarimetric and </a:t>
            </a:r>
            <a:r>
              <a:rPr lang="en-US" sz="1200" b="0" i="1" kern="1200" dirty="0" err="1">
                <a:solidFill>
                  <a:schemeClr val="tx1"/>
                </a:solidFill>
                <a:effectLst/>
                <a:latin typeface="+mn-lt"/>
                <a:ea typeface="+mn-ea"/>
                <a:cs typeface="+mn-cs"/>
              </a:rPr>
              <a:t>Helioseismic</a:t>
            </a:r>
            <a:r>
              <a:rPr lang="en-US" sz="1200" b="0" i="1" kern="1200" dirty="0">
                <a:solidFill>
                  <a:schemeClr val="tx1"/>
                </a:solidFill>
                <a:effectLst/>
                <a:latin typeface="+mn-lt"/>
                <a:ea typeface="+mn-ea"/>
                <a:cs typeface="+mn-cs"/>
              </a:rPr>
              <a:t> Imager (PHI) instrument. Credit: ESA &amp; NASA/Solar Orbiter/PHI Team</a:t>
            </a:r>
            <a:endParaRPr lang="en-US" dirty="0"/>
          </a:p>
        </p:txBody>
      </p:sp>
      <p:sp>
        <p:nvSpPr>
          <p:cNvPr id="4" name="Segnaposto numero diapositiva 3">
            <a:extLst>
              <a:ext uri="{FF2B5EF4-FFF2-40B4-BE49-F238E27FC236}">
                <a16:creationId xmlns:a16="http://schemas.microsoft.com/office/drawing/2014/main" id="{339273B6-429B-6C81-DA1F-02F3A4A3048B}"/>
              </a:ext>
            </a:extLst>
          </p:cNvPr>
          <p:cNvSpPr>
            <a:spLocks noGrp="1"/>
          </p:cNvSpPr>
          <p:nvPr>
            <p:ph type="sldNum" sz="quarter" idx="5"/>
          </p:nvPr>
        </p:nvSpPr>
        <p:spPr/>
        <p:txBody>
          <a:bodyPr/>
          <a:lstStyle/>
          <a:p>
            <a:fld id="{F831B018-901A-4ACC-B7DA-66ED7512F6FF}" type="slidenum">
              <a:rPr lang="en-US" smtClean="0"/>
              <a:t>5</a:t>
            </a:fld>
            <a:endParaRPr lang="en-US"/>
          </a:p>
        </p:txBody>
      </p:sp>
    </p:spTree>
    <p:extLst>
      <p:ext uri="{BB962C8B-B14F-4D97-AF65-F5344CB8AC3E}">
        <p14:creationId xmlns:p14="http://schemas.microsoft.com/office/powerpoint/2010/main" val="395532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0447C-06D9-7497-FE1C-E10BEB4AFA5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32658C7-2273-BB55-3DF2-EB33F82213E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07C043A-0A6B-3EF3-49CF-6604A5429496}"/>
              </a:ext>
            </a:extLst>
          </p:cNvPr>
          <p:cNvSpPr>
            <a:spLocks noGrp="1"/>
          </p:cNvSpPr>
          <p:nvPr>
            <p:ph type="body" idx="1"/>
          </p:nvPr>
        </p:nvSpPr>
        <p:spPr/>
        <p:txBody>
          <a:bodyPr/>
          <a:lstStyle/>
          <a:p>
            <a:r>
              <a:rPr lang="en-US" dirty="0"/>
              <a:t>https://www.esa.int/ESA_Multimedia/Images/2025/04/Solar_Orbiter_s_widest_high-res_view_of_the_Sun</a:t>
            </a:r>
          </a:p>
          <a:p>
            <a:endParaRPr lang="en-US" dirty="0"/>
          </a:p>
          <a:p>
            <a:endParaRPr lang="en-US" dirty="0"/>
          </a:p>
          <a:p>
            <a:r>
              <a:rPr lang="en-US" sz="1200" b="0" i="1" kern="1200" dirty="0">
                <a:solidFill>
                  <a:schemeClr val="tx1"/>
                </a:solidFill>
                <a:effectLst/>
                <a:latin typeface="+mn-lt"/>
                <a:ea typeface="+mn-ea"/>
                <a:cs typeface="+mn-cs"/>
              </a:rPr>
              <a:t>The three views of the Sun’s surface shown here are based on measurements taken on March 22, 2023, by the ESA-led Solar Orbiter mission. From left to right, you see the Sun in visible light, a magnetic map of the Sun, and a map of the line-of-sight speed and direction of movement of material at the Sun’s visible surface. These are the first high-resolution full-disc views of the Sun by the spacecraft’s Polarimetric and </a:t>
            </a:r>
            <a:r>
              <a:rPr lang="en-US" sz="1200" b="0" i="1" kern="1200" dirty="0" err="1">
                <a:solidFill>
                  <a:schemeClr val="tx1"/>
                </a:solidFill>
                <a:effectLst/>
                <a:latin typeface="+mn-lt"/>
                <a:ea typeface="+mn-ea"/>
                <a:cs typeface="+mn-cs"/>
              </a:rPr>
              <a:t>Helioseismic</a:t>
            </a:r>
            <a:r>
              <a:rPr lang="en-US" sz="1200" b="0" i="1" kern="1200" dirty="0">
                <a:solidFill>
                  <a:schemeClr val="tx1"/>
                </a:solidFill>
                <a:effectLst/>
                <a:latin typeface="+mn-lt"/>
                <a:ea typeface="+mn-ea"/>
                <a:cs typeface="+mn-cs"/>
              </a:rPr>
              <a:t> Imager (PHI) instrument. Credit: ESA &amp; NASA/Solar Orbiter/PHI Team</a:t>
            </a:r>
            <a:endParaRPr lang="en-US" dirty="0"/>
          </a:p>
        </p:txBody>
      </p:sp>
      <p:sp>
        <p:nvSpPr>
          <p:cNvPr id="4" name="Segnaposto numero diapositiva 3">
            <a:extLst>
              <a:ext uri="{FF2B5EF4-FFF2-40B4-BE49-F238E27FC236}">
                <a16:creationId xmlns:a16="http://schemas.microsoft.com/office/drawing/2014/main" id="{94E255EF-C904-E2CF-CCEE-46A98F479FBB}"/>
              </a:ext>
            </a:extLst>
          </p:cNvPr>
          <p:cNvSpPr>
            <a:spLocks noGrp="1"/>
          </p:cNvSpPr>
          <p:nvPr>
            <p:ph type="sldNum" sz="quarter" idx="5"/>
          </p:nvPr>
        </p:nvSpPr>
        <p:spPr/>
        <p:txBody>
          <a:bodyPr/>
          <a:lstStyle/>
          <a:p>
            <a:fld id="{F831B018-901A-4ACC-B7DA-66ED7512F6FF}" type="slidenum">
              <a:rPr lang="en-US" smtClean="0"/>
              <a:t>6</a:t>
            </a:fld>
            <a:endParaRPr lang="en-US"/>
          </a:p>
        </p:txBody>
      </p:sp>
    </p:spTree>
    <p:extLst>
      <p:ext uri="{BB962C8B-B14F-4D97-AF65-F5344CB8AC3E}">
        <p14:creationId xmlns:p14="http://schemas.microsoft.com/office/powerpoint/2010/main" val="934334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E77F3-0437-9679-B3CA-91A45DEF31D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61B2FFE-1AE2-42A6-1BE1-D9A9AB4FF50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5B469C6-2D8D-9EE1-608B-20C9EE08FE9F}"/>
              </a:ext>
            </a:extLst>
          </p:cNvPr>
          <p:cNvSpPr>
            <a:spLocks noGrp="1"/>
          </p:cNvSpPr>
          <p:nvPr>
            <p:ph type="body" idx="1"/>
          </p:nvPr>
        </p:nvSpPr>
        <p:spPr/>
        <p:txBody>
          <a:bodyPr/>
          <a:lstStyle/>
          <a:p>
            <a:r>
              <a:rPr lang="en-US" dirty="0"/>
              <a:t>https://www.esa.int/ESA_Multimedia/Images/2025/04/Solar_Orbiter_s_widest_high-res_view_of_the_Sun</a:t>
            </a:r>
          </a:p>
          <a:p>
            <a:endParaRPr lang="en-US" dirty="0"/>
          </a:p>
          <a:p>
            <a:endParaRPr lang="en-US" dirty="0"/>
          </a:p>
          <a:p>
            <a:r>
              <a:rPr lang="en-US" sz="1200" b="0" i="1" kern="1200" dirty="0">
                <a:solidFill>
                  <a:schemeClr val="tx1"/>
                </a:solidFill>
                <a:effectLst/>
                <a:latin typeface="+mn-lt"/>
                <a:ea typeface="+mn-ea"/>
                <a:cs typeface="+mn-cs"/>
              </a:rPr>
              <a:t>The three views of the Sun’s surface shown here are based on measurements taken on March 22, 2023, by the ESA-led Solar Orbiter mission. From left to right, you see the Sun in visible light, a magnetic map of the Sun, and a map of the line-of-sight speed and direction of movement of material at the Sun’s visible surface. These are the first high-resolution full-disc views of the Sun by the spacecraft’s Polarimetric and </a:t>
            </a:r>
            <a:r>
              <a:rPr lang="en-US" sz="1200" b="0" i="1" kern="1200" dirty="0" err="1">
                <a:solidFill>
                  <a:schemeClr val="tx1"/>
                </a:solidFill>
                <a:effectLst/>
                <a:latin typeface="+mn-lt"/>
                <a:ea typeface="+mn-ea"/>
                <a:cs typeface="+mn-cs"/>
              </a:rPr>
              <a:t>Helioseismic</a:t>
            </a:r>
            <a:r>
              <a:rPr lang="en-US" sz="1200" b="0" i="1" kern="1200" dirty="0">
                <a:solidFill>
                  <a:schemeClr val="tx1"/>
                </a:solidFill>
                <a:effectLst/>
                <a:latin typeface="+mn-lt"/>
                <a:ea typeface="+mn-ea"/>
                <a:cs typeface="+mn-cs"/>
              </a:rPr>
              <a:t> Imager (PHI) instrument. Credit: ESA &amp; NASA/Solar Orbiter/PHI Team</a:t>
            </a:r>
            <a:endParaRPr lang="en-US" dirty="0"/>
          </a:p>
        </p:txBody>
      </p:sp>
      <p:sp>
        <p:nvSpPr>
          <p:cNvPr id="4" name="Segnaposto numero diapositiva 3">
            <a:extLst>
              <a:ext uri="{FF2B5EF4-FFF2-40B4-BE49-F238E27FC236}">
                <a16:creationId xmlns:a16="http://schemas.microsoft.com/office/drawing/2014/main" id="{2172A329-1E6B-A042-BB85-6E9E01615ED1}"/>
              </a:ext>
            </a:extLst>
          </p:cNvPr>
          <p:cNvSpPr>
            <a:spLocks noGrp="1"/>
          </p:cNvSpPr>
          <p:nvPr>
            <p:ph type="sldNum" sz="quarter" idx="5"/>
          </p:nvPr>
        </p:nvSpPr>
        <p:spPr/>
        <p:txBody>
          <a:bodyPr/>
          <a:lstStyle/>
          <a:p>
            <a:fld id="{F831B018-901A-4ACC-B7DA-66ED7512F6FF}" type="slidenum">
              <a:rPr lang="en-US" smtClean="0"/>
              <a:t>7</a:t>
            </a:fld>
            <a:endParaRPr lang="en-US"/>
          </a:p>
        </p:txBody>
      </p:sp>
    </p:spTree>
    <p:extLst>
      <p:ext uri="{BB962C8B-B14F-4D97-AF65-F5344CB8AC3E}">
        <p14:creationId xmlns:p14="http://schemas.microsoft.com/office/powerpoint/2010/main" val="3669493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BB10F-2688-2C61-5B0A-4C822A826FA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88E5B1A-98B4-0D1F-E399-5AAFED01B2F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E14A4CB-18E4-CE0A-74FF-DB95B0ACC7BB}"/>
              </a:ext>
            </a:extLst>
          </p:cNvPr>
          <p:cNvSpPr>
            <a:spLocks noGrp="1"/>
          </p:cNvSpPr>
          <p:nvPr>
            <p:ph type="body" idx="1"/>
          </p:nvPr>
        </p:nvSpPr>
        <p:spPr/>
        <p:txBody>
          <a:bodyPr/>
          <a:lstStyle/>
          <a:p>
            <a:r>
              <a:rPr lang="en-US" dirty="0"/>
              <a:t>https://www.esa.int/ESA_Multimedia/Images/2025/04/Solar_Orbiter_s_widest_high-res_view_of_the_Sun</a:t>
            </a:r>
          </a:p>
          <a:p>
            <a:endParaRPr lang="en-US" dirty="0"/>
          </a:p>
          <a:p>
            <a:endParaRPr lang="en-US" dirty="0"/>
          </a:p>
          <a:p>
            <a:r>
              <a:rPr lang="en-US" sz="1200" b="0" i="1" kern="1200" dirty="0">
                <a:solidFill>
                  <a:schemeClr val="tx1"/>
                </a:solidFill>
                <a:effectLst/>
                <a:latin typeface="+mn-lt"/>
                <a:ea typeface="+mn-ea"/>
                <a:cs typeface="+mn-cs"/>
              </a:rPr>
              <a:t>The three views of the Sun’s surface shown here are based on measurements taken on March 22, 2023, by the ESA-led Solar Orbiter mission. From left to right, you see the Sun in visible light, a magnetic map of the Sun, and a map of the line-of-sight speed and direction of movement of material at the Sun’s visible surface. These are the first high-resolution full-disc views of the Sun by the spacecraft’s Polarimetric and </a:t>
            </a:r>
            <a:r>
              <a:rPr lang="en-US" sz="1200" b="0" i="1" kern="1200" dirty="0" err="1">
                <a:solidFill>
                  <a:schemeClr val="tx1"/>
                </a:solidFill>
                <a:effectLst/>
                <a:latin typeface="+mn-lt"/>
                <a:ea typeface="+mn-ea"/>
                <a:cs typeface="+mn-cs"/>
              </a:rPr>
              <a:t>Helioseismic</a:t>
            </a:r>
            <a:r>
              <a:rPr lang="en-US" sz="1200" b="0" i="1" kern="1200" dirty="0">
                <a:solidFill>
                  <a:schemeClr val="tx1"/>
                </a:solidFill>
                <a:effectLst/>
                <a:latin typeface="+mn-lt"/>
                <a:ea typeface="+mn-ea"/>
                <a:cs typeface="+mn-cs"/>
              </a:rPr>
              <a:t> Imager (PHI) instrument. Credit: ESA &amp; NASA/Solar Orbiter/PHI Team</a:t>
            </a:r>
            <a:endParaRPr lang="en-US" dirty="0"/>
          </a:p>
        </p:txBody>
      </p:sp>
      <p:sp>
        <p:nvSpPr>
          <p:cNvPr id="4" name="Segnaposto numero diapositiva 3">
            <a:extLst>
              <a:ext uri="{FF2B5EF4-FFF2-40B4-BE49-F238E27FC236}">
                <a16:creationId xmlns:a16="http://schemas.microsoft.com/office/drawing/2014/main" id="{B57E2ACB-B843-9978-A972-04C62E1C40F8}"/>
              </a:ext>
            </a:extLst>
          </p:cNvPr>
          <p:cNvSpPr>
            <a:spLocks noGrp="1"/>
          </p:cNvSpPr>
          <p:nvPr>
            <p:ph type="sldNum" sz="quarter" idx="5"/>
          </p:nvPr>
        </p:nvSpPr>
        <p:spPr/>
        <p:txBody>
          <a:bodyPr/>
          <a:lstStyle/>
          <a:p>
            <a:fld id="{F831B018-901A-4ACC-B7DA-66ED7512F6FF}" type="slidenum">
              <a:rPr lang="en-US" smtClean="0"/>
              <a:t>8</a:t>
            </a:fld>
            <a:endParaRPr lang="en-US"/>
          </a:p>
        </p:txBody>
      </p:sp>
    </p:spTree>
    <p:extLst>
      <p:ext uri="{BB962C8B-B14F-4D97-AF65-F5344CB8AC3E}">
        <p14:creationId xmlns:p14="http://schemas.microsoft.com/office/powerpoint/2010/main" val="641849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2C8C6-7271-21EA-B734-4EDF896FD22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8C8B014-F088-6EE7-1F4A-668A984B89D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10FC161-D790-D715-62F2-5F6B5BFB54C8}"/>
              </a:ext>
            </a:extLst>
          </p:cNvPr>
          <p:cNvSpPr>
            <a:spLocks noGrp="1"/>
          </p:cNvSpPr>
          <p:nvPr>
            <p:ph type="body" idx="1"/>
          </p:nvPr>
        </p:nvSpPr>
        <p:spPr/>
        <p:txBody>
          <a:bodyPr/>
          <a:lstStyle/>
          <a:p>
            <a:r>
              <a:rPr lang="en-US" dirty="0"/>
              <a:t>https://www.esa.int/ESA_Multimedia/Images/2025/04/Solar_Orbiter_s_widest_high-res_view_of_the_Sun</a:t>
            </a:r>
          </a:p>
          <a:p>
            <a:endParaRPr lang="en-US" dirty="0"/>
          </a:p>
          <a:p>
            <a:endParaRPr lang="en-US" dirty="0"/>
          </a:p>
          <a:p>
            <a:r>
              <a:rPr lang="en-US" sz="1200" b="0" i="1" kern="1200" dirty="0">
                <a:solidFill>
                  <a:schemeClr val="tx1"/>
                </a:solidFill>
                <a:effectLst/>
                <a:latin typeface="+mn-lt"/>
                <a:ea typeface="+mn-ea"/>
                <a:cs typeface="+mn-cs"/>
              </a:rPr>
              <a:t>The three views of the Sun’s surface shown here are based on measurements taken on March 22, 2023, by the ESA-led Solar Orbiter mission. From left to right, you see the Sun in visible light, a magnetic map of the Sun, and a map of the line-of-sight speed and direction of movement of material at the Sun’s visible surface. These are the first high-resolution full-disc views of the Sun by the spacecraft’s Polarimetric and </a:t>
            </a:r>
            <a:r>
              <a:rPr lang="en-US" sz="1200" b="0" i="1" kern="1200" dirty="0" err="1">
                <a:solidFill>
                  <a:schemeClr val="tx1"/>
                </a:solidFill>
                <a:effectLst/>
                <a:latin typeface="+mn-lt"/>
                <a:ea typeface="+mn-ea"/>
                <a:cs typeface="+mn-cs"/>
              </a:rPr>
              <a:t>Helioseismic</a:t>
            </a:r>
            <a:r>
              <a:rPr lang="en-US" sz="1200" b="0" i="1" kern="1200" dirty="0">
                <a:solidFill>
                  <a:schemeClr val="tx1"/>
                </a:solidFill>
                <a:effectLst/>
                <a:latin typeface="+mn-lt"/>
                <a:ea typeface="+mn-ea"/>
                <a:cs typeface="+mn-cs"/>
              </a:rPr>
              <a:t> Imager (PHI) instrument. Credit: ESA &amp; NASA/Solar Orbiter/PHI Team</a:t>
            </a:r>
            <a:endParaRPr lang="en-US" dirty="0"/>
          </a:p>
        </p:txBody>
      </p:sp>
      <p:sp>
        <p:nvSpPr>
          <p:cNvPr id="4" name="Segnaposto numero diapositiva 3">
            <a:extLst>
              <a:ext uri="{FF2B5EF4-FFF2-40B4-BE49-F238E27FC236}">
                <a16:creationId xmlns:a16="http://schemas.microsoft.com/office/drawing/2014/main" id="{98EAD59D-3231-ABEE-3948-B8F95EFCB51C}"/>
              </a:ext>
            </a:extLst>
          </p:cNvPr>
          <p:cNvSpPr>
            <a:spLocks noGrp="1"/>
          </p:cNvSpPr>
          <p:nvPr>
            <p:ph type="sldNum" sz="quarter" idx="5"/>
          </p:nvPr>
        </p:nvSpPr>
        <p:spPr/>
        <p:txBody>
          <a:bodyPr/>
          <a:lstStyle/>
          <a:p>
            <a:fld id="{F831B018-901A-4ACC-B7DA-66ED7512F6FF}" type="slidenum">
              <a:rPr lang="en-US" smtClean="0"/>
              <a:t>9</a:t>
            </a:fld>
            <a:endParaRPr lang="en-US"/>
          </a:p>
        </p:txBody>
      </p:sp>
    </p:spTree>
    <p:extLst>
      <p:ext uri="{BB962C8B-B14F-4D97-AF65-F5344CB8AC3E}">
        <p14:creationId xmlns:p14="http://schemas.microsoft.com/office/powerpoint/2010/main" val="4266273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E87B2-B338-FE3D-6F8C-B793E107CF0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ABFD998-BDF6-3035-B5D2-EF95FCE9B5B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419989F-C3E4-6F1B-4F4E-050E0618F8A6}"/>
              </a:ext>
            </a:extLst>
          </p:cNvPr>
          <p:cNvSpPr>
            <a:spLocks noGrp="1"/>
          </p:cNvSpPr>
          <p:nvPr>
            <p:ph type="body" idx="1"/>
          </p:nvPr>
        </p:nvSpPr>
        <p:spPr/>
        <p:txBody>
          <a:bodyPr/>
          <a:lstStyle/>
          <a:p>
            <a:r>
              <a:rPr lang="en-US" dirty="0"/>
              <a:t>https://www.esa.int/ESA_Multimedia/Images/2025/04/Solar_Orbiter_s_widest_high-res_view_of_the_Sun</a:t>
            </a:r>
          </a:p>
          <a:p>
            <a:endParaRPr lang="en-US" dirty="0"/>
          </a:p>
          <a:p>
            <a:endParaRPr lang="en-US" dirty="0"/>
          </a:p>
          <a:p>
            <a:r>
              <a:rPr lang="en-US" sz="1200" b="0" i="1" kern="1200" dirty="0">
                <a:solidFill>
                  <a:schemeClr val="tx1"/>
                </a:solidFill>
                <a:effectLst/>
                <a:latin typeface="+mn-lt"/>
                <a:ea typeface="+mn-ea"/>
                <a:cs typeface="+mn-cs"/>
              </a:rPr>
              <a:t>The three views of the Sun’s surface shown here are based on measurements taken on March 22, 2023, by the ESA-led Solar Orbiter mission. From left to right, you see the Sun in visible light, a magnetic map of the Sun, and a map of the line-of-sight speed and direction of movement of material at the Sun’s visible surface. These are the first high-resolution full-disc views of the Sun by the spacecraft’s Polarimetric and </a:t>
            </a:r>
            <a:r>
              <a:rPr lang="en-US" sz="1200" b="0" i="1" kern="1200" dirty="0" err="1">
                <a:solidFill>
                  <a:schemeClr val="tx1"/>
                </a:solidFill>
                <a:effectLst/>
                <a:latin typeface="+mn-lt"/>
                <a:ea typeface="+mn-ea"/>
                <a:cs typeface="+mn-cs"/>
              </a:rPr>
              <a:t>Helioseismic</a:t>
            </a:r>
            <a:r>
              <a:rPr lang="en-US" sz="1200" b="0" i="1" kern="1200" dirty="0">
                <a:solidFill>
                  <a:schemeClr val="tx1"/>
                </a:solidFill>
                <a:effectLst/>
                <a:latin typeface="+mn-lt"/>
                <a:ea typeface="+mn-ea"/>
                <a:cs typeface="+mn-cs"/>
              </a:rPr>
              <a:t> Imager (PHI) instrument. Credit: ESA &amp; NASA/Solar Orbiter/PHI Team</a:t>
            </a:r>
            <a:endParaRPr lang="en-US" dirty="0"/>
          </a:p>
        </p:txBody>
      </p:sp>
      <p:sp>
        <p:nvSpPr>
          <p:cNvPr id="4" name="Segnaposto numero diapositiva 3">
            <a:extLst>
              <a:ext uri="{FF2B5EF4-FFF2-40B4-BE49-F238E27FC236}">
                <a16:creationId xmlns:a16="http://schemas.microsoft.com/office/drawing/2014/main" id="{9C3F2DBA-5322-2DF9-5AA9-569501FFC953}"/>
              </a:ext>
            </a:extLst>
          </p:cNvPr>
          <p:cNvSpPr>
            <a:spLocks noGrp="1"/>
          </p:cNvSpPr>
          <p:nvPr>
            <p:ph type="sldNum" sz="quarter" idx="5"/>
          </p:nvPr>
        </p:nvSpPr>
        <p:spPr/>
        <p:txBody>
          <a:bodyPr/>
          <a:lstStyle/>
          <a:p>
            <a:fld id="{F831B018-901A-4ACC-B7DA-66ED7512F6FF}" type="slidenum">
              <a:rPr lang="en-US" smtClean="0"/>
              <a:t>10</a:t>
            </a:fld>
            <a:endParaRPr lang="en-US"/>
          </a:p>
        </p:txBody>
      </p:sp>
    </p:spTree>
    <p:extLst>
      <p:ext uri="{BB962C8B-B14F-4D97-AF65-F5344CB8AC3E}">
        <p14:creationId xmlns:p14="http://schemas.microsoft.com/office/powerpoint/2010/main" val="145706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F98471-2619-4728-5C5A-68F59F9BFE5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43C64304-417B-E15F-B687-4FE08454A2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967DF190-6377-EBDD-B8D6-8B45CD77280F}"/>
              </a:ext>
            </a:extLst>
          </p:cNvPr>
          <p:cNvSpPr>
            <a:spLocks noGrp="1"/>
          </p:cNvSpPr>
          <p:nvPr>
            <p:ph type="dt" sz="half" idx="10"/>
          </p:nvPr>
        </p:nvSpPr>
        <p:spPr/>
        <p:txBody>
          <a:bodyPr/>
          <a:lstStyle/>
          <a:p>
            <a:fld id="{CBC6A229-4BFB-414A-8CE3-223ADC1CEF66}" type="datetimeFigureOut">
              <a:rPr lang="en-US" smtClean="0"/>
              <a:t>6/23/2025</a:t>
            </a:fld>
            <a:endParaRPr lang="en-US"/>
          </a:p>
        </p:txBody>
      </p:sp>
      <p:sp>
        <p:nvSpPr>
          <p:cNvPr id="5" name="Segnaposto piè di pagina 4">
            <a:extLst>
              <a:ext uri="{FF2B5EF4-FFF2-40B4-BE49-F238E27FC236}">
                <a16:creationId xmlns:a16="http://schemas.microsoft.com/office/drawing/2014/main" id="{AF15F26B-57BA-1988-7E03-9101415A4B38}"/>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7B19992B-615A-BA6B-5944-72E10D1F6307}"/>
              </a:ext>
            </a:extLst>
          </p:cNvPr>
          <p:cNvSpPr>
            <a:spLocks noGrp="1"/>
          </p:cNvSpPr>
          <p:nvPr>
            <p:ph type="sldNum" sz="quarter" idx="12"/>
          </p:nvPr>
        </p:nvSpPr>
        <p:spPr/>
        <p:txBody>
          <a:bodyPr/>
          <a:lstStyle/>
          <a:p>
            <a:fld id="{958AA2F8-F019-45D5-A22E-F0A6CF81F701}" type="slidenum">
              <a:rPr lang="en-US" smtClean="0"/>
              <a:t>‹N›</a:t>
            </a:fld>
            <a:endParaRPr lang="en-US"/>
          </a:p>
        </p:txBody>
      </p:sp>
    </p:spTree>
    <p:extLst>
      <p:ext uri="{BB962C8B-B14F-4D97-AF65-F5344CB8AC3E}">
        <p14:creationId xmlns:p14="http://schemas.microsoft.com/office/powerpoint/2010/main" val="1332546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CCE6F3-99B8-3507-D35E-86717F60DCDD}"/>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BC767D2B-52EE-43E6-5968-64BF7D716B2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8135978-8614-5755-4A33-058B97D67837}"/>
              </a:ext>
            </a:extLst>
          </p:cNvPr>
          <p:cNvSpPr>
            <a:spLocks noGrp="1"/>
          </p:cNvSpPr>
          <p:nvPr>
            <p:ph type="dt" sz="half" idx="10"/>
          </p:nvPr>
        </p:nvSpPr>
        <p:spPr/>
        <p:txBody>
          <a:bodyPr/>
          <a:lstStyle/>
          <a:p>
            <a:fld id="{CBC6A229-4BFB-414A-8CE3-223ADC1CEF66}" type="datetimeFigureOut">
              <a:rPr lang="en-US" smtClean="0"/>
              <a:t>6/23/2025</a:t>
            </a:fld>
            <a:endParaRPr lang="en-US"/>
          </a:p>
        </p:txBody>
      </p:sp>
      <p:sp>
        <p:nvSpPr>
          <p:cNvPr id="5" name="Segnaposto piè di pagina 4">
            <a:extLst>
              <a:ext uri="{FF2B5EF4-FFF2-40B4-BE49-F238E27FC236}">
                <a16:creationId xmlns:a16="http://schemas.microsoft.com/office/drawing/2014/main" id="{A6F18DB9-8626-E719-C778-F5E65FF891D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83C69408-4E37-ECB9-230C-EA1FB6435C24}"/>
              </a:ext>
            </a:extLst>
          </p:cNvPr>
          <p:cNvSpPr>
            <a:spLocks noGrp="1"/>
          </p:cNvSpPr>
          <p:nvPr>
            <p:ph type="sldNum" sz="quarter" idx="12"/>
          </p:nvPr>
        </p:nvSpPr>
        <p:spPr/>
        <p:txBody>
          <a:bodyPr/>
          <a:lstStyle/>
          <a:p>
            <a:fld id="{958AA2F8-F019-45D5-A22E-F0A6CF81F701}" type="slidenum">
              <a:rPr lang="en-US" smtClean="0"/>
              <a:t>‹N›</a:t>
            </a:fld>
            <a:endParaRPr lang="en-US"/>
          </a:p>
        </p:txBody>
      </p:sp>
    </p:spTree>
    <p:extLst>
      <p:ext uri="{BB962C8B-B14F-4D97-AF65-F5344CB8AC3E}">
        <p14:creationId xmlns:p14="http://schemas.microsoft.com/office/powerpoint/2010/main" val="3858159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8FC940E-627A-E6AC-EA6F-F820B9A9B8D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10AE34A5-50C2-A4AC-76FE-966960E4EC5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A75F88E3-241F-509E-483C-4024DFB329EA}"/>
              </a:ext>
            </a:extLst>
          </p:cNvPr>
          <p:cNvSpPr>
            <a:spLocks noGrp="1"/>
          </p:cNvSpPr>
          <p:nvPr>
            <p:ph type="dt" sz="half" idx="10"/>
          </p:nvPr>
        </p:nvSpPr>
        <p:spPr/>
        <p:txBody>
          <a:bodyPr/>
          <a:lstStyle/>
          <a:p>
            <a:fld id="{CBC6A229-4BFB-414A-8CE3-223ADC1CEF66}" type="datetimeFigureOut">
              <a:rPr lang="en-US" smtClean="0"/>
              <a:t>6/23/2025</a:t>
            </a:fld>
            <a:endParaRPr lang="en-US"/>
          </a:p>
        </p:txBody>
      </p:sp>
      <p:sp>
        <p:nvSpPr>
          <p:cNvPr id="5" name="Segnaposto piè di pagina 4">
            <a:extLst>
              <a:ext uri="{FF2B5EF4-FFF2-40B4-BE49-F238E27FC236}">
                <a16:creationId xmlns:a16="http://schemas.microsoft.com/office/drawing/2014/main" id="{1CBE5B47-DAA3-86FE-0753-29FBCE5AFB8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F67CDC1A-36AF-580C-8DD0-690EA3970256}"/>
              </a:ext>
            </a:extLst>
          </p:cNvPr>
          <p:cNvSpPr>
            <a:spLocks noGrp="1"/>
          </p:cNvSpPr>
          <p:nvPr>
            <p:ph type="sldNum" sz="quarter" idx="12"/>
          </p:nvPr>
        </p:nvSpPr>
        <p:spPr/>
        <p:txBody>
          <a:bodyPr/>
          <a:lstStyle/>
          <a:p>
            <a:fld id="{958AA2F8-F019-45D5-A22E-F0A6CF81F701}" type="slidenum">
              <a:rPr lang="en-US" smtClean="0"/>
              <a:t>‹N›</a:t>
            </a:fld>
            <a:endParaRPr lang="en-US"/>
          </a:p>
        </p:txBody>
      </p:sp>
    </p:spTree>
    <p:extLst>
      <p:ext uri="{BB962C8B-B14F-4D97-AF65-F5344CB8AC3E}">
        <p14:creationId xmlns:p14="http://schemas.microsoft.com/office/powerpoint/2010/main" val="2765180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CA005B-C544-8B1C-159C-0661F2C23E03}"/>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96F2FB55-54C1-DDF9-736E-A368EB56AE5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28DD9B8-4527-2B1A-E710-810AAD29629F}"/>
              </a:ext>
            </a:extLst>
          </p:cNvPr>
          <p:cNvSpPr>
            <a:spLocks noGrp="1"/>
          </p:cNvSpPr>
          <p:nvPr>
            <p:ph type="dt" sz="half" idx="10"/>
          </p:nvPr>
        </p:nvSpPr>
        <p:spPr/>
        <p:txBody>
          <a:bodyPr/>
          <a:lstStyle/>
          <a:p>
            <a:fld id="{CBC6A229-4BFB-414A-8CE3-223ADC1CEF66}" type="datetimeFigureOut">
              <a:rPr lang="en-US" smtClean="0"/>
              <a:t>6/23/2025</a:t>
            </a:fld>
            <a:endParaRPr lang="en-US"/>
          </a:p>
        </p:txBody>
      </p:sp>
      <p:sp>
        <p:nvSpPr>
          <p:cNvPr id="5" name="Segnaposto piè di pagina 4">
            <a:extLst>
              <a:ext uri="{FF2B5EF4-FFF2-40B4-BE49-F238E27FC236}">
                <a16:creationId xmlns:a16="http://schemas.microsoft.com/office/drawing/2014/main" id="{9FA4CC8A-90C0-4131-D9D2-B5B1D239A465}"/>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8A338CB0-C30E-7583-8BB6-7F39517A93DC}"/>
              </a:ext>
            </a:extLst>
          </p:cNvPr>
          <p:cNvSpPr>
            <a:spLocks noGrp="1"/>
          </p:cNvSpPr>
          <p:nvPr>
            <p:ph type="sldNum" sz="quarter" idx="12"/>
          </p:nvPr>
        </p:nvSpPr>
        <p:spPr/>
        <p:txBody>
          <a:bodyPr/>
          <a:lstStyle/>
          <a:p>
            <a:fld id="{958AA2F8-F019-45D5-A22E-F0A6CF81F701}" type="slidenum">
              <a:rPr lang="en-US" smtClean="0"/>
              <a:t>‹N›</a:t>
            </a:fld>
            <a:endParaRPr lang="en-US"/>
          </a:p>
        </p:txBody>
      </p:sp>
    </p:spTree>
    <p:extLst>
      <p:ext uri="{BB962C8B-B14F-4D97-AF65-F5344CB8AC3E}">
        <p14:creationId xmlns:p14="http://schemas.microsoft.com/office/powerpoint/2010/main" val="201606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116883-D3EA-9277-3BAA-2E79DB7FDAD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921E8F69-AE98-332C-817B-3AF82C074D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5284065-C2F2-668E-A373-E1D9BDDFC189}"/>
              </a:ext>
            </a:extLst>
          </p:cNvPr>
          <p:cNvSpPr>
            <a:spLocks noGrp="1"/>
          </p:cNvSpPr>
          <p:nvPr>
            <p:ph type="dt" sz="half" idx="10"/>
          </p:nvPr>
        </p:nvSpPr>
        <p:spPr/>
        <p:txBody>
          <a:bodyPr/>
          <a:lstStyle/>
          <a:p>
            <a:fld id="{CBC6A229-4BFB-414A-8CE3-223ADC1CEF66}" type="datetimeFigureOut">
              <a:rPr lang="en-US" smtClean="0"/>
              <a:t>6/23/2025</a:t>
            </a:fld>
            <a:endParaRPr lang="en-US"/>
          </a:p>
        </p:txBody>
      </p:sp>
      <p:sp>
        <p:nvSpPr>
          <p:cNvPr id="5" name="Segnaposto piè di pagina 4">
            <a:extLst>
              <a:ext uri="{FF2B5EF4-FFF2-40B4-BE49-F238E27FC236}">
                <a16:creationId xmlns:a16="http://schemas.microsoft.com/office/drawing/2014/main" id="{EAD7F727-626F-7285-3DB8-2B3F0B1AA7F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43100759-B22B-CBBD-D605-5FFE84148547}"/>
              </a:ext>
            </a:extLst>
          </p:cNvPr>
          <p:cNvSpPr>
            <a:spLocks noGrp="1"/>
          </p:cNvSpPr>
          <p:nvPr>
            <p:ph type="sldNum" sz="quarter" idx="12"/>
          </p:nvPr>
        </p:nvSpPr>
        <p:spPr/>
        <p:txBody>
          <a:bodyPr/>
          <a:lstStyle/>
          <a:p>
            <a:fld id="{958AA2F8-F019-45D5-A22E-F0A6CF81F701}" type="slidenum">
              <a:rPr lang="en-US" smtClean="0"/>
              <a:t>‹N›</a:t>
            </a:fld>
            <a:endParaRPr lang="en-US"/>
          </a:p>
        </p:txBody>
      </p:sp>
    </p:spTree>
    <p:extLst>
      <p:ext uri="{BB962C8B-B14F-4D97-AF65-F5344CB8AC3E}">
        <p14:creationId xmlns:p14="http://schemas.microsoft.com/office/powerpoint/2010/main" val="3461900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0EFA74-D7D1-4EFB-97AF-96285F36DD61}"/>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419B3F1D-FDEF-945A-CB25-AAAF5E08A91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200D3E41-C8C0-57F4-68A1-45A044B0196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811A0FB3-FF07-52F9-3B7F-9886464EB7E1}"/>
              </a:ext>
            </a:extLst>
          </p:cNvPr>
          <p:cNvSpPr>
            <a:spLocks noGrp="1"/>
          </p:cNvSpPr>
          <p:nvPr>
            <p:ph type="dt" sz="half" idx="10"/>
          </p:nvPr>
        </p:nvSpPr>
        <p:spPr/>
        <p:txBody>
          <a:bodyPr/>
          <a:lstStyle/>
          <a:p>
            <a:fld id="{CBC6A229-4BFB-414A-8CE3-223ADC1CEF66}" type="datetimeFigureOut">
              <a:rPr lang="en-US" smtClean="0"/>
              <a:t>6/23/2025</a:t>
            </a:fld>
            <a:endParaRPr lang="en-US"/>
          </a:p>
        </p:txBody>
      </p:sp>
      <p:sp>
        <p:nvSpPr>
          <p:cNvPr id="6" name="Segnaposto piè di pagina 5">
            <a:extLst>
              <a:ext uri="{FF2B5EF4-FFF2-40B4-BE49-F238E27FC236}">
                <a16:creationId xmlns:a16="http://schemas.microsoft.com/office/drawing/2014/main" id="{2F45C1C2-F207-4C5D-DC58-A496FE0F1302}"/>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5CCAF881-8BA1-D513-9128-904B82B8F20E}"/>
              </a:ext>
            </a:extLst>
          </p:cNvPr>
          <p:cNvSpPr>
            <a:spLocks noGrp="1"/>
          </p:cNvSpPr>
          <p:nvPr>
            <p:ph type="sldNum" sz="quarter" idx="12"/>
          </p:nvPr>
        </p:nvSpPr>
        <p:spPr/>
        <p:txBody>
          <a:bodyPr/>
          <a:lstStyle/>
          <a:p>
            <a:fld id="{958AA2F8-F019-45D5-A22E-F0A6CF81F701}" type="slidenum">
              <a:rPr lang="en-US" smtClean="0"/>
              <a:t>‹N›</a:t>
            </a:fld>
            <a:endParaRPr lang="en-US"/>
          </a:p>
        </p:txBody>
      </p:sp>
    </p:spTree>
    <p:extLst>
      <p:ext uri="{BB962C8B-B14F-4D97-AF65-F5344CB8AC3E}">
        <p14:creationId xmlns:p14="http://schemas.microsoft.com/office/powerpoint/2010/main" val="3637327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4450C0-9B9C-6894-F238-A430D4E8883C}"/>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BF28BA59-BAA6-8373-2CDC-E5EDF39761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B94C868-245A-046D-3025-C5E7FDDFAFD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6B7236C1-E196-7345-59CE-29F34A26FB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55A9220-71F2-FF76-5674-B5866CB0BB02}"/>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40DE78FB-FCD9-9E34-796D-5D9BFC3BA036}"/>
              </a:ext>
            </a:extLst>
          </p:cNvPr>
          <p:cNvSpPr>
            <a:spLocks noGrp="1"/>
          </p:cNvSpPr>
          <p:nvPr>
            <p:ph type="dt" sz="half" idx="10"/>
          </p:nvPr>
        </p:nvSpPr>
        <p:spPr/>
        <p:txBody>
          <a:bodyPr/>
          <a:lstStyle/>
          <a:p>
            <a:fld id="{CBC6A229-4BFB-414A-8CE3-223ADC1CEF66}" type="datetimeFigureOut">
              <a:rPr lang="en-US" smtClean="0"/>
              <a:t>6/23/2025</a:t>
            </a:fld>
            <a:endParaRPr lang="en-US"/>
          </a:p>
        </p:txBody>
      </p:sp>
      <p:sp>
        <p:nvSpPr>
          <p:cNvPr id="8" name="Segnaposto piè di pagina 7">
            <a:extLst>
              <a:ext uri="{FF2B5EF4-FFF2-40B4-BE49-F238E27FC236}">
                <a16:creationId xmlns:a16="http://schemas.microsoft.com/office/drawing/2014/main" id="{AAB1CAC1-3375-5125-C864-6F3ED5CB8EC8}"/>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22F1E702-FE40-C159-3DC5-2BFFE6BBCF87}"/>
              </a:ext>
            </a:extLst>
          </p:cNvPr>
          <p:cNvSpPr>
            <a:spLocks noGrp="1"/>
          </p:cNvSpPr>
          <p:nvPr>
            <p:ph type="sldNum" sz="quarter" idx="12"/>
          </p:nvPr>
        </p:nvSpPr>
        <p:spPr/>
        <p:txBody>
          <a:bodyPr/>
          <a:lstStyle/>
          <a:p>
            <a:fld id="{958AA2F8-F019-45D5-A22E-F0A6CF81F701}" type="slidenum">
              <a:rPr lang="en-US" smtClean="0"/>
              <a:t>‹N›</a:t>
            </a:fld>
            <a:endParaRPr lang="en-US"/>
          </a:p>
        </p:txBody>
      </p:sp>
    </p:spTree>
    <p:extLst>
      <p:ext uri="{BB962C8B-B14F-4D97-AF65-F5344CB8AC3E}">
        <p14:creationId xmlns:p14="http://schemas.microsoft.com/office/powerpoint/2010/main" val="1343743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869DCB-2A46-08DC-069A-0A4267831FFB}"/>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F87F76EA-8C21-0C92-F814-2E7EED328A3C}"/>
              </a:ext>
            </a:extLst>
          </p:cNvPr>
          <p:cNvSpPr>
            <a:spLocks noGrp="1"/>
          </p:cNvSpPr>
          <p:nvPr>
            <p:ph type="dt" sz="half" idx="10"/>
          </p:nvPr>
        </p:nvSpPr>
        <p:spPr/>
        <p:txBody>
          <a:bodyPr/>
          <a:lstStyle/>
          <a:p>
            <a:fld id="{CBC6A229-4BFB-414A-8CE3-223ADC1CEF66}" type="datetimeFigureOut">
              <a:rPr lang="en-US" smtClean="0"/>
              <a:t>6/23/2025</a:t>
            </a:fld>
            <a:endParaRPr lang="en-US"/>
          </a:p>
        </p:txBody>
      </p:sp>
      <p:sp>
        <p:nvSpPr>
          <p:cNvPr id="4" name="Segnaposto piè di pagina 3">
            <a:extLst>
              <a:ext uri="{FF2B5EF4-FFF2-40B4-BE49-F238E27FC236}">
                <a16:creationId xmlns:a16="http://schemas.microsoft.com/office/drawing/2014/main" id="{F227F305-67EE-614B-3229-635C37946EAC}"/>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0DE691E8-1CEF-7FA1-2F4F-A991BEB8A2C0}"/>
              </a:ext>
            </a:extLst>
          </p:cNvPr>
          <p:cNvSpPr>
            <a:spLocks noGrp="1"/>
          </p:cNvSpPr>
          <p:nvPr>
            <p:ph type="sldNum" sz="quarter" idx="12"/>
          </p:nvPr>
        </p:nvSpPr>
        <p:spPr/>
        <p:txBody>
          <a:bodyPr/>
          <a:lstStyle/>
          <a:p>
            <a:fld id="{958AA2F8-F019-45D5-A22E-F0A6CF81F701}" type="slidenum">
              <a:rPr lang="en-US" smtClean="0"/>
              <a:t>‹N›</a:t>
            </a:fld>
            <a:endParaRPr lang="en-US"/>
          </a:p>
        </p:txBody>
      </p:sp>
    </p:spTree>
    <p:extLst>
      <p:ext uri="{BB962C8B-B14F-4D97-AF65-F5344CB8AC3E}">
        <p14:creationId xmlns:p14="http://schemas.microsoft.com/office/powerpoint/2010/main" val="403396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EF7B227-8E80-33F5-5815-622559C9FD93}"/>
              </a:ext>
            </a:extLst>
          </p:cNvPr>
          <p:cNvSpPr>
            <a:spLocks noGrp="1"/>
          </p:cNvSpPr>
          <p:nvPr>
            <p:ph type="dt" sz="half" idx="10"/>
          </p:nvPr>
        </p:nvSpPr>
        <p:spPr/>
        <p:txBody>
          <a:bodyPr/>
          <a:lstStyle/>
          <a:p>
            <a:fld id="{CBC6A229-4BFB-414A-8CE3-223ADC1CEF66}" type="datetimeFigureOut">
              <a:rPr lang="en-US" smtClean="0"/>
              <a:t>6/23/2025</a:t>
            </a:fld>
            <a:endParaRPr lang="en-US"/>
          </a:p>
        </p:txBody>
      </p:sp>
      <p:sp>
        <p:nvSpPr>
          <p:cNvPr id="3" name="Segnaposto piè di pagina 2">
            <a:extLst>
              <a:ext uri="{FF2B5EF4-FFF2-40B4-BE49-F238E27FC236}">
                <a16:creationId xmlns:a16="http://schemas.microsoft.com/office/drawing/2014/main" id="{1046A6BD-35FA-748A-4601-540E063D05F9}"/>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77F1AD5D-EF7F-17E9-152A-1DA8645C9F46}"/>
              </a:ext>
            </a:extLst>
          </p:cNvPr>
          <p:cNvSpPr>
            <a:spLocks noGrp="1"/>
          </p:cNvSpPr>
          <p:nvPr>
            <p:ph type="sldNum" sz="quarter" idx="12"/>
          </p:nvPr>
        </p:nvSpPr>
        <p:spPr/>
        <p:txBody>
          <a:bodyPr/>
          <a:lstStyle/>
          <a:p>
            <a:fld id="{958AA2F8-F019-45D5-A22E-F0A6CF81F701}" type="slidenum">
              <a:rPr lang="en-US" smtClean="0"/>
              <a:t>‹N›</a:t>
            </a:fld>
            <a:endParaRPr lang="en-US"/>
          </a:p>
        </p:txBody>
      </p:sp>
    </p:spTree>
    <p:extLst>
      <p:ext uri="{BB962C8B-B14F-4D97-AF65-F5344CB8AC3E}">
        <p14:creationId xmlns:p14="http://schemas.microsoft.com/office/powerpoint/2010/main" val="1852007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75EDB4-318A-1E76-F2B3-F6542777682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A89C4CE3-4397-111A-02A2-9D522648E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F512A507-1DCF-5B15-70F6-961467FE0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153A709-3769-6AC3-5C6B-867A365ED3CA}"/>
              </a:ext>
            </a:extLst>
          </p:cNvPr>
          <p:cNvSpPr>
            <a:spLocks noGrp="1"/>
          </p:cNvSpPr>
          <p:nvPr>
            <p:ph type="dt" sz="half" idx="10"/>
          </p:nvPr>
        </p:nvSpPr>
        <p:spPr/>
        <p:txBody>
          <a:bodyPr/>
          <a:lstStyle/>
          <a:p>
            <a:fld id="{CBC6A229-4BFB-414A-8CE3-223ADC1CEF66}" type="datetimeFigureOut">
              <a:rPr lang="en-US" smtClean="0"/>
              <a:t>6/23/2025</a:t>
            </a:fld>
            <a:endParaRPr lang="en-US"/>
          </a:p>
        </p:txBody>
      </p:sp>
      <p:sp>
        <p:nvSpPr>
          <p:cNvPr id="6" name="Segnaposto piè di pagina 5">
            <a:extLst>
              <a:ext uri="{FF2B5EF4-FFF2-40B4-BE49-F238E27FC236}">
                <a16:creationId xmlns:a16="http://schemas.microsoft.com/office/drawing/2014/main" id="{DBE32F6E-8329-8E19-E3A4-A70C1A30281E}"/>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5AD62F82-1FA3-2D02-C2A8-6FB404D2B065}"/>
              </a:ext>
            </a:extLst>
          </p:cNvPr>
          <p:cNvSpPr>
            <a:spLocks noGrp="1"/>
          </p:cNvSpPr>
          <p:nvPr>
            <p:ph type="sldNum" sz="quarter" idx="12"/>
          </p:nvPr>
        </p:nvSpPr>
        <p:spPr/>
        <p:txBody>
          <a:bodyPr/>
          <a:lstStyle/>
          <a:p>
            <a:fld id="{958AA2F8-F019-45D5-A22E-F0A6CF81F701}" type="slidenum">
              <a:rPr lang="en-US" smtClean="0"/>
              <a:t>‹N›</a:t>
            </a:fld>
            <a:endParaRPr lang="en-US"/>
          </a:p>
        </p:txBody>
      </p:sp>
    </p:spTree>
    <p:extLst>
      <p:ext uri="{BB962C8B-B14F-4D97-AF65-F5344CB8AC3E}">
        <p14:creationId xmlns:p14="http://schemas.microsoft.com/office/powerpoint/2010/main" val="1052036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5482D7-D7A8-F40C-7242-2009680FD77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7F375C22-3C39-871E-6968-6EDA09E894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4839308A-CA80-74A0-8265-A11BCDA3C1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26AB47F-9F70-EFB4-B237-5C3F2628A046}"/>
              </a:ext>
            </a:extLst>
          </p:cNvPr>
          <p:cNvSpPr>
            <a:spLocks noGrp="1"/>
          </p:cNvSpPr>
          <p:nvPr>
            <p:ph type="dt" sz="half" idx="10"/>
          </p:nvPr>
        </p:nvSpPr>
        <p:spPr/>
        <p:txBody>
          <a:bodyPr/>
          <a:lstStyle/>
          <a:p>
            <a:fld id="{CBC6A229-4BFB-414A-8CE3-223ADC1CEF66}" type="datetimeFigureOut">
              <a:rPr lang="en-US" smtClean="0"/>
              <a:t>6/23/2025</a:t>
            </a:fld>
            <a:endParaRPr lang="en-US"/>
          </a:p>
        </p:txBody>
      </p:sp>
      <p:sp>
        <p:nvSpPr>
          <p:cNvPr id="6" name="Segnaposto piè di pagina 5">
            <a:extLst>
              <a:ext uri="{FF2B5EF4-FFF2-40B4-BE49-F238E27FC236}">
                <a16:creationId xmlns:a16="http://schemas.microsoft.com/office/drawing/2014/main" id="{31D2917D-C05D-2ABE-8B35-FBB073384579}"/>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50027F19-0984-542F-DC62-728AC864F8AF}"/>
              </a:ext>
            </a:extLst>
          </p:cNvPr>
          <p:cNvSpPr>
            <a:spLocks noGrp="1"/>
          </p:cNvSpPr>
          <p:nvPr>
            <p:ph type="sldNum" sz="quarter" idx="12"/>
          </p:nvPr>
        </p:nvSpPr>
        <p:spPr/>
        <p:txBody>
          <a:bodyPr/>
          <a:lstStyle/>
          <a:p>
            <a:fld id="{958AA2F8-F019-45D5-A22E-F0A6CF81F701}" type="slidenum">
              <a:rPr lang="en-US" smtClean="0"/>
              <a:t>‹N›</a:t>
            </a:fld>
            <a:endParaRPr lang="en-US"/>
          </a:p>
        </p:txBody>
      </p:sp>
    </p:spTree>
    <p:extLst>
      <p:ext uri="{BB962C8B-B14F-4D97-AF65-F5344CB8AC3E}">
        <p14:creationId xmlns:p14="http://schemas.microsoft.com/office/powerpoint/2010/main" val="168246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4C92436-830B-F470-5390-24B87001E0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B649A604-20E4-608A-F09B-D4FA041A3E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E0734F4F-6751-D009-F5F4-DBE5829474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C6A229-4BFB-414A-8CE3-223ADC1CEF66}" type="datetimeFigureOut">
              <a:rPr lang="en-US" smtClean="0"/>
              <a:t>6/23/2025</a:t>
            </a:fld>
            <a:endParaRPr lang="en-US"/>
          </a:p>
        </p:txBody>
      </p:sp>
      <p:sp>
        <p:nvSpPr>
          <p:cNvPr id="5" name="Segnaposto piè di pagina 4">
            <a:extLst>
              <a:ext uri="{FF2B5EF4-FFF2-40B4-BE49-F238E27FC236}">
                <a16:creationId xmlns:a16="http://schemas.microsoft.com/office/drawing/2014/main" id="{4991EFAC-7B16-9CEE-7FC8-A45FE98275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egnaposto numero diapositiva 5">
            <a:extLst>
              <a:ext uri="{FF2B5EF4-FFF2-40B4-BE49-F238E27FC236}">
                <a16:creationId xmlns:a16="http://schemas.microsoft.com/office/drawing/2014/main" id="{D948D153-18CC-E85F-8B35-EEA0DCB7FC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8AA2F8-F019-45D5-A22E-F0A6CF81F701}" type="slidenum">
              <a:rPr lang="en-US" smtClean="0"/>
              <a:t>‹N›</a:t>
            </a:fld>
            <a:endParaRPr lang="en-US"/>
          </a:p>
        </p:txBody>
      </p:sp>
    </p:spTree>
    <p:extLst>
      <p:ext uri="{BB962C8B-B14F-4D97-AF65-F5344CB8AC3E}">
        <p14:creationId xmlns:p14="http://schemas.microsoft.com/office/powerpoint/2010/main" val="3921956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customXml" Target="../ink/ink1.xml"/></Relationships>
</file>

<file path=ppt/slides/_rels/slide24.xml.rels><?xml version="1.0" encoding="UTF-8" standalone="yes"?>
<Relationships xmlns="http://schemas.openxmlformats.org/package/2006/relationships"><Relationship Id="rId3" Type="http://schemas.openxmlformats.org/officeDocument/2006/relationships/customXml" Target="../ink/ink2.xml"/><Relationship Id="rId7" Type="http://schemas.openxmlformats.org/officeDocument/2006/relationships/customXml" Target="../ink/ink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FA1FE7-53A8-245D-7AA2-5B6B1938B74B}"/>
              </a:ext>
            </a:extLst>
          </p:cNvPr>
          <p:cNvSpPr>
            <a:spLocks noGrp="1"/>
          </p:cNvSpPr>
          <p:nvPr>
            <p:ph type="ctrTitle"/>
          </p:nvPr>
        </p:nvSpPr>
        <p:spPr>
          <a:xfrm>
            <a:off x="578840" y="645952"/>
            <a:ext cx="10976666" cy="3634218"/>
          </a:xfrm>
        </p:spPr>
        <p:txBody>
          <a:bodyPr>
            <a:noAutofit/>
          </a:bodyPr>
          <a:lstStyle/>
          <a:p>
            <a:r>
              <a:rPr lang="en-GB" sz="5000" dirty="0">
                <a:latin typeface="+mn-lt"/>
              </a:rPr>
              <a:t>Search for Earth Analogues: Characterising Exoplanets </a:t>
            </a:r>
            <a:br>
              <a:rPr lang="en-GB" sz="5000" dirty="0">
                <a:latin typeface="+mn-lt"/>
              </a:rPr>
            </a:br>
            <a:r>
              <a:rPr lang="en-GB" sz="5000" dirty="0">
                <a:latin typeface="+mn-lt"/>
              </a:rPr>
              <a:t>Amid Stellar Variability</a:t>
            </a:r>
            <a:br>
              <a:rPr lang="it-IT" sz="5000" dirty="0">
                <a:latin typeface="+mn-lt"/>
              </a:rPr>
            </a:br>
            <a:br>
              <a:rPr lang="it-IT" sz="5000" dirty="0">
                <a:latin typeface="+mn-lt"/>
              </a:rPr>
            </a:br>
            <a:r>
              <a:rPr lang="it-IT" sz="3200" dirty="0">
                <a:latin typeface="+mn-lt"/>
              </a:rPr>
              <a:t>Luca Malavolta</a:t>
            </a:r>
            <a:br>
              <a:rPr lang="it-IT" sz="3200" dirty="0">
                <a:latin typeface="+mn-lt"/>
              </a:rPr>
            </a:br>
            <a:r>
              <a:rPr lang="it-IT" sz="2400" dirty="0">
                <a:latin typeface="+mn-lt"/>
              </a:rPr>
              <a:t>Università degli Studi di Padova</a:t>
            </a:r>
            <a:endParaRPr lang="it-IT" sz="5000" dirty="0">
              <a:latin typeface="+mn-lt"/>
            </a:endParaRPr>
          </a:p>
        </p:txBody>
      </p:sp>
      <p:pic>
        <p:nvPicPr>
          <p:cNvPr id="4" name="Immagine 3" descr="Immagine che contiene testo, Carattere, logo, simbolo&#10;&#10;Descrizione generata automaticamente">
            <a:extLst>
              <a:ext uri="{FF2B5EF4-FFF2-40B4-BE49-F238E27FC236}">
                <a16:creationId xmlns:a16="http://schemas.microsoft.com/office/drawing/2014/main" id="{4E4246B1-A240-E5C3-4F7C-CB844060A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12" y="4575337"/>
            <a:ext cx="4225386" cy="1887442"/>
          </a:xfrm>
          <a:prstGeom prst="rect">
            <a:avLst/>
          </a:prstGeom>
        </p:spPr>
      </p:pic>
      <p:pic>
        <p:nvPicPr>
          <p:cNvPr id="5" name="Immagine 4" descr="Immagine che contiene testo, Elementi grafici, logo, schermata&#10;&#10;Descrizione generata automaticamente">
            <a:extLst>
              <a:ext uri="{FF2B5EF4-FFF2-40B4-BE49-F238E27FC236}">
                <a16:creationId xmlns:a16="http://schemas.microsoft.com/office/drawing/2014/main" id="{07CF4748-FF27-DB18-B15C-5A9AF2EA55D9}"/>
              </a:ext>
            </a:extLst>
          </p:cNvPr>
          <p:cNvPicPr>
            <a:picLocks noChangeAspect="1"/>
          </p:cNvPicPr>
          <p:nvPr/>
        </p:nvPicPr>
        <p:blipFill>
          <a:blip r:embed="rId3"/>
          <a:stretch>
            <a:fillRect/>
          </a:stretch>
        </p:blipFill>
        <p:spPr>
          <a:xfrm>
            <a:off x="10078948" y="4612798"/>
            <a:ext cx="1812520" cy="1812520"/>
          </a:xfrm>
          <a:prstGeom prst="rect">
            <a:avLst/>
          </a:prstGeom>
        </p:spPr>
      </p:pic>
    </p:spTree>
    <p:extLst>
      <p:ext uri="{BB962C8B-B14F-4D97-AF65-F5344CB8AC3E}">
        <p14:creationId xmlns:p14="http://schemas.microsoft.com/office/powerpoint/2010/main" val="1430007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244E6C-9A9F-98FB-830C-2A90C6A3E43D}"/>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BE756F17-2E90-D139-D2CC-A1831A10E7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70B7C562-F6B7-800F-BF6A-4CECB662B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2A4CE58D-1A3E-94FE-6407-71A2374CD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62F3A5-9FEF-6BF5-8A4C-AAFCC571DB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olo 1">
            <a:extLst>
              <a:ext uri="{FF2B5EF4-FFF2-40B4-BE49-F238E27FC236}">
                <a16:creationId xmlns:a16="http://schemas.microsoft.com/office/drawing/2014/main" id="{E3CAFF20-627E-0314-10B0-EDCDE83D5359}"/>
              </a:ext>
            </a:extLst>
          </p:cNvPr>
          <p:cNvSpPr>
            <a:spLocks noGrp="1"/>
          </p:cNvSpPr>
          <p:nvPr>
            <p:ph type="title"/>
          </p:nvPr>
        </p:nvSpPr>
        <p:spPr>
          <a:xfrm>
            <a:off x="-2" y="-29767"/>
            <a:ext cx="12202174" cy="907591"/>
          </a:xfrm>
        </p:spPr>
        <p:txBody>
          <a:bodyPr anchor="ctr">
            <a:normAutofit/>
          </a:bodyPr>
          <a:lstStyle/>
          <a:p>
            <a:pPr algn="ctr"/>
            <a:r>
              <a:rPr lang="it-IT" sz="4000" dirty="0" err="1">
                <a:solidFill>
                  <a:srgbClr val="FFFFFF"/>
                </a:solidFill>
              </a:rPr>
              <a:t>What</a:t>
            </a:r>
            <a:r>
              <a:rPr lang="it-IT" sz="4000" dirty="0">
                <a:solidFill>
                  <a:srgbClr val="FFFFFF"/>
                </a:solidFill>
              </a:rPr>
              <a:t> </a:t>
            </a:r>
            <a:r>
              <a:rPr lang="it-IT" sz="4000" dirty="0" err="1">
                <a:solidFill>
                  <a:srgbClr val="FFFFFF"/>
                </a:solidFill>
              </a:rPr>
              <a:t>if</a:t>
            </a:r>
            <a:r>
              <a:rPr lang="it-IT" sz="4000" dirty="0">
                <a:solidFill>
                  <a:srgbClr val="FFFFFF"/>
                </a:solidFill>
              </a:rPr>
              <a:t> PLATO </a:t>
            </a:r>
            <a:r>
              <a:rPr lang="it-IT" sz="4000" dirty="0" err="1">
                <a:solidFill>
                  <a:srgbClr val="FFFFFF"/>
                </a:solidFill>
              </a:rPr>
              <a:t>discovers</a:t>
            </a:r>
            <a:r>
              <a:rPr lang="it-IT" sz="4000" dirty="0">
                <a:solidFill>
                  <a:srgbClr val="FFFFFF"/>
                </a:solidFill>
              </a:rPr>
              <a:t> an Earth </a:t>
            </a:r>
            <a:r>
              <a:rPr lang="it-IT" sz="4000" dirty="0" err="1">
                <a:solidFill>
                  <a:srgbClr val="FFFFFF"/>
                </a:solidFill>
              </a:rPr>
              <a:t>analogue</a:t>
            </a:r>
            <a:r>
              <a:rPr lang="it-IT" sz="4000" dirty="0">
                <a:solidFill>
                  <a:srgbClr val="FFFFFF"/>
                </a:solidFill>
              </a:rPr>
              <a:t>?</a:t>
            </a:r>
            <a:endParaRPr lang="en-US" sz="4000" dirty="0">
              <a:solidFill>
                <a:srgbClr val="FFFFFF"/>
              </a:solidFill>
            </a:endParaRPr>
          </a:p>
        </p:txBody>
      </p:sp>
      <p:sp>
        <p:nvSpPr>
          <p:cNvPr id="2" name="Rettangolo 1">
            <a:extLst>
              <a:ext uri="{FF2B5EF4-FFF2-40B4-BE49-F238E27FC236}">
                <a16:creationId xmlns:a16="http://schemas.microsoft.com/office/drawing/2014/main" id="{1CC2ACCA-6B78-0BAC-ABED-E6187134741A}"/>
              </a:ext>
            </a:extLst>
          </p:cNvPr>
          <p:cNvSpPr/>
          <p:nvPr/>
        </p:nvSpPr>
        <p:spPr>
          <a:xfrm>
            <a:off x="0" y="774192"/>
            <a:ext cx="12202172"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 diagramma, Diagramma, schermata&#10;&#10;Il contenuto generato dall'IA potrebbe non essere corretto.">
            <a:extLst>
              <a:ext uri="{FF2B5EF4-FFF2-40B4-BE49-F238E27FC236}">
                <a16:creationId xmlns:a16="http://schemas.microsoft.com/office/drawing/2014/main" id="{81B439CB-4374-4405-DB8B-EF176909C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64" y="798003"/>
            <a:ext cx="5686373" cy="6059997"/>
          </a:xfrm>
          <a:prstGeom prst="rect">
            <a:avLst/>
          </a:prstGeom>
        </p:spPr>
      </p:pic>
      <p:sp>
        <p:nvSpPr>
          <p:cNvPr id="6" name="CasellaDiTesto 5">
            <a:extLst>
              <a:ext uri="{FF2B5EF4-FFF2-40B4-BE49-F238E27FC236}">
                <a16:creationId xmlns:a16="http://schemas.microsoft.com/office/drawing/2014/main" id="{A332519F-FFB2-35B8-4B21-06E1A8E594BB}"/>
              </a:ext>
            </a:extLst>
          </p:cNvPr>
          <p:cNvSpPr txBox="1"/>
          <p:nvPr/>
        </p:nvSpPr>
        <p:spPr>
          <a:xfrm>
            <a:off x="6370864" y="991564"/>
            <a:ext cx="5429249" cy="52322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it-IT" sz="2800" dirty="0"/>
              <a:t>Active </a:t>
            </a:r>
            <a:r>
              <a:rPr lang="it-IT" sz="2800" dirty="0" err="1"/>
              <a:t>region</a:t>
            </a:r>
            <a:r>
              <a:rPr lang="it-IT" sz="2800" dirty="0"/>
              <a:t> crossing events</a:t>
            </a:r>
          </a:p>
        </p:txBody>
      </p:sp>
      <p:sp>
        <p:nvSpPr>
          <p:cNvPr id="7" name="CasellaDiTesto 6">
            <a:extLst>
              <a:ext uri="{FF2B5EF4-FFF2-40B4-BE49-F238E27FC236}">
                <a16:creationId xmlns:a16="http://schemas.microsoft.com/office/drawing/2014/main" id="{9963C5C0-C661-AE91-4C86-0543A85A2C06}"/>
              </a:ext>
            </a:extLst>
          </p:cNvPr>
          <p:cNvSpPr txBox="1"/>
          <p:nvPr/>
        </p:nvSpPr>
        <p:spPr>
          <a:xfrm>
            <a:off x="5955901" y="6415616"/>
            <a:ext cx="1699696" cy="369332"/>
          </a:xfrm>
          <a:prstGeom prst="rect">
            <a:avLst/>
          </a:prstGeom>
          <a:noFill/>
        </p:spPr>
        <p:txBody>
          <a:bodyPr wrap="none" rtlCol="0">
            <a:spAutoFit/>
          </a:bodyPr>
          <a:lstStyle/>
          <a:p>
            <a:r>
              <a:rPr lang="it-IT" dirty="0"/>
              <a:t>Espinoza+2019</a:t>
            </a:r>
          </a:p>
        </p:txBody>
      </p:sp>
      <p:sp>
        <p:nvSpPr>
          <p:cNvPr id="8" name="CasellaDiTesto 7">
            <a:extLst>
              <a:ext uri="{FF2B5EF4-FFF2-40B4-BE49-F238E27FC236}">
                <a16:creationId xmlns:a16="http://schemas.microsoft.com/office/drawing/2014/main" id="{191B0E2C-1667-20FB-755C-F815A1F18F13}"/>
              </a:ext>
            </a:extLst>
          </p:cNvPr>
          <p:cNvSpPr txBox="1"/>
          <p:nvPr/>
        </p:nvSpPr>
        <p:spPr>
          <a:xfrm>
            <a:off x="6370865" y="4681811"/>
            <a:ext cx="5429249" cy="138499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2800" dirty="0"/>
              <a:t>Photometric challenge</a:t>
            </a:r>
            <a:br>
              <a:rPr lang="en-US" sz="2800" dirty="0"/>
            </a:br>
            <a:r>
              <a:rPr lang="en-US" sz="2800" dirty="0"/>
              <a:t>led by </a:t>
            </a:r>
            <a:r>
              <a:rPr lang="en-US" sz="2800" b="1" dirty="0"/>
              <a:t>Geert Jan Talens</a:t>
            </a:r>
          </a:p>
          <a:p>
            <a:pPr algn="ctr"/>
            <a:r>
              <a:rPr lang="en-US" sz="2800" b="1" dirty="0"/>
              <a:t>Plato Stellar Variability WG</a:t>
            </a:r>
          </a:p>
        </p:txBody>
      </p:sp>
      <p:sp>
        <p:nvSpPr>
          <p:cNvPr id="12" name="CasellaDiTesto 11">
            <a:extLst>
              <a:ext uri="{FF2B5EF4-FFF2-40B4-BE49-F238E27FC236}">
                <a16:creationId xmlns:a16="http://schemas.microsoft.com/office/drawing/2014/main" id="{9F92329C-94FE-FB04-1A16-D252F74AA6A4}"/>
              </a:ext>
            </a:extLst>
          </p:cNvPr>
          <p:cNvSpPr txBox="1"/>
          <p:nvPr/>
        </p:nvSpPr>
        <p:spPr>
          <a:xfrm>
            <a:off x="6370864" y="1914579"/>
            <a:ext cx="5429249" cy="2246769"/>
          </a:xfrm>
          <a:prstGeom prst="rect">
            <a:avLst/>
          </a:prstGeom>
          <a:solidFill>
            <a:schemeClr val="bg1"/>
          </a:solidFill>
          <a:ln>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it-IT" sz="2800" dirty="0" err="1">
                <a:solidFill>
                  <a:schemeClr val="tx1"/>
                </a:solidFill>
              </a:rPr>
              <a:t>Focused</a:t>
            </a:r>
            <a:r>
              <a:rPr lang="it-IT" sz="2800" dirty="0">
                <a:solidFill>
                  <a:schemeClr val="tx1"/>
                </a:solidFill>
              </a:rPr>
              <a:t> on </a:t>
            </a:r>
            <a:r>
              <a:rPr lang="it-IT" sz="2800" dirty="0" err="1">
                <a:solidFill>
                  <a:schemeClr val="tx1"/>
                </a:solidFill>
              </a:rPr>
              <a:t>giant</a:t>
            </a:r>
            <a:r>
              <a:rPr lang="it-IT" sz="2800" dirty="0">
                <a:solidFill>
                  <a:schemeClr val="tx1"/>
                </a:solidFill>
              </a:rPr>
              <a:t> </a:t>
            </a:r>
            <a:r>
              <a:rPr lang="it-IT" sz="2800" dirty="0" err="1">
                <a:solidFill>
                  <a:schemeClr val="tx1"/>
                </a:solidFill>
              </a:rPr>
              <a:t>planets</a:t>
            </a:r>
            <a:r>
              <a:rPr lang="it-IT" sz="2800" dirty="0">
                <a:solidFill>
                  <a:schemeClr val="tx1"/>
                </a:solidFill>
              </a:rPr>
              <a:t> with </a:t>
            </a:r>
            <a:r>
              <a:rPr lang="it-IT" sz="2800" dirty="0" err="1">
                <a:solidFill>
                  <a:schemeClr val="tx1"/>
                </a:solidFill>
              </a:rPr>
              <a:t>many</a:t>
            </a:r>
            <a:r>
              <a:rPr lang="it-IT" sz="2800" dirty="0">
                <a:solidFill>
                  <a:schemeClr val="tx1"/>
                </a:solidFill>
              </a:rPr>
              <a:t> </a:t>
            </a:r>
            <a:r>
              <a:rPr lang="it-IT" sz="2800" dirty="0" err="1">
                <a:solidFill>
                  <a:schemeClr val="tx1"/>
                </a:solidFill>
              </a:rPr>
              <a:t>transits</a:t>
            </a:r>
            <a:r>
              <a:rPr lang="it-IT" sz="2800" dirty="0">
                <a:solidFill>
                  <a:schemeClr val="tx1"/>
                </a:solidFill>
              </a:rPr>
              <a:t> </a:t>
            </a:r>
          </a:p>
          <a:p>
            <a:pPr algn="ctr"/>
            <a:endParaRPr lang="it-IT" sz="2800" dirty="0">
              <a:solidFill>
                <a:schemeClr val="tx1"/>
              </a:solidFill>
            </a:endParaRPr>
          </a:p>
          <a:p>
            <a:pPr algn="ctr"/>
            <a:r>
              <a:rPr lang="it-IT" sz="2800" dirty="0">
                <a:solidFill>
                  <a:schemeClr val="tx1"/>
                </a:solidFill>
              </a:rPr>
              <a:t>Still </a:t>
            </a:r>
            <a:r>
              <a:rPr lang="it-IT" sz="2800" dirty="0" err="1">
                <a:solidFill>
                  <a:schemeClr val="tx1"/>
                </a:solidFill>
              </a:rPr>
              <a:t>unexplored</a:t>
            </a:r>
            <a:r>
              <a:rPr lang="it-IT" sz="2800" dirty="0">
                <a:solidFill>
                  <a:schemeClr val="tx1"/>
                </a:solidFill>
              </a:rPr>
              <a:t>: small </a:t>
            </a:r>
            <a:r>
              <a:rPr lang="it-IT" sz="2800" dirty="0" err="1">
                <a:solidFill>
                  <a:schemeClr val="tx1"/>
                </a:solidFill>
              </a:rPr>
              <a:t>planets</a:t>
            </a:r>
            <a:r>
              <a:rPr lang="it-IT" sz="2800" dirty="0">
                <a:solidFill>
                  <a:schemeClr val="tx1"/>
                </a:solidFill>
              </a:rPr>
              <a:t> with a limited </a:t>
            </a:r>
            <a:r>
              <a:rPr lang="it-IT" sz="2800" dirty="0" err="1">
                <a:solidFill>
                  <a:schemeClr val="tx1"/>
                </a:solidFill>
              </a:rPr>
              <a:t>number</a:t>
            </a:r>
            <a:r>
              <a:rPr lang="it-IT" sz="2800" dirty="0">
                <a:solidFill>
                  <a:schemeClr val="tx1"/>
                </a:solidFill>
              </a:rPr>
              <a:t> of </a:t>
            </a:r>
            <a:r>
              <a:rPr lang="it-IT" sz="2800" dirty="0" err="1">
                <a:solidFill>
                  <a:schemeClr val="tx1"/>
                </a:solidFill>
              </a:rPr>
              <a:t>transits</a:t>
            </a:r>
            <a:endParaRPr lang="it-IT" sz="2800" dirty="0">
              <a:solidFill>
                <a:schemeClr val="tx1"/>
              </a:solidFill>
            </a:endParaRPr>
          </a:p>
        </p:txBody>
      </p:sp>
    </p:spTree>
    <p:extLst>
      <p:ext uri="{BB962C8B-B14F-4D97-AF65-F5344CB8AC3E}">
        <p14:creationId xmlns:p14="http://schemas.microsoft.com/office/powerpoint/2010/main" val="2569085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739D19-DF61-41D8-AC75-E8B754D8C34F}"/>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5A785C1A-B130-80AB-62CC-FCC6303BFA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3B57D829-BDDE-3742-D788-A56665ECD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C8EAD04C-1669-2430-6AA2-77072FC51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009AC0-DC6B-E4E2-A4D0-342E7F9F3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ttangolo 7">
            <a:extLst>
              <a:ext uri="{FF2B5EF4-FFF2-40B4-BE49-F238E27FC236}">
                <a16:creationId xmlns:a16="http://schemas.microsoft.com/office/drawing/2014/main" id="{6371C758-EEA8-6849-6062-8DC18EE3B651}"/>
              </a:ext>
            </a:extLst>
          </p:cNvPr>
          <p:cNvSpPr/>
          <p:nvPr/>
        </p:nvSpPr>
        <p:spPr>
          <a:xfrm>
            <a:off x="0" y="774192"/>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olo 1">
            <a:extLst>
              <a:ext uri="{FF2B5EF4-FFF2-40B4-BE49-F238E27FC236}">
                <a16:creationId xmlns:a16="http://schemas.microsoft.com/office/drawing/2014/main" id="{5D38CE03-748A-5DD3-56F1-8958C311DAFF}"/>
              </a:ext>
            </a:extLst>
          </p:cNvPr>
          <p:cNvSpPr>
            <a:spLocks noGrp="1"/>
          </p:cNvSpPr>
          <p:nvPr>
            <p:ph type="title"/>
          </p:nvPr>
        </p:nvSpPr>
        <p:spPr>
          <a:xfrm>
            <a:off x="-2" y="-29767"/>
            <a:ext cx="12202174" cy="907591"/>
          </a:xfrm>
        </p:spPr>
        <p:txBody>
          <a:bodyPr anchor="ctr">
            <a:normAutofit/>
          </a:bodyPr>
          <a:lstStyle/>
          <a:p>
            <a:pPr algn="ctr"/>
            <a:r>
              <a:rPr lang="it-IT" sz="4000" dirty="0" err="1">
                <a:solidFill>
                  <a:srgbClr val="FFFFFF"/>
                </a:solidFill>
              </a:rPr>
              <a:t>What</a:t>
            </a:r>
            <a:r>
              <a:rPr lang="it-IT" sz="4000" dirty="0">
                <a:solidFill>
                  <a:srgbClr val="FFFFFF"/>
                </a:solidFill>
              </a:rPr>
              <a:t> </a:t>
            </a:r>
            <a:r>
              <a:rPr lang="it-IT" sz="4000" dirty="0" err="1">
                <a:solidFill>
                  <a:srgbClr val="FFFFFF"/>
                </a:solidFill>
              </a:rPr>
              <a:t>if</a:t>
            </a:r>
            <a:r>
              <a:rPr lang="it-IT" sz="4000" dirty="0">
                <a:solidFill>
                  <a:srgbClr val="FFFFFF"/>
                </a:solidFill>
              </a:rPr>
              <a:t> PLATO </a:t>
            </a:r>
            <a:r>
              <a:rPr lang="it-IT" sz="4000" dirty="0" err="1">
                <a:solidFill>
                  <a:srgbClr val="FFFFFF"/>
                </a:solidFill>
              </a:rPr>
              <a:t>discovers</a:t>
            </a:r>
            <a:r>
              <a:rPr lang="it-IT" sz="4000" dirty="0">
                <a:solidFill>
                  <a:srgbClr val="FFFFFF"/>
                </a:solidFill>
              </a:rPr>
              <a:t> an Earth </a:t>
            </a:r>
            <a:r>
              <a:rPr lang="it-IT" sz="4000" dirty="0" err="1">
                <a:solidFill>
                  <a:srgbClr val="FFFFFF"/>
                </a:solidFill>
              </a:rPr>
              <a:t>analogue</a:t>
            </a:r>
            <a:r>
              <a:rPr lang="it-IT" sz="4000" dirty="0">
                <a:solidFill>
                  <a:srgbClr val="FFFFFF"/>
                </a:solidFill>
              </a:rPr>
              <a:t>?</a:t>
            </a:r>
            <a:endParaRPr lang="en-US" sz="4000" dirty="0">
              <a:solidFill>
                <a:srgbClr val="FFFFFF"/>
              </a:solidFill>
            </a:endParaRPr>
          </a:p>
        </p:txBody>
      </p:sp>
      <p:pic>
        <p:nvPicPr>
          <p:cNvPr id="2" name="Google Shape;184;p27">
            <a:extLst>
              <a:ext uri="{FF2B5EF4-FFF2-40B4-BE49-F238E27FC236}">
                <a16:creationId xmlns:a16="http://schemas.microsoft.com/office/drawing/2014/main" id="{0E4D8962-D894-6112-F6AC-734EA39F1C6C}"/>
              </a:ext>
            </a:extLst>
          </p:cNvPr>
          <p:cNvPicPr preferRelativeResize="0"/>
          <p:nvPr/>
        </p:nvPicPr>
        <p:blipFill>
          <a:blip r:embed="rId3">
            <a:alphaModFix/>
          </a:blip>
          <a:stretch>
            <a:fillRect/>
          </a:stretch>
        </p:blipFill>
        <p:spPr>
          <a:xfrm>
            <a:off x="413002" y="3664610"/>
            <a:ext cx="3819145" cy="2898246"/>
          </a:xfrm>
          <a:prstGeom prst="rect">
            <a:avLst/>
          </a:prstGeom>
          <a:noFill/>
          <a:ln>
            <a:noFill/>
          </a:ln>
        </p:spPr>
      </p:pic>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75EAB027-87D1-99F7-F075-03DE89036ACD}"/>
                  </a:ext>
                </a:extLst>
              </p:cNvPr>
              <p:cNvSpPr txBox="1"/>
              <p:nvPr/>
            </p:nvSpPr>
            <p:spPr>
              <a:xfrm>
                <a:off x="917447" y="774192"/>
                <a:ext cx="2810256" cy="10532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d>
                            <m:dPr>
                              <m:ctrlPr>
                                <a:rPr lang="en-US" sz="2800" i="1">
                                  <a:latin typeface="Cambria Math" panose="02040503050406030204" pitchFamily="18" charset="0"/>
                                </a:rPr>
                              </m:ctrlPr>
                            </m:dPr>
                            <m:e>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it-IT" sz="2800" i="1">
                                          <a:latin typeface="Cambria Math" panose="02040503050406030204" pitchFamily="18" charset="0"/>
                                        </a:rPr>
                                        <m:t>𝑅</m:t>
                                      </m:r>
                                    </m:e>
                                    <m:sub>
                                      <m:r>
                                        <m:rPr>
                                          <m:sty m:val="p"/>
                                        </m:rPr>
                                        <a:rPr lang="it-IT" sz="2800">
                                          <a:latin typeface="Cambria Math" panose="02040503050406030204" pitchFamily="18" charset="0"/>
                                        </a:rPr>
                                        <m:t>p</m:t>
                                      </m:r>
                                    </m:sub>
                                  </m:sSub>
                                </m:num>
                                <m:den>
                                  <m:sSub>
                                    <m:sSubPr>
                                      <m:ctrlPr>
                                        <a:rPr lang="en-US" sz="2800" i="1">
                                          <a:latin typeface="Cambria Math" panose="02040503050406030204" pitchFamily="18" charset="0"/>
                                        </a:rPr>
                                      </m:ctrlPr>
                                    </m:sSubPr>
                                    <m:e>
                                      <m:r>
                                        <a:rPr lang="it-IT" sz="2800" i="1">
                                          <a:latin typeface="Cambria Math" panose="02040503050406030204" pitchFamily="18" charset="0"/>
                                        </a:rPr>
                                        <m:t>𝑅</m:t>
                                      </m:r>
                                    </m:e>
                                    <m:sub>
                                      <m:r>
                                        <a:rPr lang="it-IT" sz="2800" i="1">
                                          <a:latin typeface="Cambria Math" panose="02040503050406030204" pitchFamily="18" charset="0"/>
                                          <a:ea typeface="Cambria Math" panose="02040503050406030204" pitchFamily="18" charset="0"/>
                                        </a:rPr>
                                        <m:t>⋆</m:t>
                                      </m:r>
                                    </m:sub>
                                  </m:sSub>
                                </m:den>
                              </m:f>
                            </m:e>
                          </m:d>
                        </m:e>
                        <m:sup>
                          <m:r>
                            <a:rPr lang="it-IT" sz="2800" b="0" i="1" smtClean="0">
                              <a:latin typeface="Cambria Math" panose="02040503050406030204" pitchFamily="18" charset="0"/>
                            </a:rPr>
                            <m:t>2</m:t>
                          </m:r>
                        </m:sup>
                      </m:sSup>
                      <m:r>
                        <a:rPr lang="en-US" sz="2800" i="1" smtClean="0">
                          <a:latin typeface="Cambria Math" panose="02040503050406030204" pitchFamily="18" charset="0"/>
                          <a:ea typeface="Cambria Math" panose="02040503050406030204" pitchFamily="18" charset="0"/>
                        </a:rPr>
                        <m:t>=</m:t>
                      </m:r>
                      <m:r>
                        <a:rPr lang="it-IT" sz="2800" b="0" i="1" smtClean="0">
                          <a:latin typeface="Cambria Math" panose="02040503050406030204" pitchFamily="18" charset="0"/>
                          <a:ea typeface="Cambria Math" panose="02040503050406030204" pitchFamily="18" charset="0"/>
                        </a:rPr>
                        <m:t>1−</m:t>
                      </m:r>
                      <m:f>
                        <m:fPr>
                          <m:ctrlPr>
                            <a:rPr lang="en-US" sz="2800" i="1" smtClean="0">
                              <a:latin typeface="Cambria Math" panose="02040503050406030204" pitchFamily="18" charset="0"/>
                              <a:ea typeface="Cambria Math" panose="02040503050406030204" pitchFamily="18" charset="0"/>
                            </a:rPr>
                          </m:ctrlPr>
                        </m:fPr>
                        <m:num>
                          <m:sSub>
                            <m:sSubPr>
                              <m:ctrlPr>
                                <a:rPr lang="en-US" sz="2800" i="1" smtClean="0">
                                  <a:latin typeface="Cambria Math" panose="02040503050406030204" pitchFamily="18" charset="0"/>
                                  <a:ea typeface="Cambria Math" panose="02040503050406030204" pitchFamily="18" charset="0"/>
                                </a:rPr>
                              </m:ctrlPr>
                            </m:sSubPr>
                            <m:e>
                              <m:r>
                                <a:rPr lang="it-IT" sz="2800" b="0" i="1" smtClean="0">
                                  <a:latin typeface="Cambria Math" panose="02040503050406030204" pitchFamily="18" charset="0"/>
                                  <a:ea typeface="Cambria Math" panose="02040503050406030204" pitchFamily="18" charset="0"/>
                                </a:rPr>
                                <m:t>𝐹</m:t>
                              </m:r>
                            </m:e>
                            <m:sub>
                              <m:r>
                                <m:rPr>
                                  <m:sty m:val="p"/>
                                </m:rPr>
                                <a:rPr lang="it-IT" sz="2800" b="0" i="0" smtClean="0">
                                  <a:latin typeface="Cambria Math" panose="02040503050406030204" pitchFamily="18" charset="0"/>
                                  <a:ea typeface="Cambria Math" panose="02040503050406030204" pitchFamily="18" charset="0"/>
                                </a:rPr>
                                <m:t>in</m:t>
                              </m:r>
                            </m:sub>
                          </m:sSub>
                        </m:num>
                        <m:den>
                          <m:sSub>
                            <m:sSubPr>
                              <m:ctrlPr>
                                <a:rPr lang="en-US" sz="2800" i="1" smtClean="0">
                                  <a:latin typeface="Cambria Math" panose="02040503050406030204" pitchFamily="18" charset="0"/>
                                  <a:ea typeface="Cambria Math" panose="02040503050406030204" pitchFamily="18" charset="0"/>
                                </a:rPr>
                              </m:ctrlPr>
                            </m:sSubPr>
                            <m:e>
                              <m:r>
                                <a:rPr lang="it-IT" sz="2800" b="0" i="1" smtClean="0">
                                  <a:latin typeface="Cambria Math" panose="02040503050406030204" pitchFamily="18" charset="0"/>
                                  <a:ea typeface="Cambria Math" panose="02040503050406030204" pitchFamily="18" charset="0"/>
                                </a:rPr>
                                <m:t>𝐹</m:t>
                              </m:r>
                            </m:e>
                            <m:sub>
                              <m:r>
                                <m:rPr>
                                  <m:sty m:val="p"/>
                                </m:rPr>
                                <a:rPr lang="it-IT" sz="2800" b="0" i="0" smtClean="0">
                                  <a:latin typeface="Cambria Math" panose="02040503050406030204" pitchFamily="18" charset="0"/>
                                  <a:ea typeface="Cambria Math" panose="02040503050406030204" pitchFamily="18" charset="0"/>
                                </a:rPr>
                                <m:t>out</m:t>
                              </m:r>
                            </m:sub>
                          </m:sSub>
                        </m:den>
                      </m:f>
                    </m:oMath>
                  </m:oMathPara>
                </a14:m>
                <a:endParaRPr lang="en-US" sz="2800" dirty="0"/>
              </a:p>
            </p:txBody>
          </p:sp>
        </mc:Choice>
        <mc:Fallback xmlns="">
          <p:sp>
            <p:nvSpPr>
              <p:cNvPr id="5" name="CasellaDiTesto 4">
                <a:extLst>
                  <a:ext uri="{FF2B5EF4-FFF2-40B4-BE49-F238E27FC236}">
                    <a16:creationId xmlns:a16="http://schemas.microsoft.com/office/drawing/2014/main" id="{75EAB027-87D1-99F7-F075-03DE89036ACD}"/>
                  </a:ext>
                </a:extLst>
              </p:cNvPr>
              <p:cNvSpPr txBox="1">
                <a:spLocks noRot="1" noChangeAspect="1" noMove="1" noResize="1" noEditPoints="1" noAdjustHandles="1" noChangeArrowheads="1" noChangeShapeType="1" noTextEdit="1"/>
              </p:cNvSpPr>
              <p:nvPr/>
            </p:nvSpPr>
            <p:spPr>
              <a:xfrm>
                <a:off x="917447" y="774192"/>
                <a:ext cx="2810256" cy="1053237"/>
              </a:xfrm>
              <a:prstGeom prst="rect">
                <a:avLst/>
              </a:prstGeom>
              <a:blipFill>
                <a:blip r:embed="rId4"/>
                <a:stretch>
                  <a:fillRect/>
                </a:stretch>
              </a:blipFill>
            </p:spPr>
            <p:txBody>
              <a:bodyPr/>
              <a:lstStyle/>
              <a:p>
                <a:r>
                  <a:rPr lang="en-US">
                    <a:noFill/>
                  </a:rPr>
                  <a:t> </a:t>
                </a:r>
              </a:p>
            </p:txBody>
          </p:sp>
        </mc:Fallback>
      </mc:AlternateContent>
      <p:pic>
        <p:nvPicPr>
          <p:cNvPr id="7" name="Immagine 6">
            <a:extLst>
              <a:ext uri="{FF2B5EF4-FFF2-40B4-BE49-F238E27FC236}">
                <a16:creationId xmlns:a16="http://schemas.microsoft.com/office/drawing/2014/main" id="{D1B99B45-05F6-4558-5C6A-A0EC11E1FC85}"/>
              </a:ext>
            </a:extLst>
          </p:cNvPr>
          <p:cNvPicPr>
            <a:picLocks noChangeAspect="1"/>
          </p:cNvPicPr>
          <p:nvPr/>
        </p:nvPicPr>
        <p:blipFill>
          <a:blip r:embed="rId5">
            <a:grayscl/>
          </a:blip>
          <a:stretch>
            <a:fillRect/>
          </a:stretch>
        </p:blipFill>
        <p:spPr>
          <a:xfrm>
            <a:off x="4837632" y="938784"/>
            <a:ext cx="7364540" cy="5798279"/>
          </a:xfrm>
          <a:prstGeom prst="rect">
            <a:avLst/>
          </a:prstGeom>
        </p:spPr>
      </p:pic>
      <p:pic>
        <p:nvPicPr>
          <p:cNvPr id="10" name="Google Shape;159;p25">
            <a:extLst>
              <a:ext uri="{FF2B5EF4-FFF2-40B4-BE49-F238E27FC236}">
                <a16:creationId xmlns:a16="http://schemas.microsoft.com/office/drawing/2014/main" id="{CDF3E046-6464-A2D4-31F0-544AE60EE26D}"/>
              </a:ext>
            </a:extLst>
          </p:cNvPr>
          <p:cNvPicPr preferRelativeResize="0"/>
          <p:nvPr/>
        </p:nvPicPr>
        <p:blipFill>
          <a:blip r:embed="rId6">
            <a:alphaModFix/>
          </a:blip>
          <a:stretch>
            <a:fillRect/>
          </a:stretch>
        </p:blipFill>
        <p:spPr>
          <a:xfrm>
            <a:off x="65488" y="1992266"/>
            <a:ext cx="4536989" cy="1617480"/>
          </a:xfrm>
          <a:prstGeom prst="rect">
            <a:avLst/>
          </a:prstGeom>
          <a:noFill/>
          <a:ln>
            <a:noFill/>
          </a:ln>
        </p:spPr>
      </p:pic>
      <p:sp>
        <p:nvSpPr>
          <p:cNvPr id="12" name="Google Shape;162;p25">
            <a:extLst>
              <a:ext uri="{FF2B5EF4-FFF2-40B4-BE49-F238E27FC236}">
                <a16:creationId xmlns:a16="http://schemas.microsoft.com/office/drawing/2014/main" id="{20C78EF8-9B88-640C-B6B1-C2E5D2CF48AE}"/>
              </a:ext>
            </a:extLst>
          </p:cNvPr>
          <p:cNvSpPr/>
          <p:nvPr/>
        </p:nvSpPr>
        <p:spPr>
          <a:xfrm>
            <a:off x="1347823" y="1980642"/>
            <a:ext cx="463500" cy="1404300"/>
          </a:xfrm>
          <a:prstGeom prst="rect">
            <a:avLst/>
          </a:prstGeom>
          <a:noFill/>
          <a:ln w="2857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3;p25">
            <a:extLst>
              <a:ext uri="{FF2B5EF4-FFF2-40B4-BE49-F238E27FC236}">
                <a16:creationId xmlns:a16="http://schemas.microsoft.com/office/drawing/2014/main" id="{7497F583-E13E-7525-73DD-47C98657A695}"/>
              </a:ext>
            </a:extLst>
          </p:cNvPr>
          <p:cNvSpPr/>
          <p:nvPr/>
        </p:nvSpPr>
        <p:spPr>
          <a:xfrm>
            <a:off x="2438488" y="1980642"/>
            <a:ext cx="463500" cy="14043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CasellaDiTesto 17">
            <a:extLst>
              <a:ext uri="{FF2B5EF4-FFF2-40B4-BE49-F238E27FC236}">
                <a16:creationId xmlns:a16="http://schemas.microsoft.com/office/drawing/2014/main" id="{4FA12AA4-51E8-0A8C-BDF0-BC7B303A6468}"/>
              </a:ext>
            </a:extLst>
          </p:cNvPr>
          <p:cNvSpPr txBox="1"/>
          <p:nvPr/>
        </p:nvSpPr>
        <p:spPr>
          <a:xfrm>
            <a:off x="0" y="6520944"/>
            <a:ext cx="6217920" cy="338554"/>
          </a:xfrm>
          <a:prstGeom prst="rect">
            <a:avLst/>
          </a:prstGeom>
          <a:noFill/>
        </p:spPr>
        <p:txBody>
          <a:bodyPr wrap="square">
            <a:spAutoFit/>
          </a:bodyPr>
          <a:lstStyle/>
          <a:p>
            <a:pPr marL="0" lvl="0" indent="0" algn="l" rtl="0">
              <a:spcBef>
                <a:spcPts val="0"/>
              </a:spcBef>
              <a:spcAft>
                <a:spcPts val="1600"/>
              </a:spcAft>
              <a:buNone/>
            </a:pPr>
            <a:r>
              <a:rPr lang="en-US" sz="1600" dirty="0"/>
              <a:t>DS Tuc A, adapted from Benatti+2019</a:t>
            </a:r>
          </a:p>
        </p:txBody>
      </p:sp>
      <p:sp>
        <p:nvSpPr>
          <p:cNvPr id="19" name="CasellaDiTesto 18">
            <a:extLst>
              <a:ext uri="{FF2B5EF4-FFF2-40B4-BE49-F238E27FC236}">
                <a16:creationId xmlns:a16="http://schemas.microsoft.com/office/drawing/2014/main" id="{E368CC96-4402-BF80-4147-985BCB173912}"/>
              </a:ext>
            </a:extLst>
          </p:cNvPr>
          <p:cNvSpPr txBox="1"/>
          <p:nvPr/>
        </p:nvSpPr>
        <p:spPr>
          <a:xfrm>
            <a:off x="8565335" y="1014429"/>
            <a:ext cx="3468169" cy="338554"/>
          </a:xfrm>
          <a:prstGeom prst="rect">
            <a:avLst/>
          </a:prstGeom>
          <a:noFill/>
        </p:spPr>
        <p:txBody>
          <a:bodyPr wrap="square">
            <a:spAutoFit/>
          </a:bodyPr>
          <a:lstStyle/>
          <a:p>
            <a:pPr marL="0" lvl="0" indent="0" algn="r" rtl="0">
              <a:spcBef>
                <a:spcPts val="0"/>
              </a:spcBef>
              <a:spcAft>
                <a:spcPts val="1600"/>
              </a:spcAft>
              <a:buNone/>
            </a:pPr>
            <a:r>
              <a:rPr lang="en-US" sz="1600" dirty="0"/>
              <a:t>The Sun, Nandy+2019</a:t>
            </a:r>
          </a:p>
        </p:txBody>
      </p:sp>
      <p:sp>
        <p:nvSpPr>
          <p:cNvPr id="22" name="Freccia bidirezionale verticale 21">
            <a:extLst>
              <a:ext uri="{FF2B5EF4-FFF2-40B4-BE49-F238E27FC236}">
                <a16:creationId xmlns:a16="http://schemas.microsoft.com/office/drawing/2014/main" id="{5BEAAC99-894F-CA54-3BFF-C99911A62FA3}"/>
              </a:ext>
            </a:extLst>
          </p:cNvPr>
          <p:cNvSpPr/>
          <p:nvPr/>
        </p:nvSpPr>
        <p:spPr>
          <a:xfrm>
            <a:off x="10279545" y="1688359"/>
            <a:ext cx="240795" cy="797843"/>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sellaDiTesto 22">
            <a:extLst>
              <a:ext uri="{FF2B5EF4-FFF2-40B4-BE49-F238E27FC236}">
                <a16:creationId xmlns:a16="http://schemas.microsoft.com/office/drawing/2014/main" id="{5BCD7DB7-D0CE-6182-F50F-E7D92B5D9706}"/>
              </a:ext>
            </a:extLst>
          </p:cNvPr>
          <p:cNvSpPr txBox="1"/>
          <p:nvPr/>
        </p:nvSpPr>
        <p:spPr>
          <a:xfrm>
            <a:off x="10559960" y="1428628"/>
            <a:ext cx="714593" cy="3385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L="0" lvl="0" indent="0" algn="ctr" rtl="0">
              <a:spcBef>
                <a:spcPts val="0"/>
              </a:spcBef>
              <a:spcAft>
                <a:spcPts val="1600"/>
              </a:spcAft>
              <a:buNone/>
            </a:pPr>
            <a:r>
              <a:rPr lang="en-US" sz="1600" dirty="0"/>
              <a:t>0.2 %</a:t>
            </a:r>
          </a:p>
        </p:txBody>
      </p:sp>
    </p:spTree>
    <p:extLst>
      <p:ext uri="{BB962C8B-B14F-4D97-AF65-F5344CB8AC3E}">
        <p14:creationId xmlns:p14="http://schemas.microsoft.com/office/powerpoint/2010/main" val="281726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3E6226-CFA3-B434-9E75-E1E56209074A}"/>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0F5B906F-ED70-993F-9969-7B89E1E8BC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588940CF-F9AE-6ED8-53EA-007F064B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92E7DB21-8FAC-CACA-B30B-48D186B708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E433DC-9042-6480-9B3C-B7A551566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olo 1">
            <a:extLst>
              <a:ext uri="{FF2B5EF4-FFF2-40B4-BE49-F238E27FC236}">
                <a16:creationId xmlns:a16="http://schemas.microsoft.com/office/drawing/2014/main" id="{3497DD69-F9B3-1529-58D2-32B60027AE9B}"/>
              </a:ext>
            </a:extLst>
          </p:cNvPr>
          <p:cNvSpPr>
            <a:spLocks noGrp="1"/>
          </p:cNvSpPr>
          <p:nvPr>
            <p:ph type="title"/>
          </p:nvPr>
        </p:nvSpPr>
        <p:spPr>
          <a:xfrm>
            <a:off x="-2" y="-29767"/>
            <a:ext cx="12202174" cy="907591"/>
          </a:xfrm>
        </p:spPr>
        <p:txBody>
          <a:bodyPr anchor="ctr">
            <a:normAutofit/>
          </a:bodyPr>
          <a:lstStyle/>
          <a:p>
            <a:pPr algn="ctr"/>
            <a:r>
              <a:rPr lang="it-IT" sz="4000" dirty="0">
                <a:solidFill>
                  <a:srgbClr val="FFFFFF"/>
                </a:solidFill>
              </a:rPr>
              <a:t>Can </a:t>
            </a:r>
            <a:r>
              <a:rPr lang="it-IT" sz="4000" dirty="0" err="1">
                <a:solidFill>
                  <a:srgbClr val="FFFFFF"/>
                </a:solidFill>
              </a:rPr>
              <a:t>we</a:t>
            </a:r>
            <a:r>
              <a:rPr lang="it-IT" sz="4000" dirty="0">
                <a:solidFill>
                  <a:srgbClr val="FFFFFF"/>
                </a:solidFill>
              </a:rPr>
              <a:t> </a:t>
            </a:r>
            <a:r>
              <a:rPr lang="it-IT" sz="4000" dirty="0" err="1">
                <a:solidFill>
                  <a:srgbClr val="FFFFFF"/>
                </a:solidFill>
              </a:rPr>
              <a:t>measure</a:t>
            </a:r>
            <a:r>
              <a:rPr lang="it-IT" sz="4000" dirty="0">
                <a:solidFill>
                  <a:srgbClr val="FFFFFF"/>
                </a:solidFill>
              </a:rPr>
              <a:t> the mass of an Earth </a:t>
            </a:r>
            <a:r>
              <a:rPr lang="it-IT" sz="4000" dirty="0" err="1">
                <a:solidFill>
                  <a:srgbClr val="FFFFFF"/>
                </a:solidFill>
              </a:rPr>
              <a:t>analogue</a:t>
            </a:r>
            <a:r>
              <a:rPr lang="it-IT" sz="4000" dirty="0">
                <a:solidFill>
                  <a:srgbClr val="FFFFFF"/>
                </a:solidFill>
              </a:rPr>
              <a:t>?</a:t>
            </a:r>
            <a:endParaRPr lang="en-US" sz="4000" dirty="0">
              <a:solidFill>
                <a:srgbClr val="FFFFFF"/>
              </a:solidFill>
            </a:endParaRPr>
          </a:p>
        </p:txBody>
      </p:sp>
      <p:sp>
        <p:nvSpPr>
          <p:cNvPr id="2" name="Rettangolo 1">
            <a:extLst>
              <a:ext uri="{FF2B5EF4-FFF2-40B4-BE49-F238E27FC236}">
                <a16:creationId xmlns:a16="http://schemas.microsoft.com/office/drawing/2014/main" id="{1274EE2D-3914-E3E9-AE07-43B47C56AAE6}"/>
              </a:ext>
            </a:extLst>
          </p:cNvPr>
          <p:cNvSpPr/>
          <p:nvPr/>
        </p:nvSpPr>
        <p:spPr>
          <a:xfrm>
            <a:off x="-160516" y="753481"/>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magine 11" descr="Immagine che contiene cielo, aria aperta, nuvola, specchio&#10;&#10;Descrizione generata automaticamente">
            <a:extLst>
              <a:ext uri="{FF2B5EF4-FFF2-40B4-BE49-F238E27FC236}">
                <a16:creationId xmlns:a16="http://schemas.microsoft.com/office/drawing/2014/main" id="{5ADE2E6B-7865-68F2-4B73-87DF1833AF99}"/>
              </a:ext>
            </a:extLst>
          </p:cNvPr>
          <p:cNvPicPr>
            <a:picLocks noChangeAspect="1"/>
          </p:cNvPicPr>
          <p:nvPr/>
        </p:nvPicPr>
        <p:blipFill>
          <a:blip r:embed="rId3"/>
          <a:stretch>
            <a:fillRect/>
          </a:stretch>
        </p:blipFill>
        <p:spPr>
          <a:xfrm>
            <a:off x="185863" y="847757"/>
            <a:ext cx="3991106" cy="5886880"/>
          </a:xfrm>
          <a:prstGeom prst="rect">
            <a:avLst/>
          </a:prstGeom>
        </p:spPr>
      </p:pic>
      <p:pic>
        <p:nvPicPr>
          <p:cNvPr id="8" name="Immagine 7" descr="Immagine che contiene testo, schermata, diagramma, Carattere&#10;&#10;Il contenuto generato dall'IA potrebbe non essere corretto.">
            <a:extLst>
              <a:ext uri="{FF2B5EF4-FFF2-40B4-BE49-F238E27FC236}">
                <a16:creationId xmlns:a16="http://schemas.microsoft.com/office/drawing/2014/main" id="{74C64BBF-B972-E486-0A15-F7DEA794A52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35354" y="246647"/>
            <a:ext cx="8738886" cy="6554164"/>
          </a:xfrm>
          <a:prstGeom prst="rect">
            <a:avLst/>
          </a:prstGeom>
        </p:spPr>
      </p:pic>
      <p:sp>
        <p:nvSpPr>
          <p:cNvPr id="5" name="CasellaDiTesto 4">
            <a:extLst>
              <a:ext uri="{FF2B5EF4-FFF2-40B4-BE49-F238E27FC236}">
                <a16:creationId xmlns:a16="http://schemas.microsoft.com/office/drawing/2014/main" id="{302AC04B-E384-9C68-945B-F35F55C73D08}"/>
              </a:ext>
            </a:extLst>
          </p:cNvPr>
          <p:cNvSpPr txBox="1"/>
          <p:nvPr/>
        </p:nvSpPr>
        <p:spPr>
          <a:xfrm>
            <a:off x="271207" y="2226313"/>
            <a:ext cx="3023227" cy="707886"/>
          </a:xfrm>
          <a:prstGeom prst="rect">
            <a:avLst/>
          </a:prstGeom>
          <a:noFill/>
        </p:spPr>
        <p:txBody>
          <a:bodyPr wrap="square">
            <a:spAutoFit/>
          </a:bodyPr>
          <a:lstStyle/>
          <a:p>
            <a:pPr marL="0" lvl="0" indent="0" rtl="0">
              <a:spcBef>
                <a:spcPts val="0"/>
              </a:spcBef>
              <a:spcAft>
                <a:spcPts val="1600"/>
              </a:spcAft>
              <a:buNone/>
            </a:pPr>
            <a:r>
              <a:rPr lang="en-US" sz="2000" dirty="0">
                <a:solidFill>
                  <a:schemeClr val="bg1"/>
                </a:solidFill>
              </a:rPr>
              <a:t>The Solar Telescope of HARPS-N@TNG</a:t>
            </a:r>
          </a:p>
        </p:txBody>
      </p:sp>
      <p:pic>
        <p:nvPicPr>
          <p:cNvPr id="3" name="Picture 2">
            <a:extLst>
              <a:ext uri="{FF2B5EF4-FFF2-40B4-BE49-F238E27FC236}">
                <a16:creationId xmlns:a16="http://schemas.microsoft.com/office/drawing/2014/main" id="{A483FAB2-10D8-3E9F-9073-B975F407109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6286" t="10135" r="18558" b="10161"/>
          <a:stretch>
            <a:fillRect/>
          </a:stretch>
        </p:blipFill>
        <p:spPr bwMode="auto">
          <a:xfrm>
            <a:off x="185863" y="1759887"/>
            <a:ext cx="4132137" cy="4793314"/>
          </a:xfrm>
          <a:prstGeom prst="rect">
            <a:avLst/>
          </a:prstGeom>
          <a:solidFill>
            <a:schemeClr val="bg1"/>
          </a:solidFill>
        </p:spPr>
      </p:pic>
      <p:pic>
        <p:nvPicPr>
          <p:cNvPr id="4" name="Picture 2">
            <a:extLst>
              <a:ext uri="{FF2B5EF4-FFF2-40B4-BE49-F238E27FC236}">
                <a16:creationId xmlns:a16="http://schemas.microsoft.com/office/drawing/2014/main" id="{D0816256-20DA-0FF1-2922-754F2B5295E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87956"/>
          <a:stretch>
            <a:fillRect/>
          </a:stretch>
        </p:blipFill>
        <p:spPr bwMode="auto">
          <a:xfrm>
            <a:off x="-1479346" y="654306"/>
            <a:ext cx="1538376" cy="6535061"/>
          </a:xfrm>
          <a:prstGeom prst="rect">
            <a:avLst/>
          </a:prstGeom>
          <a:solidFill>
            <a:schemeClr val="bg1"/>
          </a:solidFill>
        </p:spPr>
      </p:pic>
    </p:spTree>
    <p:extLst>
      <p:ext uri="{BB962C8B-B14F-4D97-AF65-F5344CB8AC3E}">
        <p14:creationId xmlns:p14="http://schemas.microsoft.com/office/powerpoint/2010/main" val="50051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A79E2E-5158-39BB-A1AD-66677461D809}"/>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0B70A4A2-A7E4-683E-2623-E45B880D04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72240257-7370-E09A-88E0-82DC453E7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26C5B8FB-41DD-D5D4-00D6-9958C722A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6AD0604-AF2D-AFC8-7208-02BED87FF7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olo 1">
            <a:extLst>
              <a:ext uri="{FF2B5EF4-FFF2-40B4-BE49-F238E27FC236}">
                <a16:creationId xmlns:a16="http://schemas.microsoft.com/office/drawing/2014/main" id="{CD6DB59E-DE05-FB75-56B6-79F145412D89}"/>
              </a:ext>
            </a:extLst>
          </p:cNvPr>
          <p:cNvSpPr>
            <a:spLocks noGrp="1"/>
          </p:cNvSpPr>
          <p:nvPr>
            <p:ph type="title"/>
          </p:nvPr>
        </p:nvSpPr>
        <p:spPr>
          <a:xfrm>
            <a:off x="-2" y="-29767"/>
            <a:ext cx="12202174" cy="907591"/>
          </a:xfrm>
        </p:spPr>
        <p:txBody>
          <a:bodyPr anchor="ctr">
            <a:normAutofit/>
          </a:bodyPr>
          <a:lstStyle/>
          <a:p>
            <a:pPr algn="ctr"/>
            <a:r>
              <a:rPr lang="it-IT" sz="4000" dirty="0">
                <a:solidFill>
                  <a:srgbClr val="FFFFFF"/>
                </a:solidFill>
              </a:rPr>
              <a:t>Can </a:t>
            </a:r>
            <a:r>
              <a:rPr lang="it-IT" sz="4000" dirty="0" err="1">
                <a:solidFill>
                  <a:srgbClr val="FFFFFF"/>
                </a:solidFill>
              </a:rPr>
              <a:t>we</a:t>
            </a:r>
            <a:r>
              <a:rPr lang="it-IT" sz="4000" dirty="0">
                <a:solidFill>
                  <a:srgbClr val="FFFFFF"/>
                </a:solidFill>
              </a:rPr>
              <a:t> </a:t>
            </a:r>
            <a:r>
              <a:rPr lang="it-IT" sz="4000" dirty="0" err="1">
                <a:solidFill>
                  <a:srgbClr val="FFFFFF"/>
                </a:solidFill>
              </a:rPr>
              <a:t>measure</a:t>
            </a:r>
            <a:r>
              <a:rPr lang="it-IT" sz="4000" dirty="0">
                <a:solidFill>
                  <a:srgbClr val="FFFFFF"/>
                </a:solidFill>
              </a:rPr>
              <a:t> the mass of an Earth </a:t>
            </a:r>
            <a:r>
              <a:rPr lang="it-IT" sz="4000" dirty="0" err="1">
                <a:solidFill>
                  <a:srgbClr val="FFFFFF"/>
                </a:solidFill>
              </a:rPr>
              <a:t>analogue</a:t>
            </a:r>
            <a:r>
              <a:rPr lang="it-IT" sz="4000" dirty="0">
                <a:solidFill>
                  <a:srgbClr val="FFFFFF"/>
                </a:solidFill>
              </a:rPr>
              <a:t>?</a:t>
            </a:r>
            <a:endParaRPr lang="en-US" sz="4000" dirty="0">
              <a:solidFill>
                <a:srgbClr val="FFFFFF"/>
              </a:solidFill>
            </a:endParaRPr>
          </a:p>
        </p:txBody>
      </p:sp>
      <p:sp>
        <p:nvSpPr>
          <p:cNvPr id="2" name="Rettangolo 1">
            <a:extLst>
              <a:ext uri="{FF2B5EF4-FFF2-40B4-BE49-F238E27FC236}">
                <a16:creationId xmlns:a16="http://schemas.microsoft.com/office/drawing/2014/main" id="{97F11EA6-EA4D-A263-D6A8-9B4172106B70}"/>
              </a:ext>
            </a:extLst>
          </p:cNvPr>
          <p:cNvSpPr/>
          <p:nvPr/>
        </p:nvSpPr>
        <p:spPr>
          <a:xfrm>
            <a:off x="0" y="753481"/>
            <a:ext cx="12202172"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14D79CB3-C4B2-F410-AA72-015F89DB4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189" y="3273324"/>
            <a:ext cx="5095374" cy="3266408"/>
          </a:xfrm>
          <a:prstGeom prst="rect">
            <a:avLst/>
          </a:prstGeom>
        </p:spPr>
      </p:pic>
      <p:pic>
        <p:nvPicPr>
          <p:cNvPr id="7" name="Immagine 6">
            <a:extLst>
              <a:ext uri="{FF2B5EF4-FFF2-40B4-BE49-F238E27FC236}">
                <a16:creationId xmlns:a16="http://schemas.microsoft.com/office/drawing/2014/main" id="{7D00082B-AF8D-84E7-84ED-F0EACE13B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7570" y="7093147"/>
            <a:ext cx="5011733" cy="2322104"/>
          </a:xfrm>
          <a:prstGeom prst="rect">
            <a:avLst/>
          </a:prstGeom>
        </p:spPr>
      </p:pic>
      <p:sp>
        <p:nvSpPr>
          <p:cNvPr id="10" name="CasellaDiTesto 9">
            <a:extLst>
              <a:ext uri="{FF2B5EF4-FFF2-40B4-BE49-F238E27FC236}">
                <a16:creationId xmlns:a16="http://schemas.microsoft.com/office/drawing/2014/main" id="{2666BF96-2251-E048-05D0-84CF86BBB81C}"/>
              </a:ext>
            </a:extLst>
          </p:cNvPr>
          <p:cNvSpPr txBox="1"/>
          <p:nvPr/>
        </p:nvSpPr>
        <p:spPr>
          <a:xfrm>
            <a:off x="10033548" y="3692937"/>
            <a:ext cx="1853647" cy="338554"/>
          </a:xfrm>
          <a:prstGeom prst="rect">
            <a:avLst/>
          </a:prstGeom>
          <a:noFill/>
        </p:spPr>
        <p:txBody>
          <a:bodyPr wrap="square">
            <a:spAutoFit/>
          </a:bodyPr>
          <a:lstStyle/>
          <a:p>
            <a:pPr algn="ctr"/>
            <a:r>
              <a:rPr lang="it-IT" sz="1600" dirty="0" err="1"/>
              <a:t>K</a:t>
            </a:r>
            <a:r>
              <a:rPr lang="it-IT" sz="1600" baseline="-25000" dirty="0" err="1"/>
              <a:t>d</a:t>
            </a:r>
            <a:r>
              <a:rPr lang="it-IT" sz="1600" dirty="0"/>
              <a:t> = 39 ± 7 cm/</a:t>
            </a:r>
            <a:r>
              <a:rPr lang="it-IT" sz="1600" dirty="0" err="1"/>
              <a:t>s</a:t>
            </a:r>
            <a:endParaRPr lang="en-US" sz="1600" dirty="0"/>
          </a:p>
        </p:txBody>
      </p:sp>
      <p:sp>
        <p:nvSpPr>
          <p:cNvPr id="16" name="CasellaDiTesto 15">
            <a:extLst>
              <a:ext uri="{FF2B5EF4-FFF2-40B4-BE49-F238E27FC236}">
                <a16:creationId xmlns:a16="http://schemas.microsoft.com/office/drawing/2014/main" id="{48734E3A-16A6-086D-63CD-590DF4A747B6}"/>
              </a:ext>
            </a:extLst>
          </p:cNvPr>
          <p:cNvSpPr txBox="1"/>
          <p:nvPr/>
        </p:nvSpPr>
        <p:spPr>
          <a:xfrm>
            <a:off x="7863141" y="5738986"/>
            <a:ext cx="1853647" cy="338554"/>
          </a:xfrm>
          <a:prstGeom prst="rect">
            <a:avLst/>
          </a:prstGeom>
          <a:noFill/>
        </p:spPr>
        <p:txBody>
          <a:bodyPr wrap="square">
            <a:spAutoFit/>
          </a:bodyPr>
          <a:lstStyle/>
          <a:p>
            <a:pPr algn="ctr"/>
            <a:r>
              <a:rPr lang="it-IT" sz="1600" dirty="0"/>
              <a:t>K</a:t>
            </a:r>
            <a:r>
              <a:rPr lang="it-IT" sz="1600" baseline="-25000" dirty="0"/>
              <a:t>c</a:t>
            </a:r>
            <a:r>
              <a:rPr lang="it-IT" sz="1600" dirty="0"/>
              <a:t> = 127 ± 7 cm/</a:t>
            </a:r>
            <a:r>
              <a:rPr lang="it-IT" sz="1600" dirty="0" err="1"/>
              <a:t>s</a:t>
            </a:r>
            <a:endParaRPr lang="en-US" sz="1600" dirty="0"/>
          </a:p>
        </p:txBody>
      </p:sp>
      <p:sp>
        <p:nvSpPr>
          <p:cNvPr id="5" name="CasellaDiTesto 4">
            <a:extLst>
              <a:ext uri="{FF2B5EF4-FFF2-40B4-BE49-F238E27FC236}">
                <a16:creationId xmlns:a16="http://schemas.microsoft.com/office/drawing/2014/main" id="{AD68FF21-AED9-C9FB-7128-B1BD948F7831}"/>
              </a:ext>
            </a:extLst>
          </p:cNvPr>
          <p:cNvSpPr txBox="1"/>
          <p:nvPr/>
        </p:nvSpPr>
        <p:spPr>
          <a:xfrm>
            <a:off x="7258608" y="3159225"/>
            <a:ext cx="4956629" cy="430887"/>
          </a:xfrm>
          <a:prstGeom prst="rect">
            <a:avLst/>
          </a:prstGeom>
          <a:solidFill>
            <a:schemeClr val="bg1"/>
          </a:solidFill>
        </p:spPr>
        <p:txBody>
          <a:bodyPr wrap="square" rtlCol="0">
            <a:spAutoFit/>
          </a:bodyPr>
          <a:lstStyle/>
          <a:p>
            <a:pPr algn="ctr"/>
            <a:r>
              <a:rPr lang="en-US" sz="2200" dirty="0"/>
              <a:t>Proxima Centauri b &amp; d with ESPRESSO</a:t>
            </a:r>
          </a:p>
        </p:txBody>
      </p:sp>
      <p:sp>
        <p:nvSpPr>
          <p:cNvPr id="18" name="CasellaDiTesto 17">
            <a:extLst>
              <a:ext uri="{FF2B5EF4-FFF2-40B4-BE49-F238E27FC236}">
                <a16:creationId xmlns:a16="http://schemas.microsoft.com/office/drawing/2014/main" id="{B735B160-FFA8-28F9-2158-AEFEE7DD8280}"/>
              </a:ext>
            </a:extLst>
          </p:cNvPr>
          <p:cNvSpPr txBox="1"/>
          <p:nvPr/>
        </p:nvSpPr>
        <p:spPr>
          <a:xfrm>
            <a:off x="7096625" y="947911"/>
            <a:ext cx="5095375"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Spectral precision</a:t>
            </a:r>
          </a:p>
          <a:p>
            <a:pPr marL="342900" indent="-342900">
              <a:buFont typeface="Arial" panose="020B0604020202020204" pitchFamily="34" charset="0"/>
              <a:buChar char="•"/>
            </a:pPr>
            <a:r>
              <a:rPr lang="en-US" sz="2400" dirty="0"/>
              <a:t>Ultra-stability  (constant LSF)</a:t>
            </a:r>
          </a:p>
          <a:p>
            <a:pPr marL="342900" indent="-342900">
              <a:buFont typeface="Arial" panose="020B0604020202020204" pitchFamily="34" charset="0"/>
              <a:buChar char="•"/>
            </a:pPr>
            <a:r>
              <a:rPr lang="en-US" sz="2400" dirty="0"/>
              <a:t>High SNR in the wavelength range of </a:t>
            </a:r>
            <a:r>
              <a:rPr lang="en-US" sz="2400" dirty="0" err="1"/>
              <a:t>chromospheric</a:t>
            </a:r>
            <a:r>
              <a:rPr lang="en-US" sz="2400" dirty="0"/>
              <a:t> indexes</a:t>
            </a:r>
          </a:p>
          <a:p>
            <a:pPr marL="342900" indent="-342900">
              <a:buFont typeface="Arial" panose="020B0604020202020204" pitchFamily="34" charset="0"/>
              <a:buChar char="•"/>
            </a:pPr>
            <a:endParaRPr lang="en-US" sz="2400" dirty="0"/>
          </a:p>
        </p:txBody>
      </p:sp>
      <p:pic>
        <p:nvPicPr>
          <p:cNvPr id="22" name="Immagine 21">
            <a:extLst>
              <a:ext uri="{FF2B5EF4-FFF2-40B4-BE49-F238E27FC236}">
                <a16:creationId xmlns:a16="http://schemas.microsoft.com/office/drawing/2014/main" id="{715621DA-3B9E-21F3-979E-86D719127CE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 y="714976"/>
            <a:ext cx="6880139" cy="2957479"/>
          </a:xfrm>
          <a:prstGeom prst="rect">
            <a:avLst/>
          </a:prstGeom>
        </p:spPr>
      </p:pic>
      <p:sp>
        <p:nvSpPr>
          <p:cNvPr id="23" name="CasellaDiTesto 22">
            <a:extLst>
              <a:ext uri="{FF2B5EF4-FFF2-40B4-BE49-F238E27FC236}">
                <a16:creationId xmlns:a16="http://schemas.microsoft.com/office/drawing/2014/main" id="{2B86DBC0-4280-A1E6-940E-35E0ED8B12C3}"/>
              </a:ext>
            </a:extLst>
          </p:cNvPr>
          <p:cNvSpPr txBox="1"/>
          <p:nvPr/>
        </p:nvSpPr>
        <p:spPr>
          <a:xfrm>
            <a:off x="91437" y="6539732"/>
            <a:ext cx="4206143" cy="923330"/>
          </a:xfrm>
          <a:prstGeom prst="rect">
            <a:avLst/>
          </a:prstGeom>
          <a:noFill/>
        </p:spPr>
        <p:txBody>
          <a:bodyPr wrap="square">
            <a:spAutoFit/>
          </a:bodyPr>
          <a:lstStyle/>
          <a:p>
            <a:pPr fontAlgn="ctr"/>
            <a:r>
              <a:rPr lang="it-IT" dirty="0"/>
              <a:t>Hara &amp; Ford 2023; </a:t>
            </a:r>
            <a:r>
              <a:rPr lang="en-GB" dirty="0"/>
              <a:t>Robert Donahue</a:t>
            </a:r>
          </a:p>
          <a:p>
            <a:br>
              <a:rPr lang="en-GB" dirty="0"/>
            </a:br>
            <a:r>
              <a:rPr lang="it-IT" dirty="0"/>
              <a:t> </a:t>
            </a:r>
            <a:endParaRPr lang="en-US" dirty="0"/>
          </a:p>
        </p:txBody>
      </p:sp>
      <p:sp>
        <p:nvSpPr>
          <p:cNvPr id="4" name="CasellaDiTesto 3">
            <a:extLst>
              <a:ext uri="{FF2B5EF4-FFF2-40B4-BE49-F238E27FC236}">
                <a16:creationId xmlns:a16="http://schemas.microsoft.com/office/drawing/2014/main" id="{E902D89F-F522-4EA6-38E4-478EBB0BC54E}"/>
              </a:ext>
            </a:extLst>
          </p:cNvPr>
          <p:cNvSpPr txBox="1"/>
          <p:nvPr/>
        </p:nvSpPr>
        <p:spPr>
          <a:xfrm>
            <a:off x="9216572" y="6488668"/>
            <a:ext cx="1429657" cy="369332"/>
          </a:xfrm>
          <a:prstGeom prst="rect">
            <a:avLst/>
          </a:prstGeom>
          <a:noFill/>
        </p:spPr>
        <p:txBody>
          <a:bodyPr wrap="square">
            <a:spAutoFit/>
          </a:bodyPr>
          <a:lstStyle/>
          <a:p>
            <a:r>
              <a:rPr lang="en-US" dirty="0"/>
              <a:t>Faria+2022</a:t>
            </a:r>
            <a:endParaRPr lang="en-GB" dirty="0"/>
          </a:p>
        </p:txBody>
      </p:sp>
      <p:pic>
        <p:nvPicPr>
          <p:cNvPr id="12" name="Immagine 11" descr="Immagine che contiene diagramma, schizzo, linea, origami&#10;&#10;Il contenuto generato dall'IA potrebbe non essere corretto.">
            <a:extLst>
              <a:ext uri="{FF2B5EF4-FFF2-40B4-BE49-F238E27FC236}">
                <a16:creationId xmlns:a16="http://schemas.microsoft.com/office/drawing/2014/main" id="{40830CD4-82BC-32D2-E40E-470C78B8D91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9755" y="3692937"/>
            <a:ext cx="5646964" cy="2989082"/>
          </a:xfrm>
          <a:prstGeom prst="rect">
            <a:avLst/>
          </a:prstGeom>
        </p:spPr>
      </p:pic>
    </p:spTree>
    <p:extLst>
      <p:ext uri="{BB962C8B-B14F-4D97-AF65-F5344CB8AC3E}">
        <p14:creationId xmlns:p14="http://schemas.microsoft.com/office/powerpoint/2010/main" val="340654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5" grpId="0" animBg="1"/>
      <p:bldP spid="18"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3E5F39-477E-DE4B-B0F6-679A27C7F43D}"/>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93318D25-82E0-8F60-A783-B8E86BC29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5A44F906-58F7-1C1B-94FF-F89DA5B2E4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3C4BAF6C-AE9B-2A5D-933F-6909CD635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C9D279-4C44-D4F9-8DBD-121844BB7B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olo 1">
            <a:extLst>
              <a:ext uri="{FF2B5EF4-FFF2-40B4-BE49-F238E27FC236}">
                <a16:creationId xmlns:a16="http://schemas.microsoft.com/office/drawing/2014/main" id="{0A404DBC-B909-1567-B0B4-D1C7096199CA}"/>
              </a:ext>
            </a:extLst>
          </p:cNvPr>
          <p:cNvSpPr>
            <a:spLocks noGrp="1"/>
          </p:cNvSpPr>
          <p:nvPr>
            <p:ph type="title"/>
          </p:nvPr>
        </p:nvSpPr>
        <p:spPr>
          <a:xfrm>
            <a:off x="-2" y="-29767"/>
            <a:ext cx="12202174" cy="907591"/>
          </a:xfrm>
        </p:spPr>
        <p:txBody>
          <a:bodyPr anchor="ctr">
            <a:normAutofit/>
          </a:bodyPr>
          <a:lstStyle/>
          <a:p>
            <a:pPr algn="ctr"/>
            <a:r>
              <a:rPr lang="it-IT" sz="4000" dirty="0">
                <a:solidFill>
                  <a:srgbClr val="FFFFFF"/>
                </a:solidFill>
              </a:rPr>
              <a:t>Can </a:t>
            </a:r>
            <a:r>
              <a:rPr lang="it-IT" sz="4000" dirty="0" err="1">
                <a:solidFill>
                  <a:srgbClr val="FFFFFF"/>
                </a:solidFill>
              </a:rPr>
              <a:t>we</a:t>
            </a:r>
            <a:r>
              <a:rPr lang="it-IT" sz="4000" dirty="0">
                <a:solidFill>
                  <a:srgbClr val="FFFFFF"/>
                </a:solidFill>
              </a:rPr>
              <a:t> </a:t>
            </a:r>
            <a:r>
              <a:rPr lang="it-IT" sz="4000" dirty="0" err="1">
                <a:solidFill>
                  <a:srgbClr val="FFFFFF"/>
                </a:solidFill>
              </a:rPr>
              <a:t>measure</a:t>
            </a:r>
            <a:r>
              <a:rPr lang="it-IT" sz="4000" dirty="0">
                <a:solidFill>
                  <a:srgbClr val="FFFFFF"/>
                </a:solidFill>
              </a:rPr>
              <a:t> the mass of an Earth </a:t>
            </a:r>
            <a:r>
              <a:rPr lang="it-IT" sz="4000" dirty="0" err="1">
                <a:solidFill>
                  <a:srgbClr val="FFFFFF"/>
                </a:solidFill>
              </a:rPr>
              <a:t>analogue</a:t>
            </a:r>
            <a:r>
              <a:rPr lang="it-IT" sz="4000" dirty="0">
                <a:solidFill>
                  <a:srgbClr val="FFFFFF"/>
                </a:solidFill>
              </a:rPr>
              <a:t>?</a:t>
            </a:r>
            <a:endParaRPr lang="en-US" sz="4000" dirty="0">
              <a:solidFill>
                <a:srgbClr val="FFFFFF"/>
              </a:solidFill>
            </a:endParaRPr>
          </a:p>
        </p:txBody>
      </p:sp>
      <p:sp>
        <p:nvSpPr>
          <p:cNvPr id="2" name="Rettangolo 1">
            <a:extLst>
              <a:ext uri="{FF2B5EF4-FFF2-40B4-BE49-F238E27FC236}">
                <a16:creationId xmlns:a16="http://schemas.microsoft.com/office/drawing/2014/main" id="{006D4976-8521-7C9F-0EE0-4D9F71B31630}"/>
              </a:ext>
            </a:extLst>
          </p:cNvPr>
          <p:cNvSpPr/>
          <p:nvPr/>
        </p:nvSpPr>
        <p:spPr>
          <a:xfrm>
            <a:off x="0" y="774192"/>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6AE3E873-F762-83F1-F92E-C9BE333737AD}"/>
              </a:ext>
            </a:extLst>
          </p:cNvPr>
          <p:cNvPicPr>
            <a:picLocks noChangeAspect="1"/>
          </p:cNvPicPr>
          <p:nvPr/>
        </p:nvPicPr>
        <p:blipFill>
          <a:blip r:embed="rId3"/>
          <a:stretch>
            <a:fillRect/>
          </a:stretch>
        </p:blipFill>
        <p:spPr>
          <a:xfrm>
            <a:off x="4176971" y="877824"/>
            <a:ext cx="8015029" cy="5691745"/>
          </a:xfrm>
          <a:prstGeom prst="rect">
            <a:avLst/>
          </a:prstGeom>
        </p:spPr>
      </p:pic>
      <p:sp>
        <p:nvSpPr>
          <p:cNvPr id="5" name="CasellaDiTesto 4">
            <a:extLst>
              <a:ext uri="{FF2B5EF4-FFF2-40B4-BE49-F238E27FC236}">
                <a16:creationId xmlns:a16="http://schemas.microsoft.com/office/drawing/2014/main" id="{6052130F-D096-81CB-6AD7-053E2EF2F0AE}"/>
              </a:ext>
            </a:extLst>
          </p:cNvPr>
          <p:cNvSpPr txBox="1"/>
          <p:nvPr/>
        </p:nvSpPr>
        <p:spPr>
          <a:xfrm>
            <a:off x="5974080" y="6503924"/>
            <a:ext cx="6217920" cy="338554"/>
          </a:xfrm>
          <a:prstGeom prst="rect">
            <a:avLst/>
          </a:prstGeom>
          <a:noFill/>
        </p:spPr>
        <p:txBody>
          <a:bodyPr wrap="square">
            <a:spAutoFit/>
          </a:bodyPr>
          <a:lstStyle/>
          <a:p>
            <a:pPr marL="0" lvl="0" indent="0" algn="l" rtl="0">
              <a:spcBef>
                <a:spcPts val="0"/>
              </a:spcBef>
              <a:spcAft>
                <a:spcPts val="1600"/>
              </a:spcAft>
              <a:buNone/>
            </a:pPr>
            <a:r>
              <a:rPr lang="en-US" sz="1600" dirty="0"/>
              <a:t>From Klein+2024.  See also Dumusque+2021, Collier-Cameron+2019</a:t>
            </a:r>
          </a:p>
        </p:txBody>
      </p:sp>
      <p:pic>
        <p:nvPicPr>
          <p:cNvPr id="12" name="Immagine 11" descr="Immagine che contiene cielo, aria aperta, nuvola, specchio&#10;&#10;Descrizione generata automaticamente">
            <a:extLst>
              <a:ext uri="{FF2B5EF4-FFF2-40B4-BE49-F238E27FC236}">
                <a16:creationId xmlns:a16="http://schemas.microsoft.com/office/drawing/2014/main" id="{6C11108E-B3C9-C839-660A-FF2CCFEC74D5}"/>
              </a:ext>
            </a:extLst>
          </p:cNvPr>
          <p:cNvPicPr>
            <a:picLocks noChangeAspect="1"/>
          </p:cNvPicPr>
          <p:nvPr/>
        </p:nvPicPr>
        <p:blipFill>
          <a:blip r:embed="rId4"/>
          <a:stretch>
            <a:fillRect/>
          </a:stretch>
        </p:blipFill>
        <p:spPr>
          <a:xfrm>
            <a:off x="185863" y="847757"/>
            <a:ext cx="3991106" cy="5886880"/>
          </a:xfrm>
          <a:prstGeom prst="rect">
            <a:avLst/>
          </a:prstGeom>
        </p:spPr>
      </p:pic>
      <p:sp>
        <p:nvSpPr>
          <p:cNvPr id="3" name="CasellaDiTesto 2">
            <a:extLst>
              <a:ext uri="{FF2B5EF4-FFF2-40B4-BE49-F238E27FC236}">
                <a16:creationId xmlns:a16="http://schemas.microsoft.com/office/drawing/2014/main" id="{335E6D17-85A3-9147-2391-CBBDBF039C9D}"/>
              </a:ext>
            </a:extLst>
          </p:cNvPr>
          <p:cNvSpPr txBox="1"/>
          <p:nvPr/>
        </p:nvSpPr>
        <p:spPr>
          <a:xfrm>
            <a:off x="271207" y="2226313"/>
            <a:ext cx="3023227" cy="707886"/>
          </a:xfrm>
          <a:prstGeom prst="rect">
            <a:avLst/>
          </a:prstGeom>
          <a:noFill/>
        </p:spPr>
        <p:txBody>
          <a:bodyPr wrap="square">
            <a:spAutoFit/>
          </a:bodyPr>
          <a:lstStyle/>
          <a:p>
            <a:pPr marL="0" lvl="0" indent="0" rtl="0">
              <a:spcBef>
                <a:spcPts val="0"/>
              </a:spcBef>
              <a:spcAft>
                <a:spcPts val="1600"/>
              </a:spcAft>
              <a:buNone/>
            </a:pPr>
            <a:r>
              <a:rPr lang="en-US" sz="2000" dirty="0">
                <a:solidFill>
                  <a:schemeClr val="bg1"/>
                </a:solidFill>
              </a:rPr>
              <a:t>The Solar Telescope of HARPS-N@TNG</a:t>
            </a:r>
          </a:p>
        </p:txBody>
      </p:sp>
    </p:spTree>
    <p:extLst>
      <p:ext uri="{BB962C8B-B14F-4D97-AF65-F5344CB8AC3E}">
        <p14:creationId xmlns:p14="http://schemas.microsoft.com/office/powerpoint/2010/main" val="3652374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7ACBE6-C5F5-99BD-CFDC-89972AE60EA6}"/>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B0D2AFBB-476E-03DD-FF96-CCABFCCD9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836FC1C4-DE0E-03E6-5AF8-4779585C7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87AB0A82-5B8A-19B2-4BD7-E2493E448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68195E-B124-AD73-167A-E3497A4C9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ttangolo 52">
            <a:extLst>
              <a:ext uri="{FF2B5EF4-FFF2-40B4-BE49-F238E27FC236}">
                <a16:creationId xmlns:a16="http://schemas.microsoft.com/office/drawing/2014/main" id="{B2DD8D0C-A381-D67D-AFD9-31AC759B5A88}"/>
              </a:ext>
            </a:extLst>
          </p:cNvPr>
          <p:cNvSpPr/>
          <p:nvPr/>
        </p:nvSpPr>
        <p:spPr>
          <a:xfrm>
            <a:off x="-160516" y="753481"/>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sellaDiTesto 36">
            <a:extLst>
              <a:ext uri="{FF2B5EF4-FFF2-40B4-BE49-F238E27FC236}">
                <a16:creationId xmlns:a16="http://schemas.microsoft.com/office/drawing/2014/main" id="{1ADD2308-EAF2-81DF-DEC2-23EE72A4771E}"/>
              </a:ext>
            </a:extLst>
          </p:cNvPr>
          <p:cNvSpPr txBox="1"/>
          <p:nvPr/>
        </p:nvSpPr>
        <p:spPr>
          <a:xfrm>
            <a:off x="10627148" y="4216189"/>
            <a:ext cx="1564852" cy="246221"/>
          </a:xfrm>
          <a:prstGeom prst="rect">
            <a:avLst/>
          </a:prstGeom>
          <a:noFill/>
        </p:spPr>
        <p:txBody>
          <a:bodyPr wrap="none" rtlCol="0">
            <a:spAutoFit/>
          </a:bodyPr>
          <a:lstStyle/>
          <a:p>
            <a:r>
              <a:rPr lang="it-IT" sz="1000" dirty="0">
                <a:solidFill>
                  <a:schemeClr val="bg1"/>
                </a:solidFill>
              </a:rPr>
              <a:t>K2-141b, McGill University</a:t>
            </a:r>
          </a:p>
        </p:txBody>
      </p:sp>
      <p:sp>
        <p:nvSpPr>
          <p:cNvPr id="38" name="Rettangolo 37">
            <a:extLst>
              <a:ext uri="{FF2B5EF4-FFF2-40B4-BE49-F238E27FC236}">
                <a16:creationId xmlns:a16="http://schemas.microsoft.com/office/drawing/2014/main" id="{4D23C214-4F38-29E0-F20A-C7FD6BD9230D}"/>
              </a:ext>
            </a:extLst>
          </p:cNvPr>
          <p:cNvSpPr/>
          <p:nvPr/>
        </p:nvSpPr>
        <p:spPr>
          <a:xfrm>
            <a:off x="40852" y="819888"/>
            <a:ext cx="3960000" cy="566928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ttangolo 38">
            <a:extLst>
              <a:ext uri="{FF2B5EF4-FFF2-40B4-BE49-F238E27FC236}">
                <a16:creationId xmlns:a16="http://schemas.microsoft.com/office/drawing/2014/main" id="{F37B6652-FB72-7A46-FE56-964E3E8E8FEB}"/>
              </a:ext>
            </a:extLst>
          </p:cNvPr>
          <p:cNvSpPr/>
          <p:nvPr/>
        </p:nvSpPr>
        <p:spPr>
          <a:xfrm>
            <a:off x="4104639" y="819888"/>
            <a:ext cx="3960000" cy="566928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ttangolo 39">
            <a:extLst>
              <a:ext uri="{FF2B5EF4-FFF2-40B4-BE49-F238E27FC236}">
                <a16:creationId xmlns:a16="http://schemas.microsoft.com/office/drawing/2014/main" id="{015E2F31-EEC9-35A4-989A-97AB053D904F}"/>
              </a:ext>
            </a:extLst>
          </p:cNvPr>
          <p:cNvSpPr/>
          <p:nvPr/>
        </p:nvSpPr>
        <p:spPr>
          <a:xfrm>
            <a:off x="8168426" y="819888"/>
            <a:ext cx="3960000" cy="5669280"/>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sellaDiTesto 40">
            <a:extLst>
              <a:ext uri="{FF2B5EF4-FFF2-40B4-BE49-F238E27FC236}">
                <a16:creationId xmlns:a16="http://schemas.microsoft.com/office/drawing/2014/main" id="{9DE81A84-6546-38B5-954E-4179E2ED897D}"/>
              </a:ext>
            </a:extLst>
          </p:cNvPr>
          <p:cNvSpPr txBox="1"/>
          <p:nvPr/>
        </p:nvSpPr>
        <p:spPr>
          <a:xfrm>
            <a:off x="40851" y="819888"/>
            <a:ext cx="3937278" cy="646331"/>
          </a:xfrm>
          <a:prstGeom prst="rect">
            <a:avLst/>
          </a:prstGeom>
          <a:noFill/>
        </p:spPr>
        <p:txBody>
          <a:bodyPr wrap="square" rtlCol="0">
            <a:spAutoFit/>
          </a:bodyPr>
          <a:lstStyle/>
          <a:p>
            <a:pPr algn="ctr"/>
            <a:r>
              <a:rPr lang="en-US" dirty="0"/>
              <a:t>RV + activity indexes </a:t>
            </a:r>
          </a:p>
          <a:p>
            <a:pPr algn="ctr"/>
            <a:r>
              <a:rPr lang="en-US" dirty="0"/>
              <a:t>(more or less) simultaneous modelling</a:t>
            </a:r>
          </a:p>
        </p:txBody>
      </p:sp>
      <p:sp>
        <p:nvSpPr>
          <p:cNvPr id="42" name="CasellaDiTesto 41">
            <a:extLst>
              <a:ext uri="{FF2B5EF4-FFF2-40B4-BE49-F238E27FC236}">
                <a16:creationId xmlns:a16="http://schemas.microsoft.com/office/drawing/2014/main" id="{0A94CECA-E0BE-2106-62AF-FBEDB13403B5}"/>
              </a:ext>
            </a:extLst>
          </p:cNvPr>
          <p:cNvSpPr txBox="1"/>
          <p:nvPr/>
        </p:nvSpPr>
        <p:spPr>
          <a:xfrm>
            <a:off x="4104639" y="830048"/>
            <a:ext cx="3937278" cy="646331"/>
          </a:xfrm>
          <a:prstGeom prst="rect">
            <a:avLst/>
          </a:prstGeom>
          <a:noFill/>
        </p:spPr>
        <p:txBody>
          <a:bodyPr wrap="square" rtlCol="0">
            <a:spAutoFit/>
          </a:bodyPr>
          <a:lstStyle/>
          <a:p>
            <a:pPr algn="ctr"/>
            <a:r>
              <a:rPr lang="en-US" dirty="0"/>
              <a:t>Activity removal at the level of</a:t>
            </a:r>
            <a:br>
              <a:rPr lang="en-US" dirty="0"/>
            </a:br>
            <a:r>
              <a:rPr lang="en-US" dirty="0"/>
              <a:t>Cross-Correlation Function</a:t>
            </a:r>
          </a:p>
        </p:txBody>
      </p:sp>
      <p:sp>
        <p:nvSpPr>
          <p:cNvPr id="43" name="CasellaDiTesto 42">
            <a:extLst>
              <a:ext uri="{FF2B5EF4-FFF2-40B4-BE49-F238E27FC236}">
                <a16:creationId xmlns:a16="http://schemas.microsoft.com/office/drawing/2014/main" id="{D4D08E41-3F95-CCE2-B20B-B56C46D8E566}"/>
              </a:ext>
            </a:extLst>
          </p:cNvPr>
          <p:cNvSpPr txBox="1"/>
          <p:nvPr/>
        </p:nvSpPr>
        <p:spPr>
          <a:xfrm>
            <a:off x="8175972" y="830048"/>
            <a:ext cx="3937278" cy="369332"/>
          </a:xfrm>
          <a:prstGeom prst="rect">
            <a:avLst/>
          </a:prstGeom>
          <a:noFill/>
        </p:spPr>
        <p:txBody>
          <a:bodyPr wrap="square" rtlCol="0">
            <a:spAutoFit/>
          </a:bodyPr>
          <a:lstStyle/>
          <a:p>
            <a:pPr algn="ctr"/>
            <a:r>
              <a:rPr lang="en-US" dirty="0"/>
              <a:t>Activity removal at the spectral level</a:t>
            </a:r>
          </a:p>
        </p:txBody>
      </p:sp>
      <p:pic>
        <p:nvPicPr>
          <p:cNvPr id="44" name="Immagine 43">
            <a:extLst>
              <a:ext uri="{FF2B5EF4-FFF2-40B4-BE49-F238E27FC236}">
                <a16:creationId xmlns:a16="http://schemas.microsoft.com/office/drawing/2014/main" id="{01872DF3-C527-6A67-EE0A-3C4C01BEF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7858" y="4605086"/>
            <a:ext cx="3864059" cy="1860655"/>
          </a:xfrm>
          <a:prstGeom prst="rect">
            <a:avLst/>
          </a:prstGeom>
        </p:spPr>
      </p:pic>
      <p:pic>
        <p:nvPicPr>
          <p:cNvPr id="45" name="Immagine 44">
            <a:extLst>
              <a:ext uri="{FF2B5EF4-FFF2-40B4-BE49-F238E27FC236}">
                <a16:creationId xmlns:a16="http://schemas.microsoft.com/office/drawing/2014/main" id="{06C9BAAA-1CC3-210B-88CF-90126A0CDD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1992" y="1199380"/>
            <a:ext cx="3498445" cy="5157708"/>
          </a:xfrm>
          <a:prstGeom prst="rect">
            <a:avLst/>
          </a:prstGeom>
        </p:spPr>
      </p:pic>
      <p:sp>
        <p:nvSpPr>
          <p:cNvPr id="46" name="CasellaDiTesto 45">
            <a:extLst>
              <a:ext uri="{FF2B5EF4-FFF2-40B4-BE49-F238E27FC236}">
                <a16:creationId xmlns:a16="http://schemas.microsoft.com/office/drawing/2014/main" id="{E2789756-A843-25F3-16AC-C52B29C65C1F}"/>
              </a:ext>
            </a:extLst>
          </p:cNvPr>
          <p:cNvSpPr txBox="1"/>
          <p:nvPr/>
        </p:nvSpPr>
        <p:spPr>
          <a:xfrm>
            <a:off x="40852" y="6528403"/>
            <a:ext cx="12087574" cy="369332"/>
          </a:xfrm>
          <a:prstGeom prst="rect">
            <a:avLst/>
          </a:prstGeom>
          <a:noFill/>
        </p:spPr>
        <p:txBody>
          <a:bodyPr wrap="square" rtlCol="0">
            <a:spAutoFit/>
          </a:bodyPr>
          <a:lstStyle/>
          <a:p>
            <a:pPr algn="ctr"/>
            <a:r>
              <a:rPr lang="en-US" dirty="0"/>
              <a:t>All the due references in the next slides….</a:t>
            </a:r>
          </a:p>
        </p:txBody>
      </p:sp>
      <p:pic>
        <p:nvPicPr>
          <p:cNvPr id="47" name="Immagine 46">
            <a:extLst>
              <a:ext uri="{FF2B5EF4-FFF2-40B4-BE49-F238E27FC236}">
                <a16:creationId xmlns:a16="http://schemas.microsoft.com/office/drawing/2014/main" id="{6E6243FE-E34E-11C6-EFFE-87BDEC5BC53B}"/>
              </a:ext>
            </a:extLst>
          </p:cNvPr>
          <p:cNvPicPr>
            <a:picLocks noChangeAspect="1"/>
          </p:cNvPicPr>
          <p:nvPr/>
        </p:nvPicPr>
        <p:blipFill>
          <a:blip r:embed="rId5"/>
          <a:stretch>
            <a:fillRect/>
          </a:stretch>
        </p:blipFill>
        <p:spPr>
          <a:xfrm>
            <a:off x="104375" y="1675060"/>
            <a:ext cx="3770670" cy="4682028"/>
          </a:xfrm>
          <a:prstGeom prst="rect">
            <a:avLst/>
          </a:prstGeom>
        </p:spPr>
      </p:pic>
      <p:sp>
        <p:nvSpPr>
          <p:cNvPr id="48" name="Ovale 47">
            <a:extLst>
              <a:ext uri="{FF2B5EF4-FFF2-40B4-BE49-F238E27FC236}">
                <a16:creationId xmlns:a16="http://schemas.microsoft.com/office/drawing/2014/main" id="{81D46AA4-00D5-AFF9-85DC-FD313CA5A3E8}"/>
              </a:ext>
            </a:extLst>
          </p:cNvPr>
          <p:cNvSpPr/>
          <p:nvPr/>
        </p:nvSpPr>
        <p:spPr>
          <a:xfrm>
            <a:off x="548180" y="1753128"/>
            <a:ext cx="843740" cy="24487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Ovale 48">
            <a:extLst>
              <a:ext uri="{FF2B5EF4-FFF2-40B4-BE49-F238E27FC236}">
                <a16:creationId xmlns:a16="http://schemas.microsoft.com/office/drawing/2014/main" id="{5AF64E6D-A259-E03B-6667-3EF164ECD2E5}"/>
              </a:ext>
            </a:extLst>
          </p:cNvPr>
          <p:cNvSpPr/>
          <p:nvPr/>
        </p:nvSpPr>
        <p:spPr>
          <a:xfrm>
            <a:off x="548180" y="3235245"/>
            <a:ext cx="996140" cy="24487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Ovale 49">
            <a:extLst>
              <a:ext uri="{FF2B5EF4-FFF2-40B4-BE49-F238E27FC236}">
                <a16:creationId xmlns:a16="http://schemas.microsoft.com/office/drawing/2014/main" id="{33C41C51-F4CB-5677-9D89-521FBC7CF8A5}"/>
              </a:ext>
            </a:extLst>
          </p:cNvPr>
          <p:cNvSpPr/>
          <p:nvPr/>
        </p:nvSpPr>
        <p:spPr>
          <a:xfrm>
            <a:off x="548180" y="4717257"/>
            <a:ext cx="996140" cy="24487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 name="Immagine 50">
            <a:extLst>
              <a:ext uri="{FF2B5EF4-FFF2-40B4-BE49-F238E27FC236}">
                <a16:creationId xmlns:a16="http://schemas.microsoft.com/office/drawing/2014/main" id="{D0ACC907-9696-F910-A35F-D61EA7064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6872" y="1476379"/>
            <a:ext cx="3349238" cy="2482376"/>
          </a:xfrm>
          <a:prstGeom prst="rect">
            <a:avLst/>
          </a:prstGeom>
        </p:spPr>
      </p:pic>
      <p:pic>
        <p:nvPicPr>
          <p:cNvPr id="52" name="Immagine 51">
            <a:extLst>
              <a:ext uri="{FF2B5EF4-FFF2-40B4-BE49-F238E27FC236}">
                <a16:creationId xmlns:a16="http://schemas.microsoft.com/office/drawing/2014/main" id="{F3354296-172A-982E-EFC2-99A57BFC939B}"/>
              </a:ext>
            </a:extLst>
          </p:cNvPr>
          <p:cNvPicPr>
            <a:picLocks noChangeAspect="1"/>
          </p:cNvPicPr>
          <p:nvPr/>
        </p:nvPicPr>
        <p:blipFill>
          <a:blip r:embed="rId7"/>
          <a:stretch>
            <a:fillRect/>
          </a:stretch>
        </p:blipFill>
        <p:spPr>
          <a:xfrm>
            <a:off x="5852569" y="2601755"/>
            <a:ext cx="2029702" cy="1964096"/>
          </a:xfrm>
          <a:prstGeom prst="rect">
            <a:avLst/>
          </a:prstGeom>
        </p:spPr>
      </p:pic>
      <p:sp>
        <p:nvSpPr>
          <p:cNvPr id="54" name="Titolo 1">
            <a:extLst>
              <a:ext uri="{FF2B5EF4-FFF2-40B4-BE49-F238E27FC236}">
                <a16:creationId xmlns:a16="http://schemas.microsoft.com/office/drawing/2014/main" id="{DA3ABAEA-4ACC-3899-BFB4-8576CFB84F1E}"/>
              </a:ext>
            </a:extLst>
          </p:cNvPr>
          <p:cNvSpPr>
            <a:spLocks noGrp="1"/>
          </p:cNvSpPr>
          <p:nvPr>
            <p:ph type="title"/>
          </p:nvPr>
        </p:nvSpPr>
        <p:spPr>
          <a:xfrm>
            <a:off x="-2" y="-29767"/>
            <a:ext cx="12202174" cy="907591"/>
          </a:xfrm>
        </p:spPr>
        <p:txBody>
          <a:bodyPr anchor="ctr">
            <a:normAutofit/>
          </a:bodyPr>
          <a:lstStyle/>
          <a:p>
            <a:pPr algn="ctr"/>
            <a:r>
              <a:rPr lang="en-US" sz="4000" dirty="0">
                <a:solidFill>
                  <a:srgbClr val="FFFFFF"/>
                </a:solidFill>
              </a:rPr>
              <a:t>Three approaches, not mutually exclusive</a:t>
            </a:r>
          </a:p>
        </p:txBody>
      </p:sp>
    </p:spTree>
    <p:extLst>
      <p:ext uri="{BB962C8B-B14F-4D97-AF65-F5344CB8AC3E}">
        <p14:creationId xmlns:p14="http://schemas.microsoft.com/office/powerpoint/2010/main" val="192260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animBg="1"/>
      <p:bldP spid="40" grpId="0" animBg="1"/>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6C6186-D10A-6DA8-8D67-D19C1C3D4B3E}"/>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7C1D9D5A-97E6-7A03-1C35-02E0EB43C0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6D9CAB0D-CD56-77FC-97CB-7E0747C61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FE7D14E9-C5A2-A73E-CAC7-3CDDC3B81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8ED886-9EB6-8823-55C2-00D141BFA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ttangolo 52">
            <a:extLst>
              <a:ext uri="{FF2B5EF4-FFF2-40B4-BE49-F238E27FC236}">
                <a16:creationId xmlns:a16="http://schemas.microsoft.com/office/drawing/2014/main" id="{C931ADF8-4E98-1842-FB6C-5BCBA3441AE9}"/>
              </a:ext>
            </a:extLst>
          </p:cNvPr>
          <p:cNvSpPr/>
          <p:nvPr/>
        </p:nvSpPr>
        <p:spPr>
          <a:xfrm>
            <a:off x="-160516" y="753481"/>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olo 1">
            <a:extLst>
              <a:ext uri="{FF2B5EF4-FFF2-40B4-BE49-F238E27FC236}">
                <a16:creationId xmlns:a16="http://schemas.microsoft.com/office/drawing/2014/main" id="{2A304AE7-F46F-A41E-95EA-E42DB1FD4F79}"/>
              </a:ext>
            </a:extLst>
          </p:cNvPr>
          <p:cNvSpPr>
            <a:spLocks noGrp="1"/>
          </p:cNvSpPr>
          <p:nvPr>
            <p:ph type="title"/>
          </p:nvPr>
        </p:nvSpPr>
        <p:spPr>
          <a:xfrm>
            <a:off x="-2" y="-29767"/>
            <a:ext cx="12202174" cy="907591"/>
          </a:xfrm>
        </p:spPr>
        <p:txBody>
          <a:bodyPr anchor="ctr">
            <a:normAutofit/>
          </a:bodyPr>
          <a:lstStyle/>
          <a:p>
            <a:pPr algn="ctr"/>
            <a:r>
              <a:rPr lang="en-US" sz="4000" dirty="0">
                <a:solidFill>
                  <a:srgbClr val="FFFFFF"/>
                </a:solidFill>
              </a:rPr>
              <a:t>RV: Gaussian Processes</a:t>
            </a:r>
          </a:p>
        </p:txBody>
      </p:sp>
      <p:pic>
        <p:nvPicPr>
          <p:cNvPr id="17" name="Immagine 16">
            <a:extLst>
              <a:ext uri="{FF2B5EF4-FFF2-40B4-BE49-F238E27FC236}">
                <a16:creationId xmlns:a16="http://schemas.microsoft.com/office/drawing/2014/main" id="{0BC35CE9-5CC9-5A42-2D81-1AE0C63657A3}"/>
              </a:ext>
            </a:extLst>
          </p:cNvPr>
          <p:cNvPicPr>
            <a:picLocks noChangeAspect="1"/>
          </p:cNvPicPr>
          <p:nvPr/>
        </p:nvPicPr>
        <p:blipFill>
          <a:blip r:embed="rId3"/>
          <a:stretch>
            <a:fillRect/>
          </a:stretch>
        </p:blipFill>
        <p:spPr>
          <a:xfrm>
            <a:off x="159191" y="3422628"/>
            <a:ext cx="5809368" cy="1560726"/>
          </a:xfrm>
          <a:prstGeom prst="rect">
            <a:avLst/>
          </a:prstGeom>
        </p:spPr>
      </p:pic>
      <p:pic>
        <p:nvPicPr>
          <p:cNvPr id="13" name="Immagine 12">
            <a:extLst>
              <a:ext uri="{FF2B5EF4-FFF2-40B4-BE49-F238E27FC236}">
                <a16:creationId xmlns:a16="http://schemas.microsoft.com/office/drawing/2014/main" id="{476C1C91-C072-142C-132E-0CE73F30EF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91843" y="2549902"/>
            <a:ext cx="4415361" cy="953614"/>
          </a:xfrm>
          <a:prstGeom prst="rect">
            <a:avLst/>
          </a:prstGeom>
        </p:spPr>
      </p:pic>
      <p:pic>
        <p:nvPicPr>
          <p:cNvPr id="4" name="Immagine 3">
            <a:extLst>
              <a:ext uri="{FF2B5EF4-FFF2-40B4-BE49-F238E27FC236}">
                <a16:creationId xmlns:a16="http://schemas.microsoft.com/office/drawing/2014/main" id="{ACFB508C-2CCD-DFA0-840A-DAB627FB281E}"/>
              </a:ext>
            </a:extLst>
          </p:cNvPr>
          <p:cNvPicPr>
            <a:picLocks noChangeAspect="1"/>
          </p:cNvPicPr>
          <p:nvPr/>
        </p:nvPicPr>
        <p:blipFill>
          <a:blip r:embed="rId5"/>
          <a:stretch>
            <a:fillRect/>
          </a:stretch>
        </p:blipFill>
        <p:spPr>
          <a:xfrm>
            <a:off x="6176513" y="1160834"/>
            <a:ext cx="5961034" cy="5100536"/>
          </a:xfrm>
          <a:prstGeom prst="rect">
            <a:avLst/>
          </a:prstGeom>
        </p:spPr>
      </p:pic>
      <p:sp>
        <p:nvSpPr>
          <p:cNvPr id="12" name="CasellaDiTesto 11">
            <a:extLst>
              <a:ext uri="{FF2B5EF4-FFF2-40B4-BE49-F238E27FC236}">
                <a16:creationId xmlns:a16="http://schemas.microsoft.com/office/drawing/2014/main" id="{018B8D60-A10C-8501-3AB2-010A03AD302E}"/>
              </a:ext>
            </a:extLst>
          </p:cNvPr>
          <p:cNvSpPr txBox="1"/>
          <p:nvPr/>
        </p:nvSpPr>
        <p:spPr>
          <a:xfrm>
            <a:off x="21336" y="6468396"/>
            <a:ext cx="7117797" cy="923330"/>
          </a:xfrm>
          <a:prstGeom prst="rect">
            <a:avLst/>
          </a:prstGeom>
          <a:noFill/>
        </p:spPr>
        <p:txBody>
          <a:bodyPr wrap="square">
            <a:spAutoFit/>
          </a:bodyPr>
          <a:lstStyle/>
          <a:p>
            <a:pPr fontAlgn="ctr"/>
            <a:r>
              <a:rPr lang="it-IT" dirty="0"/>
              <a:t>Perger+2022; Hara &amp; Ford 2023; </a:t>
            </a:r>
            <a:r>
              <a:rPr lang="it-IT" dirty="0" err="1"/>
              <a:t>Aigrain</a:t>
            </a:r>
            <a:r>
              <a:rPr lang="it-IT" dirty="0"/>
              <a:t> &amp; Foreman-Mackey 202</a:t>
            </a:r>
            <a:endParaRPr lang="en-GB" dirty="0"/>
          </a:p>
          <a:p>
            <a:br>
              <a:rPr lang="en-GB" dirty="0"/>
            </a:br>
            <a:r>
              <a:rPr lang="it-IT" dirty="0"/>
              <a:t> </a:t>
            </a:r>
            <a:endParaRPr lang="en-US" dirty="0"/>
          </a:p>
        </p:txBody>
      </p:sp>
      <p:pic>
        <p:nvPicPr>
          <p:cNvPr id="18" name="Immagine 17">
            <a:extLst>
              <a:ext uri="{FF2B5EF4-FFF2-40B4-BE49-F238E27FC236}">
                <a16:creationId xmlns:a16="http://schemas.microsoft.com/office/drawing/2014/main" id="{E47F8873-C94E-C64B-31F5-CC0A7EE7E888}"/>
              </a:ext>
            </a:extLst>
          </p:cNvPr>
          <p:cNvPicPr>
            <a:picLocks noChangeAspect="1"/>
          </p:cNvPicPr>
          <p:nvPr/>
        </p:nvPicPr>
        <p:blipFill>
          <a:blip r:embed="rId6"/>
          <a:stretch>
            <a:fillRect/>
          </a:stretch>
        </p:blipFill>
        <p:spPr>
          <a:xfrm>
            <a:off x="159191" y="5031162"/>
            <a:ext cx="6085273" cy="1066828"/>
          </a:xfrm>
          <a:prstGeom prst="rect">
            <a:avLst/>
          </a:prstGeom>
        </p:spPr>
      </p:pic>
      <mc:AlternateContent xmlns:mc="http://schemas.openxmlformats.org/markup-compatibility/2006">
        <mc:Choice xmlns:a14="http://schemas.microsoft.com/office/drawing/2010/main" Requires="a14">
          <p:sp>
            <p:nvSpPr>
              <p:cNvPr id="22" name="CasellaDiTesto 21">
                <a:extLst>
                  <a:ext uri="{FF2B5EF4-FFF2-40B4-BE49-F238E27FC236}">
                    <a16:creationId xmlns:a16="http://schemas.microsoft.com/office/drawing/2014/main" id="{BAFC3A11-5ABF-C083-BE1A-0175D58AD7D5}"/>
                  </a:ext>
                </a:extLst>
              </p:cNvPr>
              <p:cNvSpPr txBox="1"/>
              <p:nvPr/>
            </p:nvSpPr>
            <p:spPr>
              <a:xfrm>
                <a:off x="191843" y="1404108"/>
                <a:ext cx="7117797" cy="1200329"/>
              </a:xfrm>
              <a:prstGeom prst="rect">
                <a:avLst/>
              </a:prstGeom>
              <a:noFill/>
            </p:spPr>
            <p:txBody>
              <a:bodyPr wrap="square">
                <a:spAutoFit/>
              </a:bodyPr>
              <a:lstStyle/>
              <a:p>
                <a:r>
                  <a:rPr lang="en-GB" sz="2400" dirty="0">
                    <a:ea typeface="Cambria Math" panose="02040503050406030204" pitchFamily="18" charset="0"/>
                  </a:rPr>
                  <a:t>Time delay </a:t>
                </a:r>
                <a14:m>
                  <m:oMath xmlns:m="http://schemas.openxmlformats.org/officeDocument/2006/math">
                    <m:r>
                      <a:rPr lang="en-GB" sz="2400" i="1" smtClean="0">
                        <a:latin typeface="Cambria Math" panose="02040503050406030204" pitchFamily="18" charset="0"/>
                        <a:ea typeface="Cambria Math" panose="02040503050406030204" pitchFamily="18" charset="0"/>
                      </a:rPr>
                      <m:t>𝜏</m:t>
                    </m:r>
                    <m:r>
                      <a:rPr lang="it-IT" sz="2400" b="0" i="1" smtClean="0">
                        <a:latin typeface="Cambria Math" panose="02040503050406030204" pitchFamily="18" charset="0"/>
                        <a:ea typeface="Cambria Math" panose="02040503050406030204" pitchFamily="18" charset="0"/>
                      </a:rPr>
                      <m:t>=</m:t>
                    </m:r>
                  </m:oMath>
                </a14:m>
                <a:r>
                  <a:rPr lang="en-GB" sz="2400" dirty="0"/>
                  <a:t> </a:t>
                </a:r>
                <a14:m>
                  <m:oMath xmlns:m="http://schemas.openxmlformats.org/officeDocument/2006/math">
                    <m:sSub>
                      <m:sSubPr>
                        <m:ctrlPr>
                          <a:rPr lang="en-GB" sz="2400" i="1" dirty="0" smtClean="0">
                            <a:latin typeface="Cambria Math" panose="02040503050406030204" pitchFamily="18" charset="0"/>
                          </a:rPr>
                        </m:ctrlPr>
                      </m:sSubPr>
                      <m:e>
                        <m:r>
                          <a:rPr lang="it-IT" sz="2400" b="0" i="1" dirty="0" smtClean="0">
                            <a:latin typeface="Cambria Math" panose="02040503050406030204" pitchFamily="18" charset="0"/>
                          </a:rPr>
                          <m:t>𝑡</m:t>
                        </m:r>
                      </m:e>
                      <m:sub>
                        <m:r>
                          <a:rPr lang="it-IT" sz="2400" b="0" i="1" dirty="0" smtClean="0">
                            <a:latin typeface="Cambria Math" panose="02040503050406030204" pitchFamily="18" charset="0"/>
                          </a:rPr>
                          <m:t>2</m:t>
                        </m:r>
                      </m:sub>
                    </m:sSub>
                    <m:r>
                      <a:rPr lang="it-IT" sz="2400" b="0" i="1" dirty="0" smtClean="0">
                        <a:latin typeface="Cambria Math" panose="02040503050406030204" pitchFamily="18" charset="0"/>
                      </a:rPr>
                      <m:t>−</m:t>
                    </m:r>
                    <m:sSub>
                      <m:sSubPr>
                        <m:ctrlPr>
                          <a:rPr lang="it-IT" sz="2400" b="0" i="1" dirty="0" smtClean="0">
                            <a:latin typeface="Cambria Math" panose="02040503050406030204" pitchFamily="18" charset="0"/>
                          </a:rPr>
                        </m:ctrlPr>
                      </m:sSubPr>
                      <m:e>
                        <m:r>
                          <a:rPr lang="it-IT" sz="2400" b="0" i="1" dirty="0" smtClean="0">
                            <a:latin typeface="Cambria Math" panose="02040503050406030204" pitchFamily="18" charset="0"/>
                          </a:rPr>
                          <m:t>𝑡</m:t>
                        </m:r>
                      </m:e>
                      <m:sub>
                        <m:r>
                          <a:rPr lang="it-IT" sz="2400" b="0" i="1" dirty="0" smtClean="0">
                            <a:latin typeface="Cambria Math" panose="02040503050406030204" pitchFamily="18" charset="0"/>
                          </a:rPr>
                          <m:t>1</m:t>
                        </m:r>
                      </m:sub>
                    </m:sSub>
                  </m:oMath>
                </a14:m>
                <a:r>
                  <a:rPr lang="en-GB" sz="2400" dirty="0"/>
                  <a:t> to describe correlation between observations through a </a:t>
                </a:r>
                <a:r>
                  <a:rPr lang="en-GB" sz="2400" i="1" dirty="0"/>
                  <a:t>kernel</a:t>
                </a:r>
                <a:br>
                  <a:rPr lang="en-GB" sz="2400" dirty="0"/>
                </a:br>
                <a:r>
                  <a:rPr lang="it-IT" sz="2400" dirty="0"/>
                  <a:t> </a:t>
                </a:r>
                <a:endParaRPr lang="en-US" sz="2400" dirty="0"/>
              </a:p>
            </p:txBody>
          </p:sp>
        </mc:Choice>
        <mc:Fallback>
          <p:sp>
            <p:nvSpPr>
              <p:cNvPr id="22" name="CasellaDiTesto 21">
                <a:extLst>
                  <a:ext uri="{FF2B5EF4-FFF2-40B4-BE49-F238E27FC236}">
                    <a16:creationId xmlns:a16="http://schemas.microsoft.com/office/drawing/2014/main" id="{BAFC3A11-5ABF-C083-BE1A-0175D58AD7D5}"/>
                  </a:ext>
                </a:extLst>
              </p:cNvPr>
              <p:cNvSpPr txBox="1">
                <a:spLocks noRot="1" noChangeAspect="1" noMove="1" noResize="1" noEditPoints="1" noAdjustHandles="1" noChangeArrowheads="1" noChangeShapeType="1" noTextEdit="1"/>
              </p:cNvSpPr>
              <p:nvPr/>
            </p:nvSpPr>
            <p:spPr>
              <a:xfrm>
                <a:off x="191843" y="1404108"/>
                <a:ext cx="7117797" cy="1200329"/>
              </a:xfrm>
              <a:prstGeom prst="rect">
                <a:avLst/>
              </a:prstGeom>
              <a:blipFill>
                <a:blip r:embed="rId7"/>
                <a:stretch>
                  <a:fillRect l="-1284" t="-4061"/>
                </a:stretch>
              </a:blipFill>
            </p:spPr>
            <p:txBody>
              <a:bodyPr/>
              <a:lstStyle/>
              <a:p>
                <a:r>
                  <a:rPr lang="en-GB">
                    <a:noFill/>
                  </a:rPr>
                  <a:t> </a:t>
                </a:r>
              </a:p>
            </p:txBody>
          </p:sp>
        </mc:Fallback>
      </mc:AlternateContent>
    </p:spTree>
    <p:extLst>
      <p:ext uri="{BB962C8B-B14F-4D97-AF65-F5344CB8AC3E}">
        <p14:creationId xmlns:p14="http://schemas.microsoft.com/office/powerpoint/2010/main" val="68430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106E52-8B2E-750A-66AB-16262C5DED0B}"/>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8781DD63-399A-2E74-23C0-1729BC2977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0BDEE8A3-527C-9929-4A10-867FD8861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4C9772AF-EABB-61ED-E392-FB6741950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0130E5-FCF7-6186-7986-B63709ECA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ttangolo 52">
            <a:extLst>
              <a:ext uri="{FF2B5EF4-FFF2-40B4-BE49-F238E27FC236}">
                <a16:creationId xmlns:a16="http://schemas.microsoft.com/office/drawing/2014/main" id="{36487A2D-7BFC-D11A-9658-FE483B0EE3C3}"/>
              </a:ext>
            </a:extLst>
          </p:cNvPr>
          <p:cNvSpPr/>
          <p:nvPr/>
        </p:nvSpPr>
        <p:spPr>
          <a:xfrm>
            <a:off x="-160516" y="753481"/>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olo 1">
            <a:extLst>
              <a:ext uri="{FF2B5EF4-FFF2-40B4-BE49-F238E27FC236}">
                <a16:creationId xmlns:a16="http://schemas.microsoft.com/office/drawing/2014/main" id="{AF14FDEF-E86A-4D5A-8486-658F62442C86}"/>
              </a:ext>
            </a:extLst>
          </p:cNvPr>
          <p:cNvSpPr>
            <a:spLocks noGrp="1"/>
          </p:cNvSpPr>
          <p:nvPr>
            <p:ph type="title"/>
          </p:nvPr>
        </p:nvSpPr>
        <p:spPr>
          <a:xfrm>
            <a:off x="-2" y="-29767"/>
            <a:ext cx="12202174" cy="907591"/>
          </a:xfrm>
        </p:spPr>
        <p:txBody>
          <a:bodyPr anchor="ctr">
            <a:normAutofit/>
          </a:bodyPr>
          <a:lstStyle/>
          <a:p>
            <a:pPr algn="ctr"/>
            <a:r>
              <a:rPr lang="en-US" sz="4000" dirty="0">
                <a:solidFill>
                  <a:srgbClr val="FFFFFF"/>
                </a:solidFill>
              </a:rPr>
              <a:t>RV: Gaussian Processes</a:t>
            </a:r>
          </a:p>
        </p:txBody>
      </p:sp>
      <p:pic>
        <p:nvPicPr>
          <p:cNvPr id="5" name="Immagine 4">
            <a:extLst>
              <a:ext uri="{FF2B5EF4-FFF2-40B4-BE49-F238E27FC236}">
                <a16:creationId xmlns:a16="http://schemas.microsoft.com/office/drawing/2014/main" id="{9691B4A1-C473-9E6D-B5AF-EEC7DAAE9854}"/>
              </a:ext>
            </a:extLst>
          </p:cNvPr>
          <p:cNvPicPr>
            <a:picLocks noChangeAspect="1"/>
          </p:cNvPicPr>
          <p:nvPr/>
        </p:nvPicPr>
        <p:blipFill>
          <a:blip r:embed="rId3"/>
          <a:stretch>
            <a:fillRect/>
          </a:stretch>
        </p:blipFill>
        <p:spPr>
          <a:xfrm>
            <a:off x="74831" y="753481"/>
            <a:ext cx="6156942" cy="5981148"/>
          </a:xfrm>
          <a:prstGeom prst="rect">
            <a:avLst/>
          </a:prstGeom>
        </p:spPr>
      </p:pic>
      <p:sp>
        <p:nvSpPr>
          <p:cNvPr id="7" name="CasellaDiTesto 6">
            <a:extLst>
              <a:ext uri="{FF2B5EF4-FFF2-40B4-BE49-F238E27FC236}">
                <a16:creationId xmlns:a16="http://schemas.microsoft.com/office/drawing/2014/main" id="{3B69F163-CBC8-95E9-AFDE-07DB150F1A05}"/>
              </a:ext>
            </a:extLst>
          </p:cNvPr>
          <p:cNvSpPr txBox="1"/>
          <p:nvPr/>
        </p:nvSpPr>
        <p:spPr>
          <a:xfrm>
            <a:off x="986064" y="2884566"/>
            <a:ext cx="1597479" cy="461665"/>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it-IT" sz="2400" dirty="0" err="1"/>
              <a:t>Trained</a:t>
            </a:r>
            <a:endParaRPr lang="it-IT" sz="2800" dirty="0"/>
          </a:p>
        </p:txBody>
      </p:sp>
      <p:sp>
        <p:nvSpPr>
          <p:cNvPr id="10" name="Rettangolo 9">
            <a:extLst>
              <a:ext uri="{FF2B5EF4-FFF2-40B4-BE49-F238E27FC236}">
                <a16:creationId xmlns:a16="http://schemas.microsoft.com/office/drawing/2014/main" id="{D0691637-8BF4-24AB-401A-6B59B21260A7}"/>
              </a:ext>
            </a:extLst>
          </p:cNvPr>
          <p:cNvSpPr/>
          <p:nvPr/>
        </p:nvSpPr>
        <p:spPr>
          <a:xfrm>
            <a:off x="25008" y="753481"/>
            <a:ext cx="8563428" cy="6264176"/>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53ADE253-698D-6594-BD50-A092F81AAFE0}"/>
              </a:ext>
            </a:extLst>
          </p:cNvPr>
          <p:cNvSpPr txBox="1"/>
          <p:nvPr/>
        </p:nvSpPr>
        <p:spPr>
          <a:xfrm>
            <a:off x="3372255" y="880114"/>
            <a:ext cx="8829917" cy="954107"/>
          </a:xfrm>
          <a:prstGeom prst="rect">
            <a:avLst/>
          </a:prstGeom>
          <a:solidFill>
            <a:schemeClr val="bg1"/>
          </a:solidFill>
        </p:spPr>
        <p:txBody>
          <a:bodyPr wrap="square" rtlCol="0">
            <a:spAutoFit/>
          </a:bodyPr>
          <a:lstStyle/>
          <a:p>
            <a:r>
              <a:rPr lang="en-GB" sz="2800" i="1" dirty="0"/>
              <a:t>Trio of super-Earth candidates orbiting K-dwarf </a:t>
            </a:r>
            <a:br>
              <a:rPr lang="en-GB" sz="2800" i="1" dirty="0"/>
            </a:br>
            <a:r>
              <a:rPr lang="en-GB" sz="2800" i="1" dirty="0"/>
              <a:t>HD 48948: a new habitable zone candidate (Dalal+2024)</a:t>
            </a:r>
            <a:endParaRPr lang="en-US" sz="2800" i="1" dirty="0"/>
          </a:p>
        </p:txBody>
      </p:sp>
      <p:sp>
        <p:nvSpPr>
          <p:cNvPr id="8" name="CasellaDiTesto 7">
            <a:extLst>
              <a:ext uri="{FF2B5EF4-FFF2-40B4-BE49-F238E27FC236}">
                <a16:creationId xmlns:a16="http://schemas.microsoft.com/office/drawing/2014/main" id="{642C15B8-F34D-C9F2-7E86-0813145C053E}"/>
              </a:ext>
            </a:extLst>
          </p:cNvPr>
          <p:cNvSpPr txBox="1"/>
          <p:nvPr/>
        </p:nvSpPr>
        <p:spPr>
          <a:xfrm>
            <a:off x="986064" y="5708167"/>
            <a:ext cx="2203523" cy="46166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it-IT" sz="2400" dirty="0"/>
              <a:t>GP Framework</a:t>
            </a:r>
            <a:endParaRPr lang="it-IT" sz="2800" dirty="0"/>
          </a:p>
        </p:txBody>
      </p:sp>
      <p:pic>
        <p:nvPicPr>
          <p:cNvPr id="2" name="Immagine 1">
            <a:extLst>
              <a:ext uri="{FF2B5EF4-FFF2-40B4-BE49-F238E27FC236}">
                <a16:creationId xmlns:a16="http://schemas.microsoft.com/office/drawing/2014/main" id="{752EBEF7-968D-AFA7-F84E-CDF601E7803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18735" y="1654956"/>
            <a:ext cx="5538868" cy="1196265"/>
          </a:xfrm>
          <a:prstGeom prst="rect">
            <a:avLst/>
          </a:prstGeom>
        </p:spPr>
      </p:pic>
      <p:pic>
        <p:nvPicPr>
          <p:cNvPr id="3" name="Immagine 2">
            <a:extLst>
              <a:ext uri="{FF2B5EF4-FFF2-40B4-BE49-F238E27FC236}">
                <a16:creationId xmlns:a16="http://schemas.microsoft.com/office/drawing/2014/main" id="{CEA7EBA5-C8EF-AD8A-E7B8-8C21090EAD9F}"/>
              </a:ext>
            </a:extLst>
          </p:cNvPr>
          <p:cNvPicPr>
            <a:picLocks noChangeAspect="1"/>
          </p:cNvPicPr>
          <p:nvPr/>
        </p:nvPicPr>
        <p:blipFill>
          <a:blip r:embed="rId5"/>
          <a:stretch>
            <a:fillRect/>
          </a:stretch>
        </p:blipFill>
        <p:spPr>
          <a:xfrm>
            <a:off x="5059704" y="1816954"/>
            <a:ext cx="7057465" cy="5041046"/>
          </a:xfrm>
          <a:prstGeom prst="rect">
            <a:avLst/>
          </a:prstGeom>
        </p:spPr>
      </p:pic>
    </p:spTree>
    <p:extLst>
      <p:ext uri="{BB962C8B-B14F-4D97-AF65-F5344CB8AC3E}">
        <p14:creationId xmlns:p14="http://schemas.microsoft.com/office/powerpoint/2010/main" val="328381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6E3E64-D28B-269B-FA56-D52F52365B32}"/>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C4EC5C8D-3E21-D242-0993-AD19286BFF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0429DEC7-9F03-DA08-A330-29E2E97C8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BF83F4C2-B6BC-5BB6-0FFF-4AF81432F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22071F-BEE1-B4A0-A7D9-C9DB9F352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ttangolo 52">
            <a:extLst>
              <a:ext uri="{FF2B5EF4-FFF2-40B4-BE49-F238E27FC236}">
                <a16:creationId xmlns:a16="http://schemas.microsoft.com/office/drawing/2014/main" id="{2F956721-5EFA-13C9-CB19-6E60BB9E4828}"/>
              </a:ext>
            </a:extLst>
          </p:cNvPr>
          <p:cNvSpPr/>
          <p:nvPr/>
        </p:nvSpPr>
        <p:spPr>
          <a:xfrm>
            <a:off x="-160516" y="753481"/>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olo 1">
            <a:extLst>
              <a:ext uri="{FF2B5EF4-FFF2-40B4-BE49-F238E27FC236}">
                <a16:creationId xmlns:a16="http://schemas.microsoft.com/office/drawing/2014/main" id="{3FA2BB30-C50E-3FED-5E57-630BAB872D32}"/>
              </a:ext>
            </a:extLst>
          </p:cNvPr>
          <p:cNvSpPr>
            <a:spLocks noGrp="1"/>
          </p:cNvSpPr>
          <p:nvPr>
            <p:ph type="title"/>
          </p:nvPr>
        </p:nvSpPr>
        <p:spPr>
          <a:xfrm>
            <a:off x="-2" y="-29767"/>
            <a:ext cx="12202174" cy="907591"/>
          </a:xfrm>
        </p:spPr>
        <p:txBody>
          <a:bodyPr anchor="ctr">
            <a:normAutofit/>
          </a:bodyPr>
          <a:lstStyle/>
          <a:p>
            <a:pPr algn="ctr"/>
            <a:r>
              <a:rPr lang="en-US" sz="4000" dirty="0">
                <a:solidFill>
                  <a:srgbClr val="FFFFFF"/>
                </a:solidFill>
              </a:rPr>
              <a:t>CCF: modelling non-Doppler variations</a:t>
            </a:r>
          </a:p>
        </p:txBody>
      </p:sp>
      <p:pic>
        <p:nvPicPr>
          <p:cNvPr id="4" name="Immagine 3">
            <a:extLst>
              <a:ext uri="{FF2B5EF4-FFF2-40B4-BE49-F238E27FC236}">
                <a16:creationId xmlns:a16="http://schemas.microsoft.com/office/drawing/2014/main" id="{985A0EDF-4B87-C30F-D8EE-1B0DDDCF6601}"/>
              </a:ext>
            </a:extLst>
          </p:cNvPr>
          <p:cNvPicPr>
            <a:picLocks noChangeAspect="1"/>
          </p:cNvPicPr>
          <p:nvPr/>
        </p:nvPicPr>
        <p:blipFill>
          <a:blip r:embed="rId3"/>
          <a:stretch>
            <a:fillRect/>
          </a:stretch>
        </p:blipFill>
        <p:spPr>
          <a:xfrm>
            <a:off x="0" y="1303506"/>
            <a:ext cx="5817799" cy="5501866"/>
          </a:xfrm>
          <a:prstGeom prst="rect">
            <a:avLst/>
          </a:prstGeom>
        </p:spPr>
      </p:pic>
      <p:sp>
        <p:nvSpPr>
          <p:cNvPr id="12" name="CasellaDiTesto 11">
            <a:extLst>
              <a:ext uri="{FF2B5EF4-FFF2-40B4-BE49-F238E27FC236}">
                <a16:creationId xmlns:a16="http://schemas.microsoft.com/office/drawing/2014/main" id="{86140145-588E-4A8E-6671-E8850F8B6D35}"/>
              </a:ext>
            </a:extLst>
          </p:cNvPr>
          <p:cNvSpPr txBox="1"/>
          <p:nvPr/>
        </p:nvSpPr>
        <p:spPr>
          <a:xfrm>
            <a:off x="162024" y="823959"/>
            <a:ext cx="5430542" cy="830997"/>
          </a:xfrm>
          <a:prstGeom prst="rect">
            <a:avLst/>
          </a:prstGeom>
          <a:noFill/>
        </p:spPr>
        <p:txBody>
          <a:bodyPr wrap="square">
            <a:spAutoFit/>
          </a:bodyPr>
          <a:lstStyle/>
          <a:p>
            <a:pPr algn="ctr"/>
            <a:r>
              <a:rPr lang="it-IT" sz="2400" dirty="0">
                <a:ea typeface="Cambria Math" panose="02040503050406030204" pitchFamily="18" charset="0"/>
              </a:rPr>
              <a:t>SCALPELS, Collier-Cameron+2019</a:t>
            </a:r>
            <a:br>
              <a:rPr lang="en-GB" sz="2400" dirty="0"/>
            </a:br>
            <a:r>
              <a:rPr lang="it-IT" sz="2400" dirty="0"/>
              <a:t> </a:t>
            </a:r>
            <a:endParaRPr lang="en-US" sz="2400" dirty="0"/>
          </a:p>
        </p:txBody>
      </p:sp>
      <p:pic>
        <p:nvPicPr>
          <p:cNvPr id="16" name="Immagine 15">
            <a:extLst>
              <a:ext uri="{FF2B5EF4-FFF2-40B4-BE49-F238E27FC236}">
                <a16:creationId xmlns:a16="http://schemas.microsoft.com/office/drawing/2014/main" id="{9FC4E64C-A75C-8265-967F-353F5A6D390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849793" y="2272833"/>
            <a:ext cx="6352380" cy="4212273"/>
          </a:xfrm>
          <a:prstGeom prst="rect">
            <a:avLst/>
          </a:prstGeom>
          <a:solidFill>
            <a:schemeClr val="bg1"/>
          </a:solidFill>
        </p:spPr>
      </p:pic>
      <p:sp>
        <p:nvSpPr>
          <p:cNvPr id="17" name="CasellaDiTesto 16">
            <a:extLst>
              <a:ext uri="{FF2B5EF4-FFF2-40B4-BE49-F238E27FC236}">
                <a16:creationId xmlns:a16="http://schemas.microsoft.com/office/drawing/2014/main" id="{542ADF16-9FD1-0767-0679-0CAAA2DC0AF8}"/>
              </a:ext>
            </a:extLst>
          </p:cNvPr>
          <p:cNvSpPr txBox="1"/>
          <p:nvPr/>
        </p:nvSpPr>
        <p:spPr>
          <a:xfrm>
            <a:off x="5917499" y="1363965"/>
            <a:ext cx="6249233" cy="830997"/>
          </a:xfrm>
          <a:prstGeom prst="rect">
            <a:avLst/>
          </a:prstGeom>
          <a:noFill/>
        </p:spPr>
        <p:txBody>
          <a:bodyPr wrap="square">
            <a:spAutoFit/>
          </a:bodyPr>
          <a:lstStyle/>
          <a:p>
            <a:r>
              <a:rPr lang="en-GB" sz="2400" dirty="0">
                <a:ea typeface="Cambria Math" panose="02040503050406030204" pitchFamily="18" charset="0"/>
              </a:rPr>
              <a:t>A Gaussian process model for stellar activity in 2D line profile time-series, Haochuan+2024</a:t>
            </a:r>
          </a:p>
        </p:txBody>
      </p:sp>
    </p:spTree>
    <p:extLst>
      <p:ext uri="{BB962C8B-B14F-4D97-AF65-F5344CB8AC3E}">
        <p14:creationId xmlns:p14="http://schemas.microsoft.com/office/powerpoint/2010/main" val="3989648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7E03B2-1B3A-8A2F-436C-922A3ACFF79E}"/>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B65F316F-42C3-EDF5-1074-06D823DB13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1E739355-7CF2-DC23-D73F-B06EF35DB8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326E58A8-F1AF-0539-F236-3320401FD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23452A-FE10-266E-00C0-0CFD5E2C0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ttangolo 52">
            <a:extLst>
              <a:ext uri="{FF2B5EF4-FFF2-40B4-BE49-F238E27FC236}">
                <a16:creationId xmlns:a16="http://schemas.microsoft.com/office/drawing/2014/main" id="{12BE72EE-FD98-8337-3D29-9AF9CF89875D}"/>
              </a:ext>
            </a:extLst>
          </p:cNvPr>
          <p:cNvSpPr/>
          <p:nvPr/>
        </p:nvSpPr>
        <p:spPr>
          <a:xfrm>
            <a:off x="-160516" y="753481"/>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olo 1">
            <a:extLst>
              <a:ext uri="{FF2B5EF4-FFF2-40B4-BE49-F238E27FC236}">
                <a16:creationId xmlns:a16="http://schemas.microsoft.com/office/drawing/2014/main" id="{369C39E7-021E-C171-E73D-75E3ED883979}"/>
              </a:ext>
            </a:extLst>
          </p:cNvPr>
          <p:cNvSpPr>
            <a:spLocks noGrp="1"/>
          </p:cNvSpPr>
          <p:nvPr>
            <p:ph type="title"/>
          </p:nvPr>
        </p:nvSpPr>
        <p:spPr>
          <a:xfrm>
            <a:off x="-2" y="-29767"/>
            <a:ext cx="12202174" cy="907591"/>
          </a:xfrm>
        </p:spPr>
        <p:txBody>
          <a:bodyPr anchor="ctr">
            <a:normAutofit/>
          </a:bodyPr>
          <a:lstStyle/>
          <a:p>
            <a:pPr algn="ctr"/>
            <a:r>
              <a:rPr lang="en-US" sz="4000" dirty="0">
                <a:solidFill>
                  <a:srgbClr val="FFFFFF"/>
                </a:solidFill>
              </a:rPr>
              <a:t>CCF: modelling non-Doppler variations</a:t>
            </a:r>
          </a:p>
        </p:txBody>
      </p:sp>
      <p:sp>
        <p:nvSpPr>
          <p:cNvPr id="12" name="CasellaDiTesto 11">
            <a:extLst>
              <a:ext uri="{FF2B5EF4-FFF2-40B4-BE49-F238E27FC236}">
                <a16:creationId xmlns:a16="http://schemas.microsoft.com/office/drawing/2014/main" id="{2D5A79D8-B02F-648F-81A3-69CC97896AE8}"/>
              </a:ext>
            </a:extLst>
          </p:cNvPr>
          <p:cNvSpPr txBox="1"/>
          <p:nvPr/>
        </p:nvSpPr>
        <p:spPr>
          <a:xfrm>
            <a:off x="0" y="842709"/>
            <a:ext cx="12202171" cy="461665"/>
          </a:xfrm>
          <a:prstGeom prst="rect">
            <a:avLst/>
          </a:prstGeom>
          <a:noFill/>
        </p:spPr>
        <p:txBody>
          <a:bodyPr wrap="square">
            <a:spAutoFit/>
          </a:bodyPr>
          <a:lstStyle/>
          <a:p>
            <a:pPr algn="ctr"/>
            <a:r>
              <a:rPr lang="it-IT" sz="2400" dirty="0" err="1">
                <a:ea typeface="Cambria Math" panose="02040503050406030204" pitchFamily="18" charset="0"/>
              </a:rPr>
              <a:t>Convolutional</a:t>
            </a:r>
            <a:r>
              <a:rPr lang="it-IT" sz="2400" dirty="0">
                <a:ea typeface="Cambria Math" panose="02040503050406030204" pitchFamily="18" charset="0"/>
              </a:rPr>
              <a:t> </a:t>
            </a:r>
            <a:r>
              <a:rPr lang="it-IT" sz="2400" dirty="0" err="1">
                <a:ea typeface="Cambria Math" panose="02040503050406030204" pitchFamily="18" charset="0"/>
              </a:rPr>
              <a:t>Neural</a:t>
            </a:r>
            <a:r>
              <a:rPr lang="it-IT" sz="2400" dirty="0">
                <a:ea typeface="Cambria Math" panose="02040503050406030204" pitchFamily="18" charset="0"/>
              </a:rPr>
              <a:t> Networks (De Beurs+2022),   CALM </a:t>
            </a:r>
            <a:r>
              <a:rPr lang="it-IT" sz="2400" dirty="0" err="1">
                <a:ea typeface="Cambria Math" panose="02040503050406030204" pitchFamily="18" charset="0"/>
              </a:rPr>
              <a:t>approach</a:t>
            </a:r>
            <a:r>
              <a:rPr lang="it-IT" sz="2400" dirty="0">
                <a:ea typeface="Cambria Math" panose="02040503050406030204" pitchFamily="18" charset="0"/>
              </a:rPr>
              <a:t> (De Beurs+2024)</a:t>
            </a:r>
            <a:endParaRPr lang="en-US" sz="2400" dirty="0"/>
          </a:p>
        </p:txBody>
      </p:sp>
      <p:pic>
        <p:nvPicPr>
          <p:cNvPr id="3" name="Immagine 2">
            <a:extLst>
              <a:ext uri="{FF2B5EF4-FFF2-40B4-BE49-F238E27FC236}">
                <a16:creationId xmlns:a16="http://schemas.microsoft.com/office/drawing/2014/main" id="{7032FBBD-4067-E75A-876E-49B687980819}"/>
              </a:ext>
            </a:extLst>
          </p:cNvPr>
          <p:cNvPicPr>
            <a:picLocks noChangeAspect="1"/>
          </p:cNvPicPr>
          <p:nvPr/>
        </p:nvPicPr>
        <p:blipFill>
          <a:blip r:embed="rId3"/>
          <a:stretch>
            <a:fillRect/>
          </a:stretch>
        </p:blipFill>
        <p:spPr>
          <a:xfrm>
            <a:off x="815969" y="1387162"/>
            <a:ext cx="10669154" cy="5470838"/>
          </a:xfrm>
          <a:prstGeom prst="rect">
            <a:avLst/>
          </a:prstGeom>
        </p:spPr>
      </p:pic>
      <p:pic>
        <p:nvPicPr>
          <p:cNvPr id="6" name="Immagine 5">
            <a:extLst>
              <a:ext uri="{FF2B5EF4-FFF2-40B4-BE49-F238E27FC236}">
                <a16:creationId xmlns:a16="http://schemas.microsoft.com/office/drawing/2014/main" id="{DB87F4D8-C090-38E5-C7B7-4A72B975D31E}"/>
              </a:ext>
            </a:extLst>
          </p:cNvPr>
          <p:cNvPicPr>
            <a:picLocks noChangeAspect="1"/>
          </p:cNvPicPr>
          <p:nvPr/>
        </p:nvPicPr>
        <p:blipFill>
          <a:blip r:embed="rId4"/>
          <a:stretch>
            <a:fillRect/>
          </a:stretch>
        </p:blipFill>
        <p:spPr>
          <a:xfrm>
            <a:off x="3860390" y="1497488"/>
            <a:ext cx="8081895" cy="5250186"/>
          </a:xfrm>
          <a:prstGeom prst="rect">
            <a:avLst/>
          </a:prstGeom>
        </p:spPr>
      </p:pic>
    </p:spTree>
    <p:extLst>
      <p:ext uri="{BB962C8B-B14F-4D97-AF65-F5344CB8AC3E}">
        <p14:creationId xmlns:p14="http://schemas.microsoft.com/office/powerpoint/2010/main" val="124231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ttangolo 5">
            <a:extLst>
              <a:ext uri="{FF2B5EF4-FFF2-40B4-BE49-F238E27FC236}">
                <a16:creationId xmlns:a16="http://schemas.microsoft.com/office/drawing/2014/main" id="{5C170093-9C8E-4275-2CA5-E79BFDCC0095}"/>
              </a:ext>
            </a:extLst>
          </p:cNvPr>
          <p:cNvSpPr/>
          <p:nvPr/>
        </p:nvSpPr>
        <p:spPr>
          <a:xfrm>
            <a:off x="-2" y="729910"/>
            <a:ext cx="12202175" cy="6128090"/>
          </a:xfrm>
          <a:prstGeom prst="rect">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olo 1">
            <a:extLst>
              <a:ext uri="{FF2B5EF4-FFF2-40B4-BE49-F238E27FC236}">
                <a16:creationId xmlns:a16="http://schemas.microsoft.com/office/drawing/2014/main" id="{2136C76B-7E97-1F22-9450-181C3711CB4F}"/>
              </a:ext>
            </a:extLst>
          </p:cNvPr>
          <p:cNvSpPr>
            <a:spLocks noGrp="1"/>
          </p:cNvSpPr>
          <p:nvPr>
            <p:ph type="title"/>
          </p:nvPr>
        </p:nvSpPr>
        <p:spPr>
          <a:xfrm>
            <a:off x="-1" y="-29767"/>
            <a:ext cx="12202174" cy="822724"/>
          </a:xfrm>
        </p:spPr>
        <p:txBody>
          <a:bodyPr anchor="ctr">
            <a:normAutofit/>
          </a:bodyPr>
          <a:lstStyle/>
          <a:p>
            <a:pPr algn="ctr"/>
            <a:r>
              <a:rPr lang="it-IT" sz="3200" dirty="0" err="1">
                <a:solidFill>
                  <a:srgbClr val="FFFFFF"/>
                </a:solidFill>
              </a:rPr>
              <a:t>Planetary</a:t>
            </a:r>
            <a:r>
              <a:rPr lang="it-IT" sz="3200" dirty="0">
                <a:solidFill>
                  <a:srgbClr val="FFFFFF"/>
                </a:solidFill>
              </a:rPr>
              <a:t> </a:t>
            </a:r>
            <a:r>
              <a:rPr lang="it-IT" sz="3200" dirty="0" err="1">
                <a:solidFill>
                  <a:srgbClr val="FFFFFF"/>
                </a:solidFill>
              </a:rPr>
              <a:t>signals</a:t>
            </a:r>
            <a:r>
              <a:rPr lang="it-IT" sz="3200" dirty="0">
                <a:solidFill>
                  <a:srgbClr val="FFFFFF"/>
                </a:solidFill>
              </a:rPr>
              <a:t> and stellar activity in the </a:t>
            </a:r>
            <a:r>
              <a:rPr lang="it-IT" sz="3200" dirty="0" err="1">
                <a:solidFill>
                  <a:srgbClr val="FFFFFF"/>
                </a:solidFill>
              </a:rPr>
              <a:t>context</a:t>
            </a:r>
            <a:r>
              <a:rPr lang="it-IT" sz="3200" dirty="0">
                <a:solidFill>
                  <a:srgbClr val="FFFFFF"/>
                </a:solidFill>
              </a:rPr>
              <a:t> of the PLATO Mission</a:t>
            </a:r>
            <a:endParaRPr lang="en-US" sz="3200" dirty="0">
              <a:solidFill>
                <a:srgbClr val="FFFFFF"/>
              </a:solidFill>
            </a:endParaRPr>
          </a:p>
        </p:txBody>
      </p:sp>
      <p:pic>
        <p:nvPicPr>
          <p:cNvPr id="5" name="Immagine 4">
            <a:extLst>
              <a:ext uri="{FF2B5EF4-FFF2-40B4-BE49-F238E27FC236}">
                <a16:creationId xmlns:a16="http://schemas.microsoft.com/office/drawing/2014/main" id="{547C90A8-7042-A3F2-5CFB-456D569F3281}"/>
              </a:ext>
            </a:extLst>
          </p:cNvPr>
          <p:cNvPicPr>
            <a:picLocks noChangeAspect="1"/>
          </p:cNvPicPr>
          <p:nvPr/>
        </p:nvPicPr>
        <p:blipFill>
          <a:blip r:embed="rId3">
            <a:clrChange>
              <a:clrFrom>
                <a:srgbClr val="020126"/>
              </a:clrFrom>
              <a:clrTo>
                <a:srgbClr val="020126">
                  <a:alpha val="0"/>
                </a:srgbClr>
              </a:clrTo>
            </a:clrChange>
          </a:blip>
          <a:srcRect t="8458"/>
          <a:stretch>
            <a:fillRect/>
          </a:stretch>
        </p:blipFill>
        <p:spPr>
          <a:xfrm>
            <a:off x="5924643" y="715819"/>
            <a:ext cx="6177550" cy="4177825"/>
          </a:xfrm>
          <a:prstGeom prst="rect">
            <a:avLst/>
          </a:prstGeom>
        </p:spPr>
      </p:pic>
      <p:sp>
        <p:nvSpPr>
          <p:cNvPr id="8" name="CasellaDiTesto 7">
            <a:extLst>
              <a:ext uri="{FF2B5EF4-FFF2-40B4-BE49-F238E27FC236}">
                <a16:creationId xmlns:a16="http://schemas.microsoft.com/office/drawing/2014/main" id="{9CA41B02-2A51-9F5E-517C-4D1A9C2B8078}"/>
              </a:ext>
            </a:extLst>
          </p:cNvPr>
          <p:cNvSpPr txBox="1"/>
          <p:nvPr/>
        </p:nvSpPr>
        <p:spPr>
          <a:xfrm>
            <a:off x="6096000" y="6502758"/>
            <a:ext cx="6184446" cy="369332"/>
          </a:xfrm>
          <a:prstGeom prst="rect">
            <a:avLst/>
          </a:prstGeom>
          <a:noFill/>
        </p:spPr>
        <p:txBody>
          <a:bodyPr wrap="square">
            <a:spAutoFit/>
          </a:bodyPr>
          <a:lstStyle/>
          <a:p>
            <a:r>
              <a:rPr lang="en-GB" b="0" i="0" dirty="0">
                <a:solidFill>
                  <a:schemeClr val="bg1"/>
                </a:solidFill>
                <a:effectLst/>
                <a:latin typeface="+mj-lt"/>
              </a:rPr>
              <a:t> Astronomy: Roen Kelly; Chih-Hao 2015, ESA</a:t>
            </a:r>
            <a:endParaRPr lang="en-GB" dirty="0">
              <a:solidFill>
                <a:schemeClr val="bg1"/>
              </a:solidFill>
              <a:latin typeface="+mj-lt"/>
            </a:endParaRPr>
          </a:p>
        </p:txBody>
      </p:sp>
      <p:pic>
        <p:nvPicPr>
          <p:cNvPr id="12" name="Immagine 11" descr="Immagine che contiene testo, schermata, grafica, design&#10;&#10;Il contenuto generato dall'IA potrebbe non essere corretto.">
            <a:extLst>
              <a:ext uri="{FF2B5EF4-FFF2-40B4-BE49-F238E27FC236}">
                <a16:creationId xmlns:a16="http://schemas.microsoft.com/office/drawing/2014/main" id="{32F91BFD-5E43-559F-09A4-0D58B2D89513}"/>
              </a:ext>
            </a:extLst>
          </p:cNvPr>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t="4370"/>
          <a:stretch>
            <a:fillRect/>
          </a:stretch>
        </p:blipFill>
        <p:spPr>
          <a:xfrm>
            <a:off x="-1" y="2556051"/>
            <a:ext cx="6017727" cy="4316039"/>
          </a:xfrm>
          <a:prstGeom prst="rect">
            <a:avLst/>
          </a:prstGeom>
        </p:spPr>
      </p:pic>
      <p:pic>
        <p:nvPicPr>
          <p:cNvPr id="16" name="Immagine 15" descr="Immagine che contiene satellite, trasporto, spazio, veicolo spaziale&#10;&#10;Il contenuto generato dall'IA potrebbe non essere corretto.">
            <a:extLst>
              <a:ext uri="{FF2B5EF4-FFF2-40B4-BE49-F238E27FC236}">
                <a16:creationId xmlns:a16="http://schemas.microsoft.com/office/drawing/2014/main" id="{AB921DEA-B65C-5974-56A7-0DB76AF2E800}"/>
              </a:ext>
            </a:extLst>
          </p:cNvPr>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21066735">
            <a:off x="8268100" y="4188466"/>
            <a:ext cx="4512127" cy="2538072"/>
          </a:xfrm>
          <a:prstGeom prst="rect">
            <a:avLst/>
          </a:prstGeom>
        </p:spPr>
      </p:pic>
      <p:sp>
        <p:nvSpPr>
          <p:cNvPr id="18" name="CasellaDiTesto 17">
            <a:extLst>
              <a:ext uri="{FF2B5EF4-FFF2-40B4-BE49-F238E27FC236}">
                <a16:creationId xmlns:a16="http://schemas.microsoft.com/office/drawing/2014/main" id="{F2B75ADF-9F12-D9FD-DF72-6F5E6F468D6B}"/>
              </a:ext>
            </a:extLst>
          </p:cNvPr>
          <p:cNvSpPr txBox="1"/>
          <p:nvPr/>
        </p:nvSpPr>
        <p:spPr>
          <a:xfrm>
            <a:off x="747028" y="1026625"/>
            <a:ext cx="4430586" cy="132343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2800" b="1" dirty="0"/>
              <a:t>Plato Stellar Variability</a:t>
            </a:r>
          </a:p>
          <a:p>
            <a:pPr algn="ctr"/>
            <a:r>
              <a:rPr lang="en-US" sz="2800" b="1" dirty="0"/>
              <a:t>Working Group</a:t>
            </a:r>
          </a:p>
          <a:p>
            <a:pPr algn="ctr"/>
            <a:r>
              <a:rPr lang="en-US" sz="2400" dirty="0" err="1"/>
              <a:t>Aigrain</a:t>
            </a:r>
            <a:r>
              <a:rPr lang="en-US" sz="2400" dirty="0"/>
              <a:t>, Sulis, Wilson</a:t>
            </a:r>
          </a:p>
        </p:txBody>
      </p:sp>
      <p:sp>
        <p:nvSpPr>
          <p:cNvPr id="19" name="CasellaDiTesto 18">
            <a:extLst>
              <a:ext uri="{FF2B5EF4-FFF2-40B4-BE49-F238E27FC236}">
                <a16:creationId xmlns:a16="http://schemas.microsoft.com/office/drawing/2014/main" id="{25E1508D-54F0-DEEE-217D-515EF9D3B635}"/>
              </a:ext>
            </a:extLst>
          </p:cNvPr>
          <p:cNvSpPr txBox="1"/>
          <p:nvPr/>
        </p:nvSpPr>
        <p:spPr>
          <a:xfrm>
            <a:off x="-3" y="2674257"/>
            <a:ext cx="2172966" cy="1200329"/>
          </a:xfrm>
          <a:prstGeom prst="rect">
            <a:avLst/>
          </a:prstGeom>
          <a:noFill/>
        </p:spPr>
        <p:txBody>
          <a:bodyPr wrap="none" rtlCol="0">
            <a:spAutoFit/>
          </a:bodyPr>
          <a:lstStyle/>
          <a:p>
            <a:pPr algn="ctr"/>
            <a:r>
              <a:rPr lang="it-IT" sz="2400" dirty="0">
                <a:solidFill>
                  <a:schemeClr val="bg1"/>
                </a:solidFill>
              </a:rPr>
              <a:t>Ground-</a:t>
            </a:r>
            <a:r>
              <a:rPr lang="it-IT" sz="2400" dirty="0" err="1">
                <a:solidFill>
                  <a:schemeClr val="bg1"/>
                </a:solidFill>
              </a:rPr>
              <a:t>based</a:t>
            </a:r>
            <a:r>
              <a:rPr lang="it-IT" sz="2400" dirty="0">
                <a:solidFill>
                  <a:schemeClr val="bg1"/>
                </a:solidFill>
              </a:rPr>
              <a:t> </a:t>
            </a:r>
            <a:br>
              <a:rPr lang="it-IT" sz="2400" dirty="0">
                <a:solidFill>
                  <a:schemeClr val="bg1"/>
                </a:solidFill>
              </a:rPr>
            </a:br>
            <a:r>
              <a:rPr lang="it-IT" sz="2400" dirty="0" err="1">
                <a:solidFill>
                  <a:schemeClr val="bg1"/>
                </a:solidFill>
              </a:rPr>
              <a:t>Observation</a:t>
            </a:r>
            <a:br>
              <a:rPr lang="it-IT" sz="2400" dirty="0">
                <a:solidFill>
                  <a:schemeClr val="bg1"/>
                </a:solidFill>
              </a:rPr>
            </a:br>
            <a:r>
              <a:rPr lang="it-IT" sz="2400" dirty="0" err="1">
                <a:solidFill>
                  <a:schemeClr val="bg1"/>
                </a:solidFill>
              </a:rPr>
              <a:t>Programme</a:t>
            </a:r>
            <a:endParaRPr lang="en-GB" sz="2400" dirty="0">
              <a:solidFill>
                <a:schemeClr val="bg1"/>
              </a:solidFill>
            </a:endParaRPr>
          </a:p>
        </p:txBody>
      </p:sp>
    </p:spTree>
    <p:extLst>
      <p:ext uri="{BB962C8B-B14F-4D97-AF65-F5344CB8AC3E}">
        <p14:creationId xmlns:p14="http://schemas.microsoft.com/office/powerpoint/2010/main" val="330508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FB6259-EC53-C61C-2F05-D92EFF404B78}"/>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F4D513CE-481F-3D89-B203-A274EE137E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0E81FCD0-26BE-BAC5-95DE-931BD34EB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90A5EDA2-B8B5-F78B-7842-663FFF237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398C310-1913-0388-0F0C-302C8D1BE7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ttangolo 52">
            <a:extLst>
              <a:ext uri="{FF2B5EF4-FFF2-40B4-BE49-F238E27FC236}">
                <a16:creationId xmlns:a16="http://schemas.microsoft.com/office/drawing/2014/main" id="{28B1BCEF-FECC-5E6C-2400-18CF15D9B613}"/>
              </a:ext>
            </a:extLst>
          </p:cNvPr>
          <p:cNvSpPr/>
          <p:nvPr/>
        </p:nvSpPr>
        <p:spPr>
          <a:xfrm>
            <a:off x="-160516" y="753481"/>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magine 12">
            <a:extLst>
              <a:ext uri="{FF2B5EF4-FFF2-40B4-BE49-F238E27FC236}">
                <a16:creationId xmlns:a16="http://schemas.microsoft.com/office/drawing/2014/main" id="{A30B64C1-3CA8-6594-7623-FA78584C5024}"/>
              </a:ext>
            </a:extLst>
          </p:cNvPr>
          <p:cNvPicPr>
            <a:picLocks noChangeAspect="1"/>
          </p:cNvPicPr>
          <p:nvPr/>
        </p:nvPicPr>
        <p:blipFill>
          <a:blip r:embed="rId3"/>
          <a:stretch>
            <a:fillRect/>
          </a:stretch>
        </p:blipFill>
        <p:spPr>
          <a:xfrm>
            <a:off x="3047756" y="1033158"/>
            <a:ext cx="10940174" cy="5824842"/>
          </a:xfrm>
          <a:prstGeom prst="rect">
            <a:avLst/>
          </a:prstGeom>
        </p:spPr>
      </p:pic>
      <p:sp>
        <p:nvSpPr>
          <p:cNvPr id="54" name="Titolo 1">
            <a:extLst>
              <a:ext uri="{FF2B5EF4-FFF2-40B4-BE49-F238E27FC236}">
                <a16:creationId xmlns:a16="http://schemas.microsoft.com/office/drawing/2014/main" id="{9C1E4C0B-F6E0-C416-17F3-33F7E6D00140}"/>
              </a:ext>
            </a:extLst>
          </p:cNvPr>
          <p:cNvSpPr>
            <a:spLocks noGrp="1"/>
          </p:cNvSpPr>
          <p:nvPr>
            <p:ph type="title"/>
          </p:nvPr>
        </p:nvSpPr>
        <p:spPr>
          <a:xfrm>
            <a:off x="-2" y="-29767"/>
            <a:ext cx="12202174" cy="907591"/>
          </a:xfrm>
        </p:spPr>
        <p:txBody>
          <a:bodyPr anchor="ctr">
            <a:normAutofit/>
          </a:bodyPr>
          <a:lstStyle/>
          <a:p>
            <a:pPr algn="ctr"/>
            <a:r>
              <a:rPr lang="en-US" sz="4000" dirty="0">
                <a:solidFill>
                  <a:srgbClr val="FFFFFF"/>
                </a:solidFill>
              </a:rPr>
              <a:t>Spectra: remove stellar activity at the source</a:t>
            </a:r>
          </a:p>
        </p:txBody>
      </p:sp>
      <p:sp>
        <p:nvSpPr>
          <p:cNvPr id="12" name="CasellaDiTesto 11">
            <a:extLst>
              <a:ext uri="{FF2B5EF4-FFF2-40B4-BE49-F238E27FC236}">
                <a16:creationId xmlns:a16="http://schemas.microsoft.com/office/drawing/2014/main" id="{8DBAB018-31DE-D556-9B24-7B0065385EE5}"/>
              </a:ext>
            </a:extLst>
          </p:cNvPr>
          <p:cNvSpPr txBox="1"/>
          <p:nvPr/>
        </p:nvSpPr>
        <p:spPr>
          <a:xfrm>
            <a:off x="2718489" y="6249798"/>
            <a:ext cx="3092652" cy="461665"/>
          </a:xfrm>
          <a:prstGeom prst="rect">
            <a:avLst/>
          </a:prstGeom>
          <a:noFill/>
        </p:spPr>
        <p:txBody>
          <a:bodyPr wrap="square">
            <a:spAutoFit/>
          </a:bodyPr>
          <a:lstStyle/>
          <a:p>
            <a:pPr algn="ctr"/>
            <a:r>
              <a:rPr lang="it-IT" sz="2400" dirty="0">
                <a:ea typeface="Cambria Math" panose="02040503050406030204" pitchFamily="18" charset="0"/>
              </a:rPr>
              <a:t>Cretignier+2022</a:t>
            </a:r>
            <a:endParaRPr lang="en-US" sz="2400" dirty="0"/>
          </a:p>
        </p:txBody>
      </p:sp>
      <p:pic>
        <p:nvPicPr>
          <p:cNvPr id="5" name="Immagine 4">
            <a:extLst>
              <a:ext uri="{FF2B5EF4-FFF2-40B4-BE49-F238E27FC236}">
                <a16:creationId xmlns:a16="http://schemas.microsoft.com/office/drawing/2014/main" id="{C5E70B50-3E60-D14E-B70D-8A776A676912}"/>
              </a:ext>
            </a:extLst>
          </p:cNvPr>
          <p:cNvPicPr>
            <a:picLocks noChangeAspect="1"/>
          </p:cNvPicPr>
          <p:nvPr/>
        </p:nvPicPr>
        <p:blipFill>
          <a:blip r:embed="rId4"/>
          <a:stretch>
            <a:fillRect/>
          </a:stretch>
        </p:blipFill>
        <p:spPr>
          <a:xfrm>
            <a:off x="117209" y="789967"/>
            <a:ext cx="2813338" cy="4088759"/>
          </a:xfrm>
          <a:prstGeom prst="rect">
            <a:avLst/>
          </a:prstGeom>
        </p:spPr>
      </p:pic>
      <p:pic>
        <p:nvPicPr>
          <p:cNvPr id="8" name="Immagine 7">
            <a:extLst>
              <a:ext uri="{FF2B5EF4-FFF2-40B4-BE49-F238E27FC236}">
                <a16:creationId xmlns:a16="http://schemas.microsoft.com/office/drawing/2014/main" id="{59E35593-AD7D-111F-6FDA-43EF8B2F3FB9}"/>
              </a:ext>
            </a:extLst>
          </p:cNvPr>
          <p:cNvPicPr>
            <a:picLocks noChangeAspect="1"/>
          </p:cNvPicPr>
          <p:nvPr/>
        </p:nvPicPr>
        <p:blipFill>
          <a:blip r:embed="rId5"/>
          <a:stretch>
            <a:fillRect/>
          </a:stretch>
        </p:blipFill>
        <p:spPr>
          <a:xfrm>
            <a:off x="176810" y="4632412"/>
            <a:ext cx="2813338" cy="2145094"/>
          </a:xfrm>
          <a:prstGeom prst="rect">
            <a:avLst/>
          </a:prstGeom>
        </p:spPr>
      </p:pic>
    </p:spTree>
    <p:extLst>
      <p:ext uri="{BB962C8B-B14F-4D97-AF65-F5344CB8AC3E}">
        <p14:creationId xmlns:p14="http://schemas.microsoft.com/office/powerpoint/2010/main" val="2909598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1EE841-F877-F4B0-C4D0-5209AEA7600E}"/>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9CBA0864-6F8E-E1D1-27EB-1C03A13403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04B1F95B-7CCB-32FB-6F71-0DF439AEA3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618F816D-F1B4-9984-167A-CAABA3549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5BB71B-77A2-66AE-02BD-93737DC37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ttangolo 5">
            <a:extLst>
              <a:ext uri="{FF2B5EF4-FFF2-40B4-BE49-F238E27FC236}">
                <a16:creationId xmlns:a16="http://schemas.microsoft.com/office/drawing/2014/main" id="{6707BAE4-A682-1D14-59A4-564D8C176251}"/>
              </a:ext>
            </a:extLst>
          </p:cNvPr>
          <p:cNvSpPr/>
          <p:nvPr/>
        </p:nvSpPr>
        <p:spPr>
          <a:xfrm>
            <a:off x="-160516" y="753481"/>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68A8B95B-9D07-3E4E-8082-94627E1AA0E3}"/>
              </a:ext>
            </a:extLst>
          </p:cNvPr>
          <p:cNvSpPr txBox="1"/>
          <p:nvPr/>
        </p:nvSpPr>
        <p:spPr>
          <a:xfrm>
            <a:off x="10627148" y="4180093"/>
            <a:ext cx="1564852" cy="246221"/>
          </a:xfrm>
          <a:prstGeom prst="rect">
            <a:avLst/>
          </a:prstGeom>
          <a:noFill/>
        </p:spPr>
        <p:txBody>
          <a:bodyPr wrap="none" rtlCol="0">
            <a:spAutoFit/>
          </a:bodyPr>
          <a:lstStyle/>
          <a:p>
            <a:r>
              <a:rPr lang="it-IT" sz="1000" dirty="0">
                <a:solidFill>
                  <a:schemeClr val="bg1"/>
                </a:solidFill>
              </a:rPr>
              <a:t>K2-141b, McGill University</a:t>
            </a:r>
          </a:p>
        </p:txBody>
      </p:sp>
      <p:graphicFrame>
        <p:nvGraphicFramePr>
          <p:cNvPr id="3" name="Tabella 2">
            <a:extLst>
              <a:ext uri="{FF2B5EF4-FFF2-40B4-BE49-F238E27FC236}">
                <a16:creationId xmlns:a16="http://schemas.microsoft.com/office/drawing/2014/main" id="{1601D00C-C12F-2B88-B68B-B74D6A121509}"/>
              </a:ext>
            </a:extLst>
          </p:cNvPr>
          <p:cNvGraphicFramePr>
            <a:graphicFrameLocks noGrp="1"/>
          </p:cNvGraphicFramePr>
          <p:nvPr>
            <p:extLst>
              <p:ext uri="{D42A27DB-BD31-4B8C-83A1-F6EECF244321}">
                <p14:modId xmlns:p14="http://schemas.microsoft.com/office/powerpoint/2010/main" val="3264169607"/>
              </p:ext>
            </p:extLst>
          </p:nvPr>
        </p:nvGraphicFramePr>
        <p:xfrm>
          <a:off x="111548" y="800734"/>
          <a:ext cx="11963543" cy="4886720"/>
        </p:xfrm>
        <a:graphic>
          <a:graphicData uri="http://schemas.openxmlformats.org/drawingml/2006/table">
            <a:tbl>
              <a:tblPr>
                <a:tableStyleId>{5C22544A-7EE6-4342-B048-85BDC9FD1C3A}</a:tableStyleId>
              </a:tblPr>
              <a:tblGrid>
                <a:gridCol w="2144373">
                  <a:extLst>
                    <a:ext uri="{9D8B030D-6E8A-4147-A177-3AD203B41FA5}">
                      <a16:colId xmlns:a16="http://schemas.microsoft.com/office/drawing/2014/main" val="1938614567"/>
                    </a:ext>
                  </a:extLst>
                </a:gridCol>
                <a:gridCol w="2646947">
                  <a:extLst>
                    <a:ext uri="{9D8B030D-6E8A-4147-A177-3AD203B41FA5}">
                      <a16:colId xmlns:a16="http://schemas.microsoft.com/office/drawing/2014/main" val="3543981775"/>
                    </a:ext>
                  </a:extLst>
                </a:gridCol>
                <a:gridCol w="3113300">
                  <a:extLst>
                    <a:ext uri="{9D8B030D-6E8A-4147-A177-3AD203B41FA5}">
                      <a16:colId xmlns:a16="http://schemas.microsoft.com/office/drawing/2014/main" val="1136792442"/>
                    </a:ext>
                  </a:extLst>
                </a:gridCol>
                <a:gridCol w="2210305">
                  <a:extLst>
                    <a:ext uri="{9D8B030D-6E8A-4147-A177-3AD203B41FA5}">
                      <a16:colId xmlns:a16="http://schemas.microsoft.com/office/drawing/2014/main" val="228076577"/>
                    </a:ext>
                  </a:extLst>
                </a:gridCol>
                <a:gridCol w="1848618">
                  <a:extLst>
                    <a:ext uri="{9D8B030D-6E8A-4147-A177-3AD203B41FA5}">
                      <a16:colId xmlns:a16="http://schemas.microsoft.com/office/drawing/2014/main" val="3569108130"/>
                    </a:ext>
                  </a:extLst>
                </a:gridCol>
              </a:tblGrid>
              <a:tr h="304881">
                <a:tc>
                  <a:txBody>
                    <a:bodyPr/>
                    <a:lstStyle/>
                    <a:p>
                      <a:pPr algn="l" fontAlgn="b"/>
                      <a:r>
                        <a:rPr lang="it-IT" sz="1600" u="none" strike="noStrike" dirty="0">
                          <a:effectLst/>
                        </a:rPr>
                        <a:t>Method</a:t>
                      </a:r>
                      <a:endParaRPr lang="it-IT" sz="1600" b="0" i="0" u="none" strike="noStrike" dirty="0">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it-IT" sz="1600" u="none" strike="noStrike">
                          <a:effectLst/>
                        </a:rPr>
                        <a:t>Metric </a:t>
                      </a:r>
                      <a:endParaRPr lang="it-IT" sz="1600" b="0" i="0" u="none" strike="noStrike">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it-IT" sz="1600" u="none" strike="noStrike">
                          <a:effectLst/>
                        </a:rPr>
                        <a:t>Mitigation</a:t>
                      </a:r>
                      <a:endParaRPr lang="it-IT" sz="1600" b="0" i="0" u="none" strike="noStrike">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it-IT" sz="1600" u="none" strike="noStrike" dirty="0" err="1">
                          <a:effectLst/>
                        </a:rPr>
                        <a:t>Separation</a:t>
                      </a:r>
                      <a:endParaRPr lang="it-IT" sz="1600" b="0" i="0" u="none" strike="noStrike" dirty="0">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it-IT" sz="1600" b="0" u="none" strike="noStrike" dirty="0">
                          <a:solidFill>
                            <a:srgbClr val="000000"/>
                          </a:solidFill>
                          <a:effectLst/>
                        </a:rPr>
                        <a:t>Reference</a:t>
                      </a:r>
                      <a:endParaRPr lang="it-IT" sz="1600" b="0" i="0" u="none" strike="noStrike" dirty="0">
                        <a:solidFill>
                          <a:srgbClr val="000000"/>
                        </a:solidFill>
                        <a:effectLst/>
                        <a:latin typeface="+mn-lt"/>
                      </a:endParaRPr>
                    </a:p>
                  </a:txBody>
                  <a:tcPr marL="72000" marR="8705" marT="870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0933865"/>
                  </a:ext>
                </a:extLst>
              </a:tr>
              <a:tr h="304881">
                <a:tc>
                  <a:txBody>
                    <a:bodyPr/>
                    <a:lstStyle/>
                    <a:p>
                      <a:pPr algn="l" fontAlgn="b"/>
                      <a:r>
                        <a:rPr lang="it-IT" sz="1600" u="none" strike="noStrike" dirty="0">
                          <a:effectLst/>
                        </a:rPr>
                        <a:t>GP Framework</a:t>
                      </a:r>
                      <a:endParaRPr lang="it-IT" sz="1600" b="0" i="0" u="none" strike="noStrike" dirty="0">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it-IT" sz="1600" u="none" strike="noStrike">
                          <a:effectLst/>
                        </a:rPr>
                        <a:t> </a:t>
                      </a:r>
                      <a:endParaRPr lang="it-IT" sz="1600" b="0" i="0" u="none" strike="noStrike">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tcPr>
                </a:tc>
                <a:tc>
                  <a:txBody>
                    <a:bodyPr/>
                    <a:lstStyle/>
                    <a:p>
                      <a:pPr algn="l" fontAlgn="b"/>
                      <a:r>
                        <a:rPr lang="it-IT" sz="1600" u="none" strike="noStrike" dirty="0" err="1">
                          <a:effectLst/>
                        </a:rPr>
                        <a:t>Multidimensional</a:t>
                      </a:r>
                      <a:r>
                        <a:rPr lang="it-IT" sz="1600" u="none" strike="noStrike" dirty="0">
                          <a:effectLst/>
                        </a:rPr>
                        <a:t> GP </a:t>
                      </a:r>
                      <a:r>
                        <a:rPr lang="it-IT" sz="1600" u="none" strike="noStrike" dirty="0" err="1">
                          <a:effectLst/>
                        </a:rPr>
                        <a:t>Modeling</a:t>
                      </a:r>
                      <a:endParaRPr lang="it-IT" sz="1600" b="0" i="0" u="none" strike="noStrike" dirty="0">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tcPr>
                </a:tc>
                <a:tc>
                  <a:txBody>
                    <a:bodyPr/>
                    <a:lstStyle/>
                    <a:p>
                      <a:pPr algn="l" fontAlgn="b"/>
                      <a:r>
                        <a:rPr lang="it-IT" sz="1600" u="none" strike="noStrike" dirty="0">
                          <a:effectLst/>
                        </a:rPr>
                        <a:t> </a:t>
                      </a:r>
                      <a:endParaRPr lang="it-IT" sz="1600" b="0" i="0" u="none" strike="noStrike" dirty="0">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tcPr>
                </a:tc>
                <a:tc>
                  <a:txBody>
                    <a:bodyPr/>
                    <a:lstStyle/>
                    <a:p>
                      <a:pPr algn="l" fontAlgn="b"/>
                      <a:r>
                        <a:rPr lang="it-IT" sz="1000" u="none" strike="noStrike" dirty="0">
                          <a:effectLst/>
                        </a:rPr>
                        <a:t>Rajpaul+2015, Barragan+2022</a:t>
                      </a:r>
                      <a:endParaRPr lang="it-IT" sz="1000" b="0" i="0" u="none" strike="noStrike" dirty="0">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43437779"/>
                  </a:ext>
                </a:extLst>
              </a:tr>
              <a:tr h="304881">
                <a:tc>
                  <a:txBody>
                    <a:bodyPr/>
                    <a:lstStyle/>
                    <a:p>
                      <a:pPr algn="l" fontAlgn="b"/>
                      <a:r>
                        <a:rPr lang="it-IT" sz="1600" u="none" strike="noStrike" dirty="0">
                          <a:effectLst/>
                        </a:rPr>
                        <a:t>GLOM</a:t>
                      </a:r>
                      <a:endParaRPr lang="it-IT" sz="1600" b="0" i="0" u="none" strike="noStrike" dirty="0">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tcPr>
                </a:tc>
                <a:tc>
                  <a:txBody>
                    <a:bodyPr/>
                    <a:lstStyle/>
                    <a:p>
                      <a:pPr algn="l" fontAlgn="b"/>
                      <a:endParaRPr lang="it-IT" sz="1600" b="0" i="0" u="none" strike="noStrike" dirty="0">
                        <a:solidFill>
                          <a:srgbClr val="000000"/>
                        </a:solidFill>
                        <a:effectLst/>
                        <a:latin typeface="+mn-lt"/>
                      </a:endParaRPr>
                    </a:p>
                  </a:txBody>
                  <a:tcPr marL="72000" marR="8705" marT="8705" marB="0" anchor="ctr"/>
                </a:tc>
                <a:tc>
                  <a:txBody>
                    <a:bodyPr/>
                    <a:lstStyle/>
                    <a:p>
                      <a:pPr algn="l" fontAlgn="b"/>
                      <a:r>
                        <a:rPr lang="it-IT" sz="1600" u="none" strike="noStrike">
                          <a:effectLst/>
                        </a:rPr>
                        <a:t>Multidimensional GP Modeling</a:t>
                      </a:r>
                      <a:endParaRPr lang="it-IT" sz="1600" b="0" i="0" u="none" strike="noStrike">
                        <a:solidFill>
                          <a:srgbClr val="000000"/>
                        </a:solidFill>
                        <a:effectLst/>
                        <a:latin typeface="+mn-lt"/>
                      </a:endParaRPr>
                    </a:p>
                  </a:txBody>
                  <a:tcPr marL="72000" marR="8705" marT="8705" marB="0" anchor="ctr"/>
                </a:tc>
                <a:tc>
                  <a:txBody>
                    <a:bodyPr/>
                    <a:lstStyle/>
                    <a:p>
                      <a:pPr algn="l" fontAlgn="b"/>
                      <a:endParaRPr lang="it-IT" sz="1600" b="0" i="0" u="none" strike="noStrike">
                        <a:solidFill>
                          <a:srgbClr val="000000"/>
                        </a:solidFill>
                        <a:effectLst/>
                        <a:latin typeface="+mn-lt"/>
                      </a:endParaRPr>
                    </a:p>
                  </a:txBody>
                  <a:tcPr marL="72000" marR="8705" marT="8705" marB="0" anchor="ctr"/>
                </a:tc>
                <a:tc>
                  <a:txBody>
                    <a:bodyPr/>
                    <a:lstStyle/>
                    <a:p>
                      <a:pPr algn="l" fontAlgn="b"/>
                      <a:r>
                        <a:rPr lang="it-IT" sz="1000" u="none" strike="noStrike" dirty="0">
                          <a:effectLst/>
                        </a:rPr>
                        <a:t>Gilbertson+2022</a:t>
                      </a:r>
                      <a:endParaRPr lang="it-IT" sz="1000" b="0" i="0" u="none" strike="noStrike" dirty="0">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30843484"/>
                  </a:ext>
                </a:extLst>
              </a:tr>
              <a:tr h="304881">
                <a:tc>
                  <a:txBody>
                    <a:bodyPr/>
                    <a:lstStyle/>
                    <a:p>
                      <a:pPr algn="l" fontAlgn="b"/>
                      <a:r>
                        <a:rPr lang="it-IT" sz="1600" u="none" strike="noStrike" dirty="0">
                          <a:effectLst/>
                        </a:rPr>
                        <a:t>FDPCA</a:t>
                      </a:r>
                      <a:endParaRPr lang="it-IT" sz="1600" b="0" i="0" u="none" strike="noStrike" dirty="0">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tcPr>
                </a:tc>
                <a:tc>
                  <a:txBody>
                    <a:bodyPr/>
                    <a:lstStyle/>
                    <a:p>
                      <a:pPr algn="l" fontAlgn="b"/>
                      <a:endParaRPr lang="it-IT" sz="1600" b="0" i="0" u="none" strike="noStrike" dirty="0">
                        <a:solidFill>
                          <a:srgbClr val="000000"/>
                        </a:solidFill>
                        <a:effectLst/>
                        <a:latin typeface="+mn-lt"/>
                      </a:endParaRPr>
                    </a:p>
                  </a:txBody>
                  <a:tcPr marL="72000" marR="8705" marT="8705" marB="0" anchor="ctr"/>
                </a:tc>
                <a:tc>
                  <a:txBody>
                    <a:bodyPr/>
                    <a:lstStyle/>
                    <a:p>
                      <a:pPr algn="l" fontAlgn="b"/>
                      <a:r>
                        <a:rPr lang="it-IT" sz="1600" u="none" strike="noStrike" dirty="0" err="1">
                          <a:effectLst/>
                        </a:rPr>
                        <a:t>Commonalities</a:t>
                      </a:r>
                      <a:r>
                        <a:rPr lang="it-IT" sz="1600" u="none" strike="noStrike" dirty="0">
                          <a:effectLst/>
                        </a:rPr>
                        <a:t> in Fourier Space</a:t>
                      </a:r>
                      <a:endParaRPr lang="it-IT" sz="1600" b="0" i="0" u="none" strike="noStrike" dirty="0">
                        <a:solidFill>
                          <a:srgbClr val="000000"/>
                        </a:solidFill>
                        <a:effectLst/>
                        <a:latin typeface="+mn-lt"/>
                      </a:endParaRPr>
                    </a:p>
                  </a:txBody>
                  <a:tcPr marL="72000" marR="8705" marT="8705" marB="0" anchor="ctr"/>
                </a:tc>
                <a:tc>
                  <a:txBody>
                    <a:bodyPr/>
                    <a:lstStyle/>
                    <a:p>
                      <a:pPr algn="l" fontAlgn="b"/>
                      <a:endParaRPr lang="it-IT" sz="1600" b="0" i="0" u="none" strike="noStrike" dirty="0">
                        <a:solidFill>
                          <a:srgbClr val="000000"/>
                        </a:solidFill>
                        <a:effectLst/>
                        <a:latin typeface="+mn-lt"/>
                      </a:endParaRPr>
                    </a:p>
                  </a:txBody>
                  <a:tcPr marL="72000" marR="8705" marT="8705" marB="0" anchor="ctr"/>
                </a:tc>
                <a:tc>
                  <a:txBody>
                    <a:bodyPr/>
                    <a:lstStyle/>
                    <a:p>
                      <a:pPr algn="l" fontAlgn="b"/>
                      <a:r>
                        <a:rPr lang="it-IT" sz="1000" u="none" strike="noStrike" dirty="0">
                          <a:effectLst/>
                        </a:rPr>
                        <a:t>Ramirez Delgado+2022</a:t>
                      </a:r>
                      <a:endParaRPr lang="it-IT" sz="1000" b="0" i="0" u="none" strike="noStrike" dirty="0">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19158196"/>
                  </a:ext>
                </a:extLst>
              </a:tr>
              <a:tr h="304881">
                <a:tc>
                  <a:txBody>
                    <a:bodyPr/>
                    <a:lstStyle/>
                    <a:p>
                      <a:pPr algn="l" fontAlgn="b"/>
                      <a:r>
                        <a:rPr lang="it-IT" sz="1600" u="none" strike="noStrike">
                          <a:effectLst/>
                        </a:rPr>
                        <a:t>GPRN</a:t>
                      </a:r>
                      <a:endParaRPr lang="it-IT" sz="1600" b="0" i="0" u="none" strike="noStrike">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it-IT" sz="1600" u="none" strike="noStrike" dirty="0">
                          <a:effectLst/>
                        </a:rPr>
                        <a:t> </a:t>
                      </a:r>
                      <a:endParaRPr lang="it-IT" sz="1600" b="0" i="0" u="none" strike="noStrike" dirty="0">
                        <a:solidFill>
                          <a:srgbClr val="000000"/>
                        </a:solidFill>
                        <a:effectLst/>
                        <a:latin typeface="+mn-lt"/>
                      </a:endParaRPr>
                    </a:p>
                  </a:txBody>
                  <a:tcPr marL="72000" marR="8705" marT="8705" marB="0" anchor="ctr">
                    <a:lnB w="12700" cap="flat" cmpd="sng" algn="ctr">
                      <a:solidFill>
                        <a:schemeClr val="tx1"/>
                      </a:solidFill>
                      <a:prstDash val="solid"/>
                      <a:round/>
                      <a:headEnd type="none" w="med" len="med"/>
                      <a:tailEnd type="none" w="med" len="med"/>
                    </a:lnB>
                  </a:tcPr>
                </a:tc>
                <a:tc>
                  <a:txBody>
                    <a:bodyPr/>
                    <a:lstStyle/>
                    <a:p>
                      <a:pPr algn="l" fontAlgn="b"/>
                      <a:r>
                        <a:rPr lang="it-IT" sz="1600" u="none" strike="noStrike" dirty="0">
                          <a:effectLst/>
                        </a:rPr>
                        <a:t>GP </a:t>
                      </a:r>
                      <a:r>
                        <a:rPr lang="it-IT" sz="1600" u="none" strike="noStrike" dirty="0" err="1">
                          <a:effectLst/>
                        </a:rPr>
                        <a:t>Neutral</a:t>
                      </a:r>
                      <a:r>
                        <a:rPr lang="it-IT" sz="1600" u="none" strike="noStrike" dirty="0">
                          <a:effectLst/>
                        </a:rPr>
                        <a:t> Net </a:t>
                      </a:r>
                      <a:r>
                        <a:rPr lang="it-IT" sz="1600" u="none" strike="noStrike" dirty="0" err="1">
                          <a:effectLst/>
                        </a:rPr>
                        <a:t>Modeling</a:t>
                      </a:r>
                      <a:endParaRPr lang="it-IT" sz="1600" b="0" i="0" u="none" strike="noStrike" dirty="0">
                        <a:solidFill>
                          <a:srgbClr val="000000"/>
                        </a:solidFill>
                        <a:effectLst/>
                        <a:latin typeface="+mn-lt"/>
                      </a:endParaRPr>
                    </a:p>
                  </a:txBody>
                  <a:tcPr marL="72000" marR="8705" marT="8705" marB="0" anchor="ctr">
                    <a:lnB w="12700" cap="flat" cmpd="sng" algn="ctr">
                      <a:solidFill>
                        <a:schemeClr val="tx1"/>
                      </a:solidFill>
                      <a:prstDash val="solid"/>
                      <a:round/>
                      <a:headEnd type="none" w="med" len="med"/>
                      <a:tailEnd type="none" w="med" len="med"/>
                    </a:lnB>
                  </a:tcPr>
                </a:tc>
                <a:tc>
                  <a:txBody>
                    <a:bodyPr/>
                    <a:lstStyle/>
                    <a:p>
                      <a:pPr algn="l" fontAlgn="b"/>
                      <a:r>
                        <a:rPr lang="it-IT" sz="1600" u="none" strike="noStrike">
                          <a:effectLst/>
                        </a:rPr>
                        <a:t> </a:t>
                      </a:r>
                      <a:endParaRPr lang="it-IT" sz="1600" b="0" i="0" u="none" strike="noStrike">
                        <a:solidFill>
                          <a:srgbClr val="000000"/>
                        </a:solidFill>
                        <a:effectLst/>
                        <a:latin typeface="+mn-lt"/>
                      </a:endParaRPr>
                    </a:p>
                  </a:txBody>
                  <a:tcPr marL="72000" marR="8705" marT="8705" marB="0" anchor="ctr">
                    <a:lnB w="12700" cap="flat" cmpd="sng" algn="ctr">
                      <a:solidFill>
                        <a:schemeClr val="tx1"/>
                      </a:solidFill>
                      <a:prstDash val="solid"/>
                      <a:round/>
                      <a:headEnd type="none" w="med" len="med"/>
                      <a:tailEnd type="none" w="med" len="med"/>
                    </a:lnB>
                  </a:tcPr>
                </a:tc>
                <a:tc>
                  <a:txBody>
                    <a:bodyPr/>
                    <a:lstStyle/>
                    <a:p>
                      <a:pPr algn="l" fontAlgn="b"/>
                      <a:r>
                        <a:rPr lang="it-IT" sz="1000" u="none" strike="noStrike" dirty="0" err="1">
                          <a:effectLst/>
                        </a:rPr>
                        <a:t>Camacho</a:t>
                      </a:r>
                      <a:r>
                        <a:rPr lang="it-IT" sz="1000" u="none" strike="noStrike" dirty="0">
                          <a:effectLst/>
                        </a:rPr>
                        <a:t> +2022</a:t>
                      </a:r>
                      <a:endParaRPr lang="it-IT" sz="1000" b="0" i="0" u="none" strike="noStrike" dirty="0">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3144"/>
                  </a:ext>
                </a:extLst>
              </a:tr>
              <a:tr h="304881">
                <a:tc>
                  <a:txBody>
                    <a:bodyPr/>
                    <a:lstStyle/>
                    <a:p>
                      <a:pPr algn="l" fontAlgn="b"/>
                      <a:r>
                        <a:rPr lang="it-IT" sz="1600" u="none" strike="noStrike">
                          <a:effectLst/>
                        </a:rPr>
                        <a:t>SCALPELS</a:t>
                      </a:r>
                      <a:endParaRPr lang="it-IT" sz="1600" b="0" i="0" u="none" strike="noStrike">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it-IT" sz="1600" u="none" strike="noStrike" dirty="0">
                          <a:effectLst/>
                        </a:rPr>
                        <a:t>PCA </a:t>
                      </a:r>
                      <a:r>
                        <a:rPr lang="it-IT" sz="1600" u="none" strike="noStrike" dirty="0" err="1">
                          <a:effectLst/>
                        </a:rPr>
                        <a:t>Amplitudes</a:t>
                      </a:r>
                      <a:r>
                        <a:rPr lang="it-IT" sz="1600" u="none" strike="noStrike" dirty="0">
                          <a:effectLst/>
                        </a:rPr>
                        <a:t> (CCF)</a:t>
                      </a:r>
                      <a:endParaRPr lang="it-IT" sz="1600" b="0" i="0" u="none" strike="noStrike" dirty="0">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tcPr>
                </a:tc>
                <a:tc>
                  <a:txBody>
                    <a:bodyPr/>
                    <a:lstStyle/>
                    <a:p>
                      <a:pPr algn="l" fontAlgn="b"/>
                      <a:endParaRPr lang="it-IT" sz="1600" b="0" i="0" u="none" strike="noStrike">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tcPr>
                </a:tc>
                <a:tc>
                  <a:txBody>
                    <a:bodyPr/>
                    <a:lstStyle/>
                    <a:p>
                      <a:pPr algn="l" fontAlgn="b"/>
                      <a:r>
                        <a:rPr lang="it-IT" sz="1600" u="none" strike="noStrike">
                          <a:effectLst/>
                        </a:rPr>
                        <a:t>Shape/Shift-driven RVs</a:t>
                      </a:r>
                      <a:endParaRPr lang="it-IT" sz="1600" b="0" i="0" u="none" strike="noStrike">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tcPr>
                </a:tc>
                <a:tc>
                  <a:txBody>
                    <a:bodyPr/>
                    <a:lstStyle/>
                    <a:p>
                      <a:pPr algn="l" fontAlgn="b"/>
                      <a:r>
                        <a:rPr lang="it-IT" sz="1000" u="none" strike="noStrike">
                          <a:effectLst/>
                        </a:rPr>
                        <a:t>Collier Cameron+2021 </a:t>
                      </a:r>
                      <a:endParaRPr lang="it-IT" sz="1000" b="0" i="0" u="none" strike="noStrike">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31814308"/>
                  </a:ext>
                </a:extLst>
              </a:tr>
              <a:tr h="304881">
                <a:tc>
                  <a:txBody>
                    <a:bodyPr/>
                    <a:lstStyle/>
                    <a:p>
                      <a:pPr algn="l" fontAlgn="b"/>
                      <a:r>
                        <a:rPr lang="it-IT" sz="1600" u="none" strike="noStrike">
                          <a:effectLst/>
                        </a:rPr>
                        <a:t>CCF Prime</a:t>
                      </a:r>
                      <a:endParaRPr lang="it-IT" sz="1600" b="0" i="0" u="none" strike="noStrike">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tcPr>
                </a:tc>
                <a:tc>
                  <a:txBody>
                    <a:bodyPr/>
                    <a:lstStyle/>
                    <a:p>
                      <a:pPr algn="l" fontAlgn="b"/>
                      <a:r>
                        <a:rPr lang="it-IT" sz="1600" u="none" strike="noStrike" dirty="0">
                          <a:effectLst/>
                        </a:rPr>
                        <a:t>GP Model </a:t>
                      </a:r>
                      <a:r>
                        <a:rPr lang="it-IT" sz="1600" u="none" strike="noStrike" dirty="0" err="1">
                          <a:effectLst/>
                        </a:rPr>
                        <a:t>Coefficients</a:t>
                      </a:r>
                      <a:endParaRPr lang="it-IT" sz="1600" b="0" i="0" u="none" strike="noStrike" dirty="0">
                        <a:solidFill>
                          <a:srgbClr val="000000"/>
                        </a:solidFill>
                        <a:effectLst/>
                        <a:latin typeface="+mn-lt"/>
                      </a:endParaRPr>
                    </a:p>
                  </a:txBody>
                  <a:tcPr marL="72000" marR="8705" marT="8705" marB="0" anchor="ctr"/>
                </a:tc>
                <a:tc>
                  <a:txBody>
                    <a:bodyPr/>
                    <a:lstStyle/>
                    <a:p>
                      <a:pPr algn="l" fontAlgn="b"/>
                      <a:endParaRPr lang="it-IT" sz="1600" b="0" i="0" u="none" strike="noStrike">
                        <a:solidFill>
                          <a:srgbClr val="000000"/>
                        </a:solidFill>
                        <a:effectLst/>
                        <a:latin typeface="+mn-lt"/>
                      </a:endParaRPr>
                    </a:p>
                  </a:txBody>
                  <a:tcPr marL="72000" marR="8705" marT="8705" marB="0" anchor="ctr"/>
                </a:tc>
                <a:tc>
                  <a:txBody>
                    <a:bodyPr/>
                    <a:lstStyle/>
                    <a:p>
                      <a:pPr algn="l" fontAlgn="b"/>
                      <a:r>
                        <a:rPr lang="it-IT" sz="1600" u="none" strike="noStrike" dirty="0" err="1">
                          <a:effectLst/>
                        </a:rPr>
                        <a:t>Shape</a:t>
                      </a:r>
                      <a:r>
                        <a:rPr lang="it-IT" sz="1600" u="none" strike="noStrike" dirty="0">
                          <a:effectLst/>
                        </a:rPr>
                        <a:t>/Shift-</a:t>
                      </a:r>
                      <a:r>
                        <a:rPr lang="it-IT" sz="1600" u="none" strike="noStrike" dirty="0" err="1">
                          <a:effectLst/>
                        </a:rPr>
                        <a:t>driven</a:t>
                      </a:r>
                      <a:r>
                        <a:rPr lang="it-IT" sz="1600" u="none" strike="noStrike" dirty="0">
                          <a:effectLst/>
                        </a:rPr>
                        <a:t> </a:t>
                      </a:r>
                      <a:r>
                        <a:rPr lang="it-IT" sz="1600" u="none" strike="noStrike" dirty="0" err="1">
                          <a:effectLst/>
                        </a:rPr>
                        <a:t>RVs</a:t>
                      </a:r>
                      <a:endParaRPr lang="it-IT" sz="1600" b="0" i="0" u="none" strike="noStrike" dirty="0">
                        <a:solidFill>
                          <a:srgbClr val="000000"/>
                        </a:solidFill>
                        <a:effectLst/>
                        <a:latin typeface="+mn-lt"/>
                      </a:endParaRPr>
                    </a:p>
                  </a:txBody>
                  <a:tcPr marL="72000" marR="8705" marT="8705" marB="0" anchor="ctr"/>
                </a:tc>
                <a:tc>
                  <a:txBody>
                    <a:bodyPr/>
                    <a:lstStyle/>
                    <a:p>
                      <a:pPr algn="l" fontAlgn="b"/>
                      <a:r>
                        <a:rPr lang="it-IT" sz="1000" u="none" strike="noStrike" dirty="0">
                          <a:effectLst/>
                        </a:rPr>
                        <a:t>Baptiste Klein </a:t>
                      </a:r>
                      <a:r>
                        <a:rPr lang="it-IT" sz="1000" u="none" strike="noStrike" dirty="0" err="1">
                          <a:effectLst/>
                        </a:rPr>
                        <a:t>tbs</a:t>
                      </a:r>
                      <a:endParaRPr lang="it-IT" sz="1000" b="0" i="0" u="none" strike="noStrike" dirty="0">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78155626"/>
                  </a:ext>
                </a:extLst>
              </a:tr>
              <a:tr h="304881">
                <a:tc>
                  <a:txBody>
                    <a:bodyPr/>
                    <a:lstStyle/>
                    <a:p>
                      <a:pPr algn="l" fontAlgn="b"/>
                      <a:r>
                        <a:rPr lang="it-IT" sz="1600" u="none" strike="noStrike">
                          <a:effectLst/>
                        </a:rPr>
                        <a:t>FIESTA+GLOM</a:t>
                      </a:r>
                      <a:endParaRPr lang="it-IT" sz="1600" b="0" i="0" u="none" strike="noStrike">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tcPr>
                </a:tc>
                <a:tc>
                  <a:txBody>
                    <a:bodyPr/>
                    <a:lstStyle/>
                    <a:p>
                      <a:pPr algn="l" fontAlgn="b"/>
                      <a:r>
                        <a:rPr lang="it-IT" sz="1600" u="none" strike="noStrike" dirty="0">
                          <a:effectLst/>
                        </a:rPr>
                        <a:t>Fourier Model </a:t>
                      </a:r>
                      <a:r>
                        <a:rPr lang="it-IT" sz="1600" u="none" strike="noStrike" dirty="0" err="1">
                          <a:effectLst/>
                        </a:rPr>
                        <a:t>Coefficients</a:t>
                      </a:r>
                      <a:endParaRPr lang="it-IT" sz="1600" b="0" i="0" u="none" strike="noStrike" dirty="0">
                        <a:solidFill>
                          <a:srgbClr val="000000"/>
                        </a:solidFill>
                        <a:effectLst/>
                        <a:latin typeface="+mn-lt"/>
                      </a:endParaRPr>
                    </a:p>
                  </a:txBody>
                  <a:tcPr marL="72000" marR="8705" marT="8705" marB="0" anchor="ctr"/>
                </a:tc>
                <a:tc>
                  <a:txBody>
                    <a:bodyPr/>
                    <a:lstStyle/>
                    <a:p>
                      <a:pPr algn="l" fontAlgn="b"/>
                      <a:endParaRPr lang="it-IT" sz="1600" b="0" i="0" u="none" strike="noStrike">
                        <a:solidFill>
                          <a:srgbClr val="000000"/>
                        </a:solidFill>
                        <a:effectLst/>
                        <a:latin typeface="+mn-lt"/>
                      </a:endParaRPr>
                    </a:p>
                  </a:txBody>
                  <a:tcPr marL="72000" marR="8705" marT="8705" marB="0" anchor="ctr"/>
                </a:tc>
                <a:tc>
                  <a:txBody>
                    <a:bodyPr/>
                    <a:lstStyle/>
                    <a:p>
                      <a:pPr algn="l" fontAlgn="b"/>
                      <a:endParaRPr lang="it-IT" sz="1600" b="0" i="0" u="none" strike="noStrike">
                        <a:solidFill>
                          <a:srgbClr val="000000"/>
                        </a:solidFill>
                        <a:effectLst/>
                        <a:latin typeface="+mn-lt"/>
                      </a:endParaRPr>
                    </a:p>
                  </a:txBody>
                  <a:tcPr marL="72000" marR="8705" marT="8705" marB="0" anchor="ctr"/>
                </a:tc>
                <a:tc>
                  <a:txBody>
                    <a:bodyPr/>
                    <a:lstStyle/>
                    <a:p>
                      <a:pPr algn="l" fontAlgn="b"/>
                      <a:r>
                        <a:rPr lang="it-IT" sz="1000" u="none" strike="noStrike" dirty="0">
                          <a:effectLst/>
                        </a:rPr>
                        <a:t>Zhao &amp; Ford 2022</a:t>
                      </a:r>
                      <a:endParaRPr lang="it-IT" sz="1000" b="0" i="0" u="none" strike="noStrike" dirty="0">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92474887"/>
                  </a:ext>
                </a:extLst>
              </a:tr>
              <a:tr h="304881">
                <a:tc>
                  <a:txBody>
                    <a:bodyPr/>
                    <a:lstStyle/>
                    <a:p>
                      <a:pPr algn="l" fontAlgn="b"/>
                      <a:r>
                        <a:rPr lang="it-IT" sz="1600" u="none" strike="noStrike" dirty="0">
                          <a:effectLst/>
                        </a:rPr>
                        <a:t>CCF Linear </a:t>
                      </a:r>
                      <a:r>
                        <a:rPr lang="it-IT" sz="1600" u="none" strike="noStrike" dirty="0" err="1">
                          <a:effectLst/>
                        </a:rPr>
                        <a:t>Regression</a:t>
                      </a:r>
                      <a:endParaRPr lang="it-IT" sz="1600" b="0" i="0" u="none" strike="noStrike" dirty="0">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it-IT" sz="1600" u="none" strike="noStrike">
                          <a:effectLst/>
                        </a:rPr>
                        <a:t> </a:t>
                      </a:r>
                      <a:endParaRPr lang="it-IT" sz="1600" b="0" i="0" u="none" strike="noStrike">
                        <a:solidFill>
                          <a:srgbClr val="000000"/>
                        </a:solidFill>
                        <a:effectLst/>
                        <a:latin typeface="+mn-lt"/>
                      </a:endParaRPr>
                    </a:p>
                  </a:txBody>
                  <a:tcPr marL="72000" marR="8705" marT="8705" marB="0" anchor="ctr">
                    <a:lnB w="12700" cap="flat" cmpd="sng" algn="ctr">
                      <a:solidFill>
                        <a:schemeClr val="tx1"/>
                      </a:solidFill>
                      <a:prstDash val="solid"/>
                      <a:round/>
                      <a:headEnd type="none" w="med" len="med"/>
                      <a:tailEnd type="none" w="med" len="med"/>
                    </a:lnB>
                  </a:tcPr>
                </a:tc>
                <a:tc>
                  <a:txBody>
                    <a:bodyPr/>
                    <a:lstStyle/>
                    <a:p>
                      <a:pPr algn="l" fontAlgn="b"/>
                      <a:r>
                        <a:rPr lang="it-IT" sz="1600" u="none" strike="noStrike">
                          <a:effectLst/>
                        </a:rPr>
                        <a:t> </a:t>
                      </a:r>
                      <a:endParaRPr lang="it-IT" sz="1600" b="0" i="0" u="none" strike="noStrike">
                        <a:solidFill>
                          <a:srgbClr val="000000"/>
                        </a:solidFill>
                        <a:effectLst/>
                        <a:latin typeface="+mn-lt"/>
                      </a:endParaRPr>
                    </a:p>
                  </a:txBody>
                  <a:tcPr marL="72000" marR="8705" marT="8705" marB="0" anchor="ctr">
                    <a:lnB w="12700" cap="flat" cmpd="sng" algn="ctr">
                      <a:solidFill>
                        <a:schemeClr val="tx1"/>
                      </a:solidFill>
                      <a:prstDash val="solid"/>
                      <a:round/>
                      <a:headEnd type="none" w="med" len="med"/>
                      <a:tailEnd type="none" w="med" len="med"/>
                    </a:lnB>
                  </a:tcPr>
                </a:tc>
                <a:tc>
                  <a:txBody>
                    <a:bodyPr/>
                    <a:lstStyle/>
                    <a:p>
                      <a:pPr algn="l" fontAlgn="b"/>
                      <a:r>
                        <a:rPr lang="it-IT" sz="1600" u="none" strike="noStrike" dirty="0" err="1">
                          <a:effectLst/>
                        </a:rPr>
                        <a:t>Shape</a:t>
                      </a:r>
                      <a:r>
                        <a:rPr lang="it-IT" sz="1600" u="none" strike="noStrike" dirty="0">
                          <a:effectLst/>
                        </a:rPr>
                        <a:t>/Shift-</a:t>
                      </a:r>
                      <a:r>
                        <a:rPr lang="it-IT" sz="1600" u="none" strike="noStrike" dirty="0" err="1">
                          <a:effectLst/>
                        </a:rPr>
                        <a:t>driven</a:t>
                      </a:r>
                      <a:r>
                        <a:rPr lang="it-IT" sz="1600" u="none" strike="noStrike" dirty="0">
                          <a:effectLst/>
                        </a:rPr>
                        <a:t> </a:t>
                      </a:r>
                      <a:r>
                        <a:rPr lang="it-IT" sz="1600" u="none" strike="noStrike" dirty="0" err="1">
                          <a:effectLst/>
                        </a:rPr>
                        <a:t>RVs</a:t>
                      </a:r>
                      <a:endParaRPr lang="it-IT" sz="1600" b="0" i="0" u="none" strike="noStrike" dirty="0">
                        <a:solidFill>
                          <a:srgbClr val="000000"/>
                        </a:solidFill>
                        <a:effectLst/>
                        <a:latin typeface="+mn-lt"/>
                      </a:endParaRPr>
                    </a:p>
                  </a:txBody>
                  <a:tcPr marL="72000" marR="8705" marT="8705" marB="0" anchor="ctr">
                    <a:lnB w="12700" cap="flat" cmpd="sng" algn="ctr">
                      <a:solidFill>
                        <a:schemeClr val="tx1"/>
                      </a:solidFill>
                      <a:prstDash val="solid"/>
                      <a:round/>
                      <a:headEnd type="none" w="med" len="med"/>
                      <a:tailEnd type="none" w="med" len="med"/>
                    </a:lnB>
                  </a:tcPr>
                </a:tc>
                <a:tc>
                  <a:txBody>
                    <a:bodyPr/>
                    <a:lstStyle/>
                    <a:p>
                      <a:pPr algn="l" fontAlgn="b"/>
                      <a:r>
                        <a:rPr lang="it-IT" sz="1000" u="none" strike="noStrike" dirty="0">
                          <a:effectLst/>
                        </a:rPr>
                        <a:t>de Beurs+2020</a:t>
                      </a:r>
                      <a:endParaRPr lang="it-IT" sz="1000" b="0" i="0" u="none" strike="noStrike" dirty="0">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7564172"/>
                  </a:ext>
                </a:extLst>
              </a:tr>
              <a:tr h="304881">
                <a:tc>
                  <a:txBody>
                    <a:bodyPr/>
                    <a:lstStyle/>
                    <a:p>
                      <a:pPr algn="l" fontAlgn="b"/>
                      <a:r>
                        <a:rPr lang="it-IT" sz="1600" u="none" strike="noStrike">
                          <a:effectLst/>
                        </a:rPr>
                        <a:t>CCF Masks</a:t>
                      </a:r>
                      <a:endParaRPr lang="it-IT" sz="1600" b="0" i="0" u="none" strike="noStrike">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it-IT" sz="1600" u="none" strike="noStrike">
                          <a:effectLst/>
                        </a:rPr>
                        <a:t> </a:t>
                      </a:r>
                      <a:endParaRPr lang="it-IT" sz="1600" b="0" i="0" u="none" strike="noStrike">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tcPr>
                </a:tc>
                <a:tc>
                  <a:txBody>
                    <a:bodyPr/>
                    <a:lstStyle/>
                    <a:p>
                      <a:pPr algn="l" fontAlgn="b"/>
                      <a:r>
                        <a:rPr lang="it-IT" sz="1600" u="none" strike="noStrike" dirty="0">
                          <a:effectLst/>
                        </a:rPr>
                        <a:t> </a:t>
                      </a:r>
                      <a:endParaRPr lang="it-IT" sz="1600" b="0" i="0" u="none" strike="noStrike" dirty="0">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tcPr>
                </a:tc>
                <a:tc>
                  <a:txBody>
                    <a:bodyPr/>
                    <a:lstStyle/>
                    <a:p>
                      <a:pPr algn="l" fontAlgn="b"/>
                      <a:r>
                        <a:rPr lang="it-IT" sz="1600" u="none" strike="noStrike">
                          <a:effectLst/>
                        </a:rPr>
                        <a:t>Variable/Stable Lines</a:t>
                      </a:r>
                      <a:endParaRPr lang="it-IT" sz="1600" b="0" i="0" u="none" strike="noStrike">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tcPr>
                </a:tc>
                <a:tc>
                  <a:txBody>
                    <a:bodyPr/>
                    <a:lstStyle/>
                    <a:p>
                      <a:pPr algn="l" fontAlgn="b"/>
                      <a:r>
                        <a:rPr lang="it-IT" sz="1000" u="none" strike="noStrike" dirty="0">
                          <a:effectLst/>
                        </a:rPr>
                        <a:t>Alex </a:t>
                      </a:r>
                      <a:r>
                        <a:rPr lang="it-IT" sz="1000" u="none" strike="noStrike" dirty="0" err="1">
                          <a:effectLst/>
                        </a:rPr>
                        <a:t>Wise</a:t>
                      </a:r>
                      <a:r>
                        <a:rPr lang="it-IT" sz="1000" u="none" strike="noStrike" dirty="0">
                          <a:effectLst/>
                        </a:rPr>
                        <a:t>, Lafarga+2020</a:t>
                      </a:r>
                      <a:endParaRPr lang="it-IT" sz="1000" b="0" i="0" u="none" strike="noStrike" dirty="0">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99497444"/>
                  </a:ext>
                </a:extLst>
              </a:tr>
              <a:tr h="304881">
                <a:tc>
                  <a:txBody>
                    <a:bodyPr/>
                    <a:lstStyle/>
                    <a:p>
                      <a:pPr algn="l" fontAlgn="b"/>
                      <a:r>
                        <a:rPr lang="it-IT" sz="1600" u="none" strike="noStrike">
                          <a:effectLst/>
                        </a:rPr>
                        <a:t>LBL+PCA spectr</a:t>
                      </a:r>
                      <a:endParaRPr lang="it-IT" sz="1600" b="0" i="0" u="none" strike="noStrike">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tcPr>
                </a:tc>
                <a:tc>
                  <a:txBody>
                    <a:bodyPr/>
                    <a:lstStyle/>
                    <a:p>
                      <a:pPr algn="l" fontAlgn="b"/>
                      <a:endParaRPr lang="it-IT" sz="1600" b="0" i="0" u="none" strike="noStrike" dirty="0">
                        <a:solidFill>
                          <a:srgbClr val="000000"/>
                        </a:solidFill>
                        <a:effectLst/>
                        <a:latin typeface="+mn-lt"/>
                      </a:endParaRPr>
                    </a:p>
                  </a:txBody>
                  <a:tcPr marL="72000" marR="8705" marT="8705" marB="0" anchor="ctr"/>
                </a:tc>
                <a:tc>
                  <a:txBody>
                    <a:bodyPr/>
                    <a:lstStyle/>
                    <a:p>
                      <a:pPr algn="l" fontAlgn="b"/>
                      <a:endParaRPr lang="it-IT" sz="1600" b="0" i="0" u="none" strike="noStrike">
                        <a:solidFill>
                          <a:srgbClr val="000000"/>
                        </a:solidFill>
                        <a:effectLst/>
                        <a:latin typeface="+mn-lt"/>
                      </a:endParaRPr>
                    </a:p>
                  </a:txBody>
                  <a:tcPr marL="72000" marR="8705" marT="8705" marB="0" anchor="ctr"/>
                </a:tc>
                <a:tc>
                  <a:txBody>
                    <a:bodyPr/>
                    <a:lstStyle/>
                    <a:p>
                      <a:pPr algn="l" fontAlgn="b"/>
                      <a:r>
                        <a:rPr lang="it-IT" sz="1600" u="none" strike="noStrike">
                          <a:effectLst/>
                        </a:rPr>
                        <a:t>Variable/Stable Lines</a:t>
                      </a:r>
                      <a:endParaRPr lang="it-IT" sz="1600" b="0" i="0" u="none" strike="noStrike">
                        <a:solidFill>
                          <a:srgbClr val="000000"/>
                        </a:solidFill>
                        <a:effectLst/>
                        <a:latin typeface="+mn-lt"/>
                      </a:endParaRPr>
                    </a:p>
                  </a:txBody>
                  <a:tcPr marL="72000" marR="8705" marT="8705" marB="0" anchor="ctr"/>
                </a:tc>
                <a:tc>
                  <a:txBody>
                    <a:bodyPr/>
                    <a:lstStyle/>
                    <a:p>
                      <a:pPr algn="l" fontAlgn="b"/>
                      <a:r>
                        <a:rPr lang="it-IT" sz="1000" u="none" strike="noStrike" dirty="0" err="1">
                          <a:effectLst/>
                        </a:rPr>
                        <a:t>Dumusque</a:t>
                      </a:r>
                      <a:r>
                        <a:rPr lang="it-IT" sz="1000" u="none" strike="noStrike" dirty="0">
                          <a:effectLst/>
                        </a:rPr>
                        <a:t> 2018, Cretignier+2022</a:t>
                      </a:r>
                      <a:endParaRPr lang="it-IT" sz="1000" b="0" i="0" u="none" strike="noStrike" dirty="0">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7429133"/>
                  </a:ext>
                </a:extLst>
              </a:tr>
              <a:tr h="304881">
                <a:tc>
                  <a:txBody>
                    <a:bodyPr/>
                    <a:lstStyle/>
                    <a:p>
                      <a:pPr algn="l" fontAlgn="b"/>
                      <a:r>
                        <a:rPr lang="it-IT" sz="1600" u="none" strike="noStrike">
                          <a:effectLst/>
                        </a:rPr>
                        <a:t>LBL+PCA rv</a:t>
                      </a:r>
                      <a:endParaRPr lang="it-IT" sz="1600" b="0" i="0" u="none" strike="noStrike">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tcPr>
                </a:tc>
                <a:tc>
                  <a:txBody>
                    <a:bodyPr/>
                    <a:lstStyle/>
                    <a:p>
                      <a:pPr algn="l" fontAlgn="b"/>
                      <a:r>
                        <a:rPr lang="it-IT" sz="1600" u="none" strike="noStrike">
                          <a:effectLst/>
                        </a:rPr>
                        <a:t>PCA Amplitudes (LBL RVs)</a:t>
                      </a:r>
                      <a:endParaRPr lang="it-IT" sz="1600" b="0" i="0" u="none" strike="noStrike">
                        <a:solidFill>
                          <a:srgbClr val="000000"/>
                        </a:solidFill>
                        <a:effectLst/>
                        <a:latin typeface="+mn-lt"/>
                      </a:endParaRPr>
                    </a:p>
                  </a:txBody>
                  <a:tcPr marL="72000" marR="8705" marT="8705" marB="0" anchor="ctr"/>
                </a:tc>
                <a:tc>
                  <a:txBody>
                    <a:bodyPr/>
                    <a:lstStyle/>
                    <a:p>
                      <a:pPr algn="l" fontAlgn="b"/>
                      <a:endParaRPr lang="it-IT" sz="1600" b="0" i="0" u="none" strike="noStrike">
                        <a:solidFill>
                          <a:srgbClr val="000000"/>
                        </a:solidFill>
                        <a:effectLst/>
                        <a:latin typeface="+mn-lt"/>
                      </a:endParaRPr>
                    </a:p>
                  </a:txBody>
                  <a:tcPr marL="72000" marR="8705" marT="8705" marB="0" anchor="ctr"/>
                </a:tc>
                <a:tc>
                  <a:txBody>
                    <a:bodyPr/>
                    <a:lstStyle/>
                    <a:p>
                      <a:pPr algn="l" fontAlgn="b"/>
                      <a:endParaRPr lang="it-IT" sz="1600" b="0" i="0" u="none" strike="noStrike" dirty="0">
                        <a:solidFill>
                          <a:srgbClr val="000000"/>
                        </a:solidFill>
                        <a:effectLst/>
                        <a:latin typeface="+mn-lt"/>
                      </a:endParaRPr>
                    </a:p>
                  </a:txBody>
                  <a:tcPr marL="72000" marR="8705" marT="8705" marB="0" anchor="ctr"/>
                </a:tc>
                <a:tc>
                  <a:txBody>
                    <a:bodyPr/>
                    <a:lstStyle/>
                    <a:p>
                      <a:pPr algn="l" fontAlgn="b"/>
                      <a:r>
                        <a:rPr lang="it-IT" sz="1000" u="none" strike="noStrike" dirty="0">
                          <a:effectLst/>
                        </a:rPr>
                        <a:t>Cretignier+2021, +2022</a:t>
                      </a:r>
                      <a:endParaRPr lang="it-IT" sz="1000" b="0" i="0" u="none" strike="noStrike" dirty="0">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23274750"/>
                  </a:ext>
                </a:extLst>
              </a:tr>
              <a:tr h="304881">
                <a:tc>
                  <a:txBody>
                    <a:bodyPr/>
                    <a:lstStyle/>
                    <a:p>
                      <a:pPr algn="l" fontAlgn="b"/>
                      <a:r>
                        <a:rPr lang="it-IT" sz="1600" u="none" strike="noStrike">
                          <a:effectLst/>
                        </a:rPr>
                        <a:t>PWGP</a:t>
                      </a:r>
                      <a:endParaRPr lang="it-IT" sz="1600" b="0" i="0" u="none" strike="noStrike">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it-IT" sz="1600" u="none" strike="noStrike">
                          <a:effectLst/>
                        </a:rPr>
                        <a:t> </a:t>
                      </a:r>
                      <a:endParaRPr lang="it-IT" sz="1600" b="0" i="0" u="none" strike="noStrike">
                        <a:solidFill>
                          <a:srgbClr val="000000"/>
                        </a:solidFill>
                        <a:effectLst/>
                        <a:latin typeface="+mn-lt"/>
                      </a:endParaRPr>
                    </a:p>
                  </a:txBody>
                  <a:tcPr marL="72000" marR="8705" marT="8705" marB="0" anchor="ctr">
                    <a:lnB w="12700" cap="flat" cmpd="sng" algn="ctr">
                      <a:solidFill>
                        <a:schemeClr val="tx1"/>
                      </a:solidFill>
                      <a:prstDash val="solid"/>
                      <a:round/>
                      <a:headEnd type="none" w="med" len="med"/>
                      <a:tailEnd type="none" w="med" len="med"/>
                    </a:lnB>
                  </a:tcPr>
                </a:tc>
                <a:tc>
                  <a:txBody>
                    <a:bodyPr/>
                    <a:lstStyle/>
                    <a:p>
                      <a:pPr algn="l" fontAlgn="b"/>
                      <a:r>
                        <a:rPr lang="it-IT" sz="1600" u="none" strike="noStrike">
                          <a:effectLst/>
                        </a:rPr>
                        <a:t> </a:t>
                      </a:r>
                      <a:endParaRPr lang="it-IT" sz="1600" b="0" i="0" u="none" strike="noStrike">
                        <a:solidFill>
                          <a:srgbClr val="000000"/>
                        </a:solidFill>
                        <a:effectLst/>
                        <a:latin typeface="+mn-lt"/>
                      </a:endParaRPr>
                    </a:p>
                  </a:txBody>
                  <a:tcPr marL="72000" marR="8705" marT="8705" marB="0" anchor="ctr">
                    <a:lnB w="12700" cap="flat" cmpd="sng" algn="ctr">
                      <a:solidFill>
                        <a:schemeClr val="tx1"/>
                      </a:solidFill>
                      <a:prstDash val="solid"/>
                      <a:round/>
                      <a:headEnd type="none" w="med" len="med"/>
                      <a:tailEnd type="none" w="med" len="med"/>
                    </a:lnB>
                  </a:tcPr>
                </a:tc>
                <a:tc>
                  <a:txBody>
                    <a:bodyPr/>
                    <a:lstStyle/>
                    <a:p>
                      <a:pPr algn="l" fontAlgn="b"/>
                      <a:r>
                        <a:rPr lang="it-IT" sz="1600" u="none" strike="noStrike">
                          <a:effectLst/>
                        </a:rPr>
                        <a:t>Variable/Stable Lines</a:t>
                      </a:r>
                      <a:endParaRPr lang="it-IT" sz="1600" b="0" i="0" u="none" strike="noStrike">
                        <a:solidFill>
                          <a:srgbClr val="000000"/>
                        </a:solidFill>
                        <a:effectLst/>
                        <a:latin typeface="+mn-lt"/>
                      </a:endParaRPr>
                    </a:p>
                  </a:txBody>
                  <a:tcPr marL="72000" marR="8705" marT="8705" marB="0" anchor="ctr">
                    <a:lnB w="12700" cap="flat" cmpd="sng" algn="ctr">
                      <a:solidFill>
                        <a:schemeClr val="tx1"/>
                      </a:solidFill>
                      <a:prstDash val="solid"/>
                      <a:round/>
                      <a:headEnd type="none" w="med" len="med"/>
                      <a:tailEnd type="none" w="med" len="med"/>
                    </a:lnB>
                  </a:tcPr>
                </a:tc>
                <a:tc>
                  <a:txBody>
                    <a:bodyPr/>
                    <a:lstStyle/>
                    <a:p>
                      <a:pPr algn="l" fontAlgn="b"/>
                      <a:r>
                        <a:rPr lang="it-IT" sz="1000" u="none" strike="noStrike" dirty="0" err="1">
                          <a:effectLst/>
                        </a:rPr>
                        <a:t>Rajpaul</a:t>
                      </a:r>
                      <a:r>
                        <a:rPr lang="it-IT" sz="1000" u="none" strike="noStrike" dirty="0">
                          <a:effectLst/>
                        </a:rPr>
                        <a:t> +2020</a:t>
                      </a:r>
                      <a:endParaRPr lang="it-IT" sz="1000" b="0" i="0" u="none" strike="noStrike" dirty="0">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335596"/>
                  </a:ext>
                </a:extLst>
              </a:tr>
              <a:tr h="304881">
                <a:tc>
                  <a:txBody>
                    <a:bodyPr/>
                    <a:lstStyle/>
                    <a:p>
                      <a:pPr algn="l" fontAlgn="b"/>
                      <a:r>
                        <a:rPr lang="it-IT" sz="1600" u="none" strike="noStrike">
                          <a:effectLst/>
                        </a:rPr>
                        <a:t>DCPCA </a:t>
                      </a:r>
                      <a:endParaRPr lang="it-IT" sz="1600" b="0" i="0" u="none" strike="noStrike">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it-IT" sz="1600" u="none" strike="noStrike">
                          <a:effectLst/>
                        </a:rPr>
                        <a:t>PCA Amplitude (Spectra)</a:t>
                      </a:r>
                      <a:endParaRPr lang="it-IT" sz="1600" b="0" i="0" u="none" strike="noStrike">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tcPr>
                </a:tc>
                <a:tc>
                  <a:txBody>
                    <a:bodyPr/>
                    <a:lstStyle/>
                    <a:p>
                      <a:pPr algn="l" fontAlgn="b"/>
                      <a:r>
                        <a:rPr lang="it-IT" sz="1600" u="none" strike="noStrike" dirty="0">
                          <a:effectLst/>
                        </a:rPr>
                        <a:t> </a:t>
                      </a:r>
                      <a:endParaRPr lang="it-IT" sz="1600" b="0" i="0" u="none" strike="noStrike" dirty="0">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tcPr>
                </a:tc>
                <a:tc>
                  <a:txBody>
                    <a:bodyPr/>
                    <a:lstStyle/>
                    <a:p>
                      <a:pPr algn="l" fontAlgn="b"/>
                      <a:r>
                        <a:rPr lang="it-IT" sz="1600" u="none" strike="noStrike" dirty="0">
                          <a:effectLst/>
                        </a:rPr>
                        <a:t> </a:t>
                      </a:r>
                      <a:endParaRPr lang="it-IT" sz="1600" b="0" i="0" u="none" strike="noStrike" dirty="0">
                        <a:solidFill>
                          <a:srgbClr val="000000"/>
                        </a:solidFill>
                        <a:effectLst/>
                        <a:latin typeface="+mn-lt"/>
                      </a:endParaRPr>
                    </a:p>
                  </a:txBody>
                  <a:tcPr marL="72000" marR="8705" marT="8705" marB="0" anchor="ctr">
                    <a:lnT w="12700" cap="flat" cmpd="sng" algn="ctr">
                      <a:solidFill>
                        <a:schemeClr val="tx1"/>
                      </a:solidFill>
                      <a:prstDash val="solid"/>
                      <a:round/>
                      <a:headEnd type="none" w="med" len="med"/>
                      <a:tailEnd type="none" w="med" len="med"/>
                    </a:lnT>
                  </a:tcPr>
                </a:tc>
                <a:tc>
                  <a:txBody>
                    <a:bodyPr/>
                    <a:lstStyle/>
                    <a:p>
                      <a:pPr algn="l" fontAlgn="b"/>
                      <a:r>
                        <a:rPr lang="it-IT" sz="1000" u="none" strike="noStrike">
                          <a:effectLst/>
                        </a:rPr>
                        <a:t>Jones+2017</a:t>
                      </a:r>
                      <a:endParaRPr lang="it-IT" sz="1000" b="0" i="0" u="none" strike="noStrike">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3751932"/>
                  </a:ext>
                </a:extLst>
              </a:tr>
              <a:tr h="304881">
                <a:tc>
                  <a:txBody>
                    <a:bodyPr/>
                    <a:lstStyle/>
                    <a:p>
                      <a:pPr algn="l" fontAlgn="b"/>
                      <a:r>
                        <a:rPr lang="it-IT" sz="1600" u="none" strike="noStrike">
                          <a:effectLst/>
                        </a:rPr>
                        <a:t>Generative RR</a:t>
                      </a:r>
                      <a:endParaRPr lang="it-IT" sz="1600" b="0" i="0" u="none" strike="noStrike">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tcPr>
                </a:tc>
                <a:tc>
                  <a:txBody>
                    <a:bodyPr/>
                    <a:lstStyle/>
                    <a:p>
                      <a:pPr algn="l" fontAlgn="b"/>
                      <a:endParaRPr lang="it-IT" sz="1600" b="0" i="0" u="none" strike="noStrike">
                        <a:solidFill>
                          <a:srgbClr val="000000"/>
                        </a:solidFill>
                        <a:effectLst/>
                        <a:latin typeface="+mn-lt"/>
                      </a:endParaRPr>
                    </a:p>
                  </a:txBody>
                  <a:tcPr marL="72000" marR="8705" marT="8705" marB="0" anchor="ctr"/>
                </a:tc>
                <a:tc>
                  <a:txBody>
                    <a:bodyPr/>
                    <a:lstStyle/>
                    <a:p>
                      <a:pPr algn="l" fontAlgn="b"/>
                      <a:r>
                        <a:rPr lang="it-IT" sz="1600" u="none" strike="noStrike" dirty="0" err="1">
                          <a:effectLst/>
                        </a:rPr>
                        <a:t>Regression</a:t>
                      </a:r>
                      <a:r>
                        <a:rPr lang="it-IT" sz="1600" u="none" strike="noStrike" dirty="0">
                          <a:effectLst/>
                        </a:rPr>
                        <a:t> </a:t>
                      </a:r>
                      <a:r>
                        <a:rPr lang="it-IT" sz="1600" u="none" strike="noStrike" dirty="0" err="1">
                          <a:effectLst/>
                        </a:rPr>
                        <a:t>w</a:t>
                      </a:r>
                      <a:r>
                        <a:rPr lang="it-IT" sz="1600" u="none" strike="noStrike" dirty="0">
                          <a:effectLst/>
                        </a:rPr>
                        <a:t>/ </a:t>
                      </a:r>
                      <a:r>
                        <a:rPr lang="it-IT" sz="1600" u="none" strike="noStrike" dirty="0" err="1">
                          <a:effectLst/>
                        </a:rPr>
                        <a:t>Spectral</a:t>
                      </a:r>
                      <a:r>
                        <a:rPr lang="it-IT" sz="1600" u="none" strike="noStrike" dirty="0">
                          <a:effectLst/>
                        </a:rPr>
                        <a:t> </a:t>
                      </a:r>
                      <a:r>
                        <a:rPr lang="it-IT" sz="1600" u="none" strike="noStrike" dirty="0" err="1">
                          <a:effectLst/>
                        </a:rPr>
                        <a:t>Residuals</a:t>
                      </a:r>
                      <a:endParaRPr lang="it-IT" sz="1600" b="0" i="0" u="none" strike="noStrike" dirty="0">
                        <a:solidFill>
                          <a:srgbClr val="000000"/>
                        </a:solidFill>
                        <a:effectLst/>
                        <a:latin typeface="+mn-lt"/>
                      </a:endParaRPr>
                    </a:p>
                  </a:txBody>
                  <a:tcPr marL="72000" marR="8705" marT="8705" marB="0" anchor="ctr"/>
                </a:tc>
                <a:tc>
                  <a:txBody>
                    <a:bodyPr/>
                    <a:lstStyle/>
                    <a:p>
                      <a:pPr algn="l" fontAlgn="b"/>
                      <a:endParaRPr lang="it-IT" sz="1600" b="0" i="0" u="none" strike="noStrike">
                        <a:solidFill>
                          <a:srgbClr val="000000"/>
                        </a:solidFill>
                        <a:effectLst/>
                        <a:latin typeface="+mn-lt"/>
                      </a:endParaRPr>
                    </a:p>
                  </a:txBody>
                  <a:tcPr marL="72000" marR="8705" marT="8705" marB="0" anchor="ctr"/>
                </a:tc>
                <a:tc>
                  <a:txBody>
                    <a:bodyPr/>
                    <a:lstStyle/>
                    <a:p>
                      <a:pPr algn="l" fontAlgn="b"/>
                      <a:r>
                        <a:rPr lang="it-IT" sz="1000" u="none" strike="noStrike">
                          <a:effectLst/>
                        </a:rPr>
                        <a:t>Zhao+2022</a:t>
                      </a:r>
                      <a:endParaRPr lang="it-IT" sz="1000" b="0" i="0" u="none" strike="noStrike">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56440407"/>
                  </a:ext>
                </a:extLst>
              </a:tr>
              <a:tr h="304881">
                <a:tc>
                  <a:txBody>
                    <a:bodyPr/>
                    <a:lstStyle/>
                    <a:p>
                      <a:pPr algn="l" fontAlgn="b"/>
                      <a:r>
                        <a:rPr lang="it-IT" sz="1600" u="none" strike="noStrike" dirty="0">
                          <a:effectLst/>
                        </a:rPr>
                        <a:t>Discriminative RR</a:t>
                      </a:r>
                      <a:endParaRPr lang="it-IT" sz="1600" b="0" i="0" u="none" strike="noStrike" dirty="0">
                        <a:solidFill>
                          <a:srgbClr val="000000"/>
                        </a:solidFill>
                        <a:effectLst/>
                        <a:latin typeface="+mn-lt"/>
                      </a:endParaRPr>
                    </a:p>
                  </a:txBody>
                  <a:tcPr marL="72000" marR="8705" marT="870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it-IT" sz="1600" u="none" strike="noStrike">
                          <a:effectLst/>
                        </a:rPr>
                        <a:t> </a:t>
                      </a:r>
                      <a:endParaRPr lang="it-IT" sz="1600" b="0" i="0" u="none" strike="noStrike">
                        <a:solidFill>
                          <a:srgbClr val="000000"/>
                        </a:solidFill>
                        <a:effectLst/>
                        <a:latin typeface="+mn-lt"/>
                      </a:endParaRPr>
                    </a:p>
                  </a:txBody>
                  <a:tcPr marL="72000" marR="8705" marT="8705" marB="0" anchor="ctr">
                    <a:lnB w="12700" cap="flat" cmpd="sng" algn="ctr">
                      <a:solidFill>
                        <a:schemeClr val="tx1"/>
                      </a:solidFill>
                      <a:prstDash val="solid"/>
                      <a:round/>
                      <a:headEnd type="none" w="med" len="med"/>
                      <a:tailEnd type="none" w="med" len="med"/>
                    </a:lnB>
                  </a:tcPr>
                </a:tc>
                <a:tc>
                  <a:txBody>
                    <a:bodyPr/>
                    <a:lstStyle/>
                    <a:p>
                      <a:pPr algn="l" fontAlgn="b"/>
                      <a:r>
                        <a:rPr lang="it-IT" sz="1600" u="none" strike="noStrike" dirty="0">
                          <a:effectLst/>
                        </a:rPr>
                        <a:t> </a:t>
                      </a:r>
                      <a:endParaRPr lang="it-IT" sz="1600" b="0" i="0" u="none" strike="noStrike" dirty="0">
                        <a:solidFill>
                          <a:srgbClr val="000000"/>
                        </a:solidFill>
                        <a:effectLst/>
                        <a:latin typeface="+mn-lt"/>
                      </a:endParaRPr>
                    </a:p>
                  </a:txBody>
                  <a:tcPr marL="72000" marR="8705" marT="8705" marB="0" anchor="ctr">
                    <a:lnB w="12700" cap="flat" cmpd="sng" algn="ctr">
                      <a:solidFill>
                        <a:schemeClr val="tx1"/>
                      </a:solidFill>
                      <a:prstDash val="solid"/>
                      <a:round/>
                      <a:headEnd type="none" w="med" len="med"/>
                      <a:tailEnd type="none" w="med" len="med"/>
                    </a:lnB>
                  </a:tcPr>
                </a:tc>
                <a:tc>
                  <a:txBody>
                    <a:bodyPr/>
                    <a:lstStyle/>
                    <a:p>
                      <a:pPr algn="l" fontAlgn="b"/>
                      <a:r>
                        <a:rPr lang="it-IT" sz="1600" u="none" strike="noStrike" dirty="0">
                          <a:effectLst/>
                        </a:rPr>
                        <a:t> </a:t>
                      </a:r>
                      <a:endParaRPr lang="it-IT" sz="1600" b="0" i="0" u="none" strike="noStrike" dirty="0">
                        <a:solidFill>
                          <a:srgbClr val="000000"/>
                        </a:solidFill>
                        <a:effectLst/>
                        <a:latin typeface="+mn-lt"/>
                      </a:endParaRPr>
                    </a:p>
                  </a:txBody>
                  <a:tcPr marL="72000" marR="8705" marT="8705" marB="0" anchor="ctr">
                    <a:lnB w="12700" cap="flat" cmpd="sng" algn="ctr">
                      <a:solidFill>
                        <a:schemeClr val="tx1"/>
                      </a:solidFill>
                      <a:prstDash val="solid"/>
                      <a:round/>
                      <a:headEnd type="none" w="med" len="med"/>
                      <a:tailEnd type="none" w="med" len="med"/>
                    </a:lnB>
                  </a:tcPr>
                </a:tc>
                <a:tc>
                  <a:txBody>
                    <a:bodyPr/>
                    <a:lstStyle/>
                    <a:p>
                      <a:pPr algn="l" fontAlgn="b"/>
                      <a:r>
                        <a:rPr lang="it-IT" sz="1000" u="none" strike="noStrike" dirty="0">
                          <a:effectLst/>
                        </a:rPr>
                        <a:t>Zhao+2022</a:t>
                      </a:r>
                      <a:endParaRPr lang="it-IT" sz="1000" b="0" i="0" u="none" strike="noStrike" dirty="0">
                        <a:solidFill>
                          <a:srgbClr val="000000"/>
                        </a:solidFill>
                        <a:effectLst/>
                        <a:latin typeface="Calibri" panose="020F0502020204030204" pitchFamily="34" charset="0"/>
                      </a:endParaRPr>
                    </a:p>
                  </a:txBody>
                  <a:tcPr marL="72000" marR="8705" marT="870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268976"/>
                  </a:ext>
                </a:extLst>
              </a:tr>
            </a:tbl>
          </a:graphicData>
        </a:graphic>
      </p:graphicFrame>
      <p:graphicFrame>
        <p:nvGraphicFramePr>
          <p:cNvPr id="4" name="Tabella 3">
            <a:extLst>
              <a:ext uri="{FF2B5EF4-FFF2-40B4-BE49-F238E27FC236}">
                <a16:creationId xmlns:a16="http://schemas.microsoft.com/office/drawing/2014/main" id="{AE66AC49-67A2-FAC7-893F-E0FCB9BD6D6E}"/>
              </a:ext>
            </a:extLst>
          </p:cNvPr>
          <p:cNvGraphicFramePr>
            <a:graphicFrameLocks noGrp="1"/>
          </p:cNvGraphicFramePr>
          <p:nvPr>
            <p:extLst>
              <p:ext uri="{D42A27DB-BD31-4B8C-83A1-F6EECF244321}">
                <p14:modId xmlns:p14="http://schemas.microsoft.com/office/powerpoint/2010/main" val="2376728862"/>
              </p:ext>
            </p:extLst>
          </p:nvPr>
        </p:nvGraphicFramePr>
        <p:xfrm>
          <a:off x="111548" y="5939810"/>
          <a:ext cx="11963542" cy="812800"/>
        </p:xfrm>
        <a:graphic>
          <a:graphicData uri="http://schemas.openxmlformats.org/drawingml/2006/table">
            <a:tbl>
              <a:tblPr>
                <a:tableStyleId>{5C22544A-7EE6-4342-B048-85BDC9FD1C3A}</a:tableStyleId>
              </a:tblPr>
              <a:tblGrid>
                <a:gridCol w="6715137">
                  <a:extLst>
                    <a:ext uri="{9D8B030D-6E8A-4147-A177-3AD203B41FA5}">
                      <a16:colId xmlns:a16="http://schemas.microsoft.com/office/drawing/2014/main" val="1004722481"/>
                    </a:ext>
                  </a:extLst>
                </a:gridCol>
                <a:gridCol w="5248405">
                  <a:extLst>
                    <a:ext uri="{9D8B030D-6E8A-4147-A177-3AD203B41FA5}">
                      <a16:colId xmlns:a16="http://schemas.microsoft.com/office/drawing/2014/main" val="1574607163"/>
                    </a:ext>
                  </a:extLst>
                </a:gridCol>
              </a:tblGrid>
              <a:tr h="203200">
                <a:tc>
                  <a:txBody>
                    <a:bodyPr/>
                    <a:lstStyle/>
                    <a:p>
                      <a:pPr algn="l" fontAlgn="b"/>
                      <a:r>
                        <a:rPr lang="it-IT" sz="1200" u="none" strike="noStrike">
                          <a:effectLst/>
                        </a:rPr>
                        <a:t>Gaussian Process Linear Ordinary Differential Equation (ODE) Maker (GLOM) </a:t>
                      </a:r>
                      <a:endParaRPr lang="it-IT" sz="1200" b="0" i="0" u="none" strike="noStrike">
                        <a:solidFill>
                          <a:srgbClr val="000000"/>
                        </a:solidFill>
                        <a:effectLst/>
                        <a:latin typeface="AdvOTf9433e2d"/>
                      </a:endParaRPr>
                    </a:p>
                  </a:txBody>
                  <a:tcPr marL="9525" marR="9525" marT="9525" marB="0" anchor="b">
                    <a:noFill/>
                  </a:tcPr>
                </a:tc>
                <a:tc>
                  <a:txBody>
                    <a:bodyPr/>
                    <a:lstStyle/>
                    <a:p>
                      <a:pPr algn="l" fontAlgn="b"/>
                      <a:r>
                        <a:rPr lang="it-IT" sz="1200" u="none" strike="noStrike" dirty="0">
                          <a:effectLst/>
                        </a:rPr>
                        <a:t>Fourier </a:t>
                      </a:r>
                      <a:r>
                        <a:rPr lang="it-IT" sz="1200" u="none" strike="noStrike" dirty="0" err="1">
                          <a:effectLst/>
                        </a:rPr>
                        <a:t>Phase</a:t>
                      </a:r>
                      <a:r>
                        <a:rPr lang="it-IT" sz="1200" u="none" strike="noStrike" dirty="0">
                          <a:effectLst/>
                        </a:rPr>
                        <a:t> </a:t>
                      </a:r>
                      <a:r>
                        <a:rPr lang="it-IT" sz="1200" u="none" strike="noStrike" dirty="0" err="1">
                          <a:effectLst/>
                        </a:rPr>
                        <a:t>Spectrum</a:t>
                      </a:r>
                      <a:r>
                        <a:rPr lang="it-IT" sz="1200" u="none" strike="noStrike" dirty="0">
                          <a:effectLst/>
                        </a:rPr>
                        <a:t> Analysis (FIESTA) </a:t>
                      </a:r>
                      <a:endParaRPr lang="it-IT" sz="1200" b="0" i="0" u="none" strike="noStrike" dirty="0">
                        <a:solidFill>
                          <a:srgbClr val="000000"/>
                        </a:solidFill>
                        <a:effectLst/>
                        <a:latin typeface="AdvOTf9433e2d"/>
                      </a:endParaRPr>
                    </a:p>
                  </a:txBody>
                  <a:tcPr marL="9525" marR="9525" marT="9525" marB="0" anchor="b">
                    <a:noFill/>
                  </a:tcPr>
                </a:tc>
                <a:extLst>
                  <a:ext uri="{0D108BD9-81ED-4DB2-BD59-A6C34878D82A}">
                    <a16:rowId xmlns:a16="http://schemas.microsoft.com/office/drawing/2014/main" val="2503179887"/>
                  </a:ext>
                </a:extLst>
              </a:tr>
              <a:tr h="203200">
                <a:tc>
                  <a:txBody>
                    <a:bodyPr/>
                    <a:lstStyle/>
                    <a:p>
                      <a:pPr algn="l" fontAlgn="b"/>
                      <a:r>
                        <a:rPr lang="it-IT" sz="1200" u="none" strike="noStrike" dirty="0">
                          <a:effectLst/>
                        </a:rPr>
                        <a:t>Fourier Domain </a:t>
                      </a:r>
                      <a:r>
                        <a:rPr lang="it-IT" sz="1200" u="none" strike="noStrike" dirty="0" err="1">
                          <a:effectLst/>
                        </a:rPr>
                        <a:t>Principal</a:t>
                      </a:r>
                      <a:r>
                        <a:rPr lang="it-IT" sz="1200" u="none" strike="noStrike" dirty="0">
                          <a:effectLst/>
                        </a:rPr>
                        <a:t> Component Analysis (FDPCA), </a:t>
                      </a:r>
                      <a:endParaRPr lang="it-IT" sz="1200" b="0" i="0" u="none" strike="noStrike" dirty="0">
                        <a:solidFill>
                          <a:srgbClr val="000000"/>
                        </a:solidFill>
                        <a:effectLst/>
                        <a:latin typeface="AdvOTf9433e2d"/>
                      </a:endParaRPr>
                    </a:p>
                  </a:txBody>
                  <a:tcPr marL="9525" marR="9525" marT="9525" marB="0" anchor="b">
                    <a:noFill/>
                  </a:tcPr>
                </a:tc>
                <a:tc>
                  <a:txBody>
                    <a:bodyPr/>
                    <a:lstStyle/>
                    <a:p>
                      <a:pPr algn="l" fontAlgn="b"/>
                      <a:r>
                        <a:rPr lang="it-IT" sz="1200" u="none" strike="noStrike" dirty="0">
                          <a:effectLst/>
                        </a:rPr>
                        <a:t>Line By Line (LBL)</a:t>
                      </a:r>
                      <a:endParaRPr lang="it-IT" sz="1200" b="0" i="0" u="none" strike="noStrike" dirty="0">
                        <a:solidFill>
                          <a:srgbClr val="000000"/>
                        </a:solidFill>
                        <a:effectLst/>
                        <a:latin typeface="AdvOTf9433e2d"/>
                      </a:endParaRPr>
                    </a:p>
                  </a:txBody>
                  <a:tcPr marL="9525" marR="9525" marT="9525" marB="0" anchor="b">
                    <a:noFill/>
                  </a:tcPr>
                </a:tc>
                <a:extLst>
                  <a:ext uri="{0D108BD9-81ED-4DB2-BD59-A6C34878D82A}">
                    <a16:rowId xmlns:a16="http://schemas.microsoft.com/office/drawing/2014/main" val="2973855927"/>
                  </a:ext>
                </a:extLst>
              </a:tr>
              <a:tr h="203200">
                <a:tc>
                  <a:txBody>
                    <a:bodyPr/>
                    <a:lstStyle/>
                    <a:p>
                      <a:pPr algn="l" fontAlgn="b"/>
                      <a:r>
                        <a:rPr lang="it-IT" sz="1200" u="none" strike="noStrike" dirty="0" err="1">
                          <a:effectLst/>
                        </a:rPr>
                        <a:t>Gaussian</a:t>
                      </a:r>
                      <a:r>
                        <a:rPr lang="it-IT" sz="1200" u="none" strike="noStrike" dirty="0">
                          <a:effectLst/>
                        </a:rPr>
                        <a:t> </a:t>
                      </a:r>
                      <a:r>
                        <a:rPr lang="it-IT" sz="1200" u="none" strike="noStrike" dirty="0" err="1">
                          <a:effectLst/>
                        </a:rPr>
                        <a:t>Process</a:t>
                      </a:r>
                      <a:r>
                        <a:rPr lang="it-IT" sz="1200" u="none" strike="noStrike" dirty="0">
                          <a:effectLst/>
                        </a:rPr>
                        <a:t> </a:t>
                      </a:r>
                      <a:r>
                        <a:rPr lang="it-IT" sz="1200" u="none" strike="noStrike" dirty="0" err="1">
                          <a:effectLst/>
                        </a:rPr>
                        <a:t>Regression</a:t>
                      </a:r>
                      <a:r>
                        <a:rPr lang="it-IT" sz="1200" u="none" strike="noStrike" dirty="0">
                          <a:effectLst/>
                        </a:rPr>
                        <a:t> Network (GPRN) </a:t>
                      </a:r>
                      <a:endParaRPr lang="it-IT" sz="1200" b="0" i="0" u="none" strike="noStrike" dirty="0">
                        <a:solidFill>
                          <a:srgbClr val="000000"/>
                        </a:solidFill>
                        <a:effectLst/>
                        <a:latin typeface="AdvOTf9433e2d"/>
                      </a:endParaRPr>
                    </a:p>
                  </a:txBody>
                  <a:tcPr marL="9525" marR="9525" marT="9525" marB="0" anchor="b">
                    <a:noFill/>
                  </a:tcPr>
                </a:tc>
                <a:tc>
                  <a:txBody>
                    <a:bodyPr/>
                    <a:lstStyle/>
                    <a:p>
                      <a:pPr algn="l" fontAlgn="b"/>
                      <a:r>
                        <a:rPr lang="it-IT" sz="1200" u="none" strike="noStrike">
                          <a:effectLst/>
                        </a:rPr>
                        <a:t>Pairwise GP (PWGP) RV extraction </a:t>
                      </a:r>
                      <a:endParaRPr lang="it-IT" sz="1200" b="0" i="0" u="none" strike="noStrike">
                        <a:solidFill>
                          <a:srgbClr val="000000"/>
                        </a:solidFill>
                        <a:effectLst/>
                        <a:latin typeface="AdvOTf9433e2d"/>
                      </a:endParaRPr>
                    </a:p>
                  </a:txBody>
                  <a:tcPr marL="9525" marR="9525" marT="9525" marB="0" anchor="b">
                    <a:noFill/>
                  </a:tcPr>
                </a:tc>
                <a:extLst>
                  <a:ext uri="{0D108BD9-81ED-4DB2-BD59-A6C34878D82A}">
                    <a16:rowId xmlns:a16="http://schemas.microsoft.com/office/drawing/2014/main" val="3411187788"/>
                  </a:ext>
                </a:extLst>
              </a:tr>
              <a:tr h="203200">
                <a:tc>
                  <a:txBody>
                    <a:bodyPr/>
                    <a:lstStyle/>
                    <a:p>
                      <a:pPr algn="l" fontAlgn="b"/>
                      <a:r>
                        <a:rPr lang="it-IT" sz="1200" u="none" strike="noStrike" dirty="0">
                          <a:effectLst/>
                        </a:rPr>
                        <a:t>Self-</a:t>
                      </a:r>
                      <a:r>
                        <a:rPr lang="it-IT" sz="1200" u="none" strike="noStrike" dirty="0" err="1">
                          <a:effectLst/>
                        </a:rPr>
                        <a:t>correlation</a:t>
                      </a:r>
                      <a:r>
                        <a:rPr lang="it-IT" sz="1200" u="none" strike="noStrike" dirty="0">
                          <a:effectLst/>
                        </a:rPr>
                        <a:t> Analysis of Line </a:t>
                      </a:r>
                      <a:r>
                        <a:rPr lang="it-IT" sz="1200" u="none" strike="noStrike" dirty="0" err="1">
                          <a:effectLst/>
                        </a:rPr>
                        <a:t>Profiles</a:t>
                      </a:r>
                      <a:r>
                        <a:rPr lang="it-IT" sz="1200" u="none" strike="noStrike" dirty="0">
                          <a:effectLst/>
                        </a:rPr>
                        <a:t> for </a:t>
                      </a:r>
                      <a:r>
                        <a:rPr lang="it-IT" sz="1200" u="none" strike="noStrike" dirty="0" err="1">
                          <a:effectLst/>
                        </a:rPr>
                        <a:t>Extraction</a:t>
                      </a:r>
                      <a:r>
                        <a:rPr lang="it-IT" sz="1200" u="none" strike="noStrike" dirty="0">
                          <a:effectLst/>
                        </a:rPr>
                        <a:t> of Low-</a:t>
                      </a:r>
                      <a:r>
                        <a:rPr lang="it-IT" sz="1200" u="none" strike="noStrike" dirty="0" err="1">
                          <a:effectLst/>
                        </a:rPr>
                        <a:t>amplitude</a:t>
                      </a:r>
                      <a:r>
                        <a:rPr lang="it-IT" sz="1200" u="none" strike="noStrike" dirty="0">
                          <a:effectLst/>
                        </a:rPr>
                        <a:t> Shifts (SCALPELS) </a:t>
                      </a:r>
                      <a:endParaRPr lang="it-IT" sz="1200" b="0" i="0" u="none" strike="noStrike" dirty="0">
                        <a:solidFill>
                          <a:srgbClr val="000000"/>
                        </a:solidFill>
                        <a:effectLst/>
                        <a:latin typeface="AdvOTf9433e2d"/>
                      </a:endParaRPr>
                    </a:p>
                  </a:txBody>
                  <a:tcPr marL="9525" marR="9525" marT="9525" marB="0" anchor="b">
                    <a:noFill/>
                  </a:tcPr>
                </a:tc>
                <a:tc>
                  <a:txBody>
                    <a:bodyPr/>
                    <a:lstStyle/>
                    <a:p>
                      <a:pPr algn="l" fontAlgn="b"/>
                      <a:r>
                        <a:rPr lang="it-IT" sz="1200" u="none" strike="noStrike" dirty="0">
                          <a:effectLst/>
                        </a:rPr>
                        <a:t>Doppler-</a:t>
                      </a:r>
                      <a:r>
                        <a:rPr lang="it-IT" sz="1200" u="none" strike="noStrike" dirty="0" err="1">
                          <a:effectLst/>
                        </a:rPr>
                        <a:t>constrained</a:t>
                      </a:r>
                      <a:r>
                        <a:rPr lang="it-IT" sz="1200" u="none" strike="noStrike" dirty="0">
                          <a:effectLst/>
                        </a:rPr>
                        <a:t> PCA (DCPCA) </a:t>
                      </a:r>
                      <a:endParaRPr lang="it-IT" sz="1200" b="0" i="0" u="none" strike="noStrike" dirty="0">
                        <a:solidFill>
                          <a:srgbClr val="000000"/>
                        </a:solidFill>
                        <a:effectLst/>
                        <a:latin typeface="AdvOTf9433e2d"/>
                      </a:endParaRPr>
                    </a:p>
                  </a:txBody>
                  <a:tcPr marL="9525" marR="9525" marT="9525" marB="0" anchor="b">
                    <a:noFill/>
                  </a:tcPr>
                </a:tc>
                <a:extLst>
                  <a:ext uri="{0D108BD9-81ED-4DB2-BD59-A6C34878D82A}">
                    <a16:rowId xmlns:a16="http://schemas.microsoft.com/office/drawing/2014/main" val="2399689014"/>
                  </a:ext>
                </a:extLst>
              </a:tr>
            </a:tbl>
          </a:graphicData>
        </a:graphic>
      </p:graphicFrame>
      <p:sp>
        <p:nvSpPr>
          <p:cNvPr id="5" name="CasellaDiTesto 4">
            <a:extLst>
              <a:ext uri="{FF2B5EF4-FFF2-40B4-BE49-F238E27FC236}">
                <a16:creationId xmlns:a16="http://schemas.microsoft.com/office/drawing/2014/main" id="{A995313D-F352-7978-8797-F866BAE3BD67}"/>
              </a:ext>
            </a:extLst>
          </p:cNvPr>
          <p:cNvSpPr txBox="1"/>
          <p:nvPr/>
        </p:nvSpPr>
        <p:spPr>
          <a:xfrm>
            <a:off x="10247279" y="6023044"/>
            <a:ext cx="1541576" cy="646331"/>
          </a:xfrm>
          <a:prstGeom prst="rect">
            <a:avLst/>
          </a:prstGeom>
          <a:noFill/>
        </p:spPr>
        <p:txBody>
          <a:bodyPr wrap="none" rtlCol="0">
            <a:spAutoFit/>
          </a:bodyPr>
          <a:lstStyle/>
          <a:p>
            <a:pPr algn="ctr"/>
            <a:r>
              <a:rPr lang="en-US" dirty="0"/>
              <a:t>Adapted from </a:t>
            </a:r>
            <a:br>
              <a:rPr lang="en-US" dirty="0"/>
            </a:br>
            <a:r>
              <a:rPr lang="en-US" dirty="0"/>
              <a:t>Zhao+2022</a:t>
            </a:r>
          </a:p>
        </p:txBody>
      </p:sp>
      <p:sp>
        <p:nvSpPr>
          <p:cNvPr id="7" name="Titolo 1">
            <a:extLst>
              <a:ext uri="{FF2B5EF4-FFF2-40B4-BE49-F238E27FC236}">
                <a16:creationId xmlns:a16="http://schemas.microsoft.com/office/drawing/2014/main" id="{4DFB3AAC-6A04-5263-B0B3-99C51D37F71D}"/>
              </a:ext>
            </a:extLst>
          </p:cNvPr>
          <p:cNvSpPr>
            <a:spLocks noGrp="1"/>
          </p:cNvSpPr>
          <p:nvPr>
            <p:ph type="title"/>
          </p:nvPr>
        </p:nvSpPr>
        <p:spPr>
          <a:xfrm>
            <a:off x="-2" y="-29767"/>
            <a:ext cx="12202174" cy="907591"/>
          </a:xfrm>
        </p:spPr>
        <p:txBody>
          <a:bodyPr anchor="ctr">
            <a:normAutofit/>
          </a:bodyPr>
          <a:lstStyle/>
          <a:p>
            <a:pPr algn="ctr"/>
            <a:r>
              <a:rPr lang="en-US" sz="4000" dirty="0">
                <a:solidFill>
                  <a:srgbClr val="FFFFFF"/>
                </a:solidFill>
              </a:rPr>
              <a:t>The EXPRES Stellar Signals Project</a:t>
            </a:r>
          </a:p>
        </p:txBody>
      </p:sp>
    </p:spTree>
    <p:extLst>
      <p:ext uri="{BB962C8B-B14F-4D97-AF65-F5344CB8AC3E}">
        <p14:creationId xmlns:p14="http://schemas.microsoft.com/office/powerpoint/2010/main" val="3967406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524440-6DF8-BA42-756D-D0A7132AC899}"/>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01A2F82E-8904-C9BF-8D5D-B574924F0F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6B9212D-7910-348F-61EC-18AC2E92E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BF4840CD-25D2-8C2E-217B-99AFF958E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23D652-380C-7CDC-7040-5F6EAF3C5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ttangolo 5">
            <a:extLst>
              <a:ext uri="{FF2B5EF4-FFF2-40B4-BE49-F238E27FC236}">
                <a16:creationId xmlns:a16="http://schemas.microsoft.com/office/drawing/2014/main" id="{300D2C97-08DE-93EB-B257-F2F632A8D9B1}"/>
              </a:ext>
            </a:extLst>
          </p:cNvPr>
          <p:cNvSpPr/>
          <p:nvPr/>
        </p:nvSpPr>
        <p:spPr>
          <a:xfrm>
            <a:off x="-160516" y="753481"/>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egnaposto contenuto 6">
            <a:extLst>
              <a:ext uri="{FF2B5EF4-FFF2-40B4-BE49-F238E27FC236}">
                <a16:creationId xmlns:a16="http://schemas.microsoft.com/office/drawing/2014/main" id="{9812D058-F923-BFAC-13BF-0067ACE1E8EE}"/>
              </a:ext>
            </a:extLst>
          </p:cNvPr>
          <p:cNvSpPr>
            <a:spLocks noGrp="1"/>
          </p:cNvSpPr>
          <p:nvPr>
            <p:ph idx="1"/>
          </p:nvPr>
        </p:nvSpPr>
        <p:spPr>
          <a:xfrm>
            <a:off x="8145737" y="3282977"/>
            <a:ext cx="4022700" cy="947264"/>
          </a:xfrm>
        </p:spPr>
        <p:txBody>
          <a:bodyPr>
            <a:normAutofit/>
          </a:bodyPr>
          <a:lstStyle/>
          <a:p>
            <a:pPr marL="0" indent="0">
              <a:buNone/>
            </a:pPr>
            <a:r>
              <a:rPr lang="it-IT" sz="1800" dirty="0"/>
              <a:t>ESSP </a:t>
            </a:r>
            <a:r>
              <a:rPr lang="it-IT" sz="1800" dirty="0">
                <a:effectLst/>
              </a:rPr>
              <a:t>II. State of the Field in </a:t>
            </a:r>
            <a:r>
              <a:rPr lang="it-IT" sz="1800" dirty="0" err="1">
                <a:effectLst/>
              </a:rPr>
              <a:t>Disentangling</a:t>
            </a:r>
            <a:r>
              <a:rPr lang="it-IT" sz="1800" dirty="0">
                <a:effectLst/>
              </a:rPr>
              <a:t> </a:t>
            </a:r>
            <a:r>
              <a:rPr lang="it-IT" sz="1800" dirty="0" err="1">
                <a:effectLst/>
              </a:rPr>
              <a:t>Photospheric</a:t>
            </a:r>
            <a:r>
              <a:rPr lang="it-IT" sz="1800" dirty="0">
                <a:effectLst/>
              </a:rPr>
              <a:t> </a:t>
            </a:r>
            <a:r>
              <a:rPr lang="it-IT" sz="1800" dirty="0" err="1">
                <a:effectLst/>
              </a:rPr>
              <a:t>Velocities</a:t>
            </a:r>
            <a:r>
              <a:rPr lang="it-IT" sz="1800" dirty="0">
                <a:effectLst/>
              </a:rPr>
              <a:t>  (</a:t>
            </a:r>
            <a:r>
              <a:rPr lang="it-IT" sz="1800" dirty="0"/>
              <a:t>Zhao+2022)</a:t>
            </a:r>
            <a:endParaRPr lang="it-IT" sz="1800" i="1" dirty="0"/>
          </a:p>
          <a:p>
            <a:endParaRPr lang="en-US" sz="1800" dirty="0"/>
          </a:p>
        </p:txBody>
      </p:sp>
      <p:sp>
        <p:nvSpPr>
          <p:cNvPr id="8" name="CasellaDiTesto 7">
            <a:extLst>
              <a:ext uri="{FF2B5EF4-FFF2-40B4-BE49-F238E27FC236}">
                <a16:creationId xmlns:a16="http://schemas.microsoft.com/office/drawing/2014/main" id="{B69D42D8-33DB-09C6-1076-DAAB4F164342}"/>
              </a:ext>
            </a:extLst>
          </p:cNvPr>
          <p:cNvSpPr txBox="1"/>
          <p:nvPr/>
        </p:nvSpPr>
        <p:spPr>
          <a:xfrm>
            <a:off x="10675142" y="4148623"/>
            <a:ext cx="1516858" cy="400110"/>
          </a:xfrm>
          <a:prstGeom prst="rect">
            <a:avLst/>
          </a:prstGeom>
          <a:noFill/>
        </p:spPr>
        <p:txBody>
          <a:bodyPr wrap="square" rtlCol="0">
            <a:spAutoFit/>
          </a:bodyPr>
          <a:lstStyle/>
          <a:p>
            <a:r>
              <a:rPr lang="it-IT" sz="1000" dirty="0">
                <a:solidFill>
                  <a:schemeClr val="bg1"/>
                </a:solidFill>
              </a:rPr>
              <a:t>K2-141b, McGill University</a:t>
            </a:r>
          </a:p>
        </p:txBody>
      </p:sp>
      <p:pic>
        <p:nvPicPr>
          <p:cNvPr id="10" name="Immagine 9">
            <a:extLst>
              <a:ext uri="{FF2B5EF4-FFF2-40B4-BE49-F238E27FC236}">
                <a16:creationId xmlns:a16="http://schemas.microsoft.com/office/drawing/2014/main" id="{86AD5583-94EB-71D7-1EAD-C578BF85E4CD}"/>
              </a:ext>
            </a:extLst>
          </p:cNvPr>
          <p:cNvPicPr>
            <a:picLocks noChangeAspect="1"/>
          </p:cNvPicPr>
          <p:nvPr/>
        </p:nvPicPr>
        <p:blipFill rotWithShape="1">
          <a:blip r:embed="rId3"/>
          <a:srcRect t="19869"/>
          <a:stretch/>
        </p:blipFill>
        <p:spPr>
          <a:xfrm>
            <a:off x="246647" y="787684"/>
            <a:ext cx="7795374" cy="6070316"/>
          </a:xfrm>
          <a:prstGeom prst="rect">
            <a:avLst/>
          </a:prstGeom>
        </p:spPr>
      </p:pic>
      <p:pic>
        <p:nvPicPr>
          <p:cNvPr id="12" name="Immagine 11">
            <a:extLst>
              <a:ext uri="{FF2B5EF4-FFF2-40B4-BE49-F238E27FC236}">
                <a16:creationId xmlns:a16="http://schemas.microsoft.com/office/drawing/2014/main" id="{1D8F9F65-17D5-64DC-92ED-13492A23B0E6}"/>
              </a:ext>
            </a:extLst>
          </p:cNvPr>
          <p:cNvPicPr>
            <a:picLocks noChangeAspect="1"/>
          </p:cNvPicPr>
          <p:nvPr/>
        </p:nvPicPr>
        <p:blipFill rotWithShape="1">
          <a:blip r:embed="rId3"/>
          <a:srcRect l="5428" r="66114" b="80959"/>
          <a:stretch/>
        </p:blipFill>
        <p:spPr>
          <a:xfrm>
            <a:off x="8145737" y="860397"/>
            <a:ext cx="3278000" cy="2131335"/>
          </a:xfrm>
          <a:prstGeom prst="rect">
            <a:avLst/>
          </a:prstGeom>
        </p:spPr>
      </p:pic>
      <p:sp>
        <p:nvSpPr>
          <p:cNvPr id="13" name="CasellaDiTesto 12">
            <a:extLst>
              <a:ext uri="{FF2B5EF4-FFF2-40B4-BE49-F238E27FC236}">
                <a16:creationId xmlns:a16="http://schemas.microsoft.com/office/drawing/2014/main" id="{327BD97E-C56F-B40A-533C-DC8C3C65D448}"/>
              </a:ext>
            </a:extLst>
          </p:cNvPr>
          <p:cNvSpPr txBox="1"/>
          <p:nvPr/>
        </p:nvSpPr>
        <p:spPr>
          <a:xfrm>
            <a:off x="8145738" y="4271614"/>
            <a:ext cx="4022699" cy="1477328"/>
          </a:xfrm>
          <a:prstGeom prst="rect">
            <a:avLst/>
          </a:prstGeom>
          <a:noFill/>
        </p:spPr>
        <p:txBody>
          <a:bodyPr wrap="square">
            <a:spAutoFit/>
          </a:bodyPr>
          <a:lstStyle/>
          <a:p>
            <a:r>
              <a:rPr lang="it-IT" sz="1800" dirty="0">
                <a:effectLst/>
                <a:latin typeface="AdvOTf9433e2d"/>
              </a:rPr>
              <a:t>No </a:t>
            </a:r>
            <a:r>
              <a:rPr lang="it-IT" sz="1800" dirty="0" err="1">
                <a:effectLst/>
                <a:latin typeface="AdvOTf9433e2d"/>
              </a:rPr>
              <a:t>method</a:t>
            </a:r>
            <a:r>
              <a:rPr lang="it-IT" sz="1800" dirty="0">
                <a:effectLst/>
                <a:latin typeface="AdvOTf9433e2d"/>
              </a:rPr>
              <a:t> </a:t>
            </a:r>
            <a:r>
              <a:rPr lang="it-IT" sz="1800" dirty="0" err="1">
                <a:effectLst/>
                <a:latin typeface="AdvOTf9433e2d"/>
              </a:rPr>
              <a:t>is</a:t>
            </a:r>
            <a:r>
              <a:rPr lang="it-IT" sz="1800" dirty="0">
                <a:effectLst/>
                <a:latin typeface="AdvOTf9433e2d"/>
              </a:rPr>
              <a:t> </a:t>
            </a:r>
            <a:r>
              <a:rPr lang="it-IT" sz="1800" dirty="0" err="1">
                <a:effectLst/>
                <a:latin typeface="AdvOTf9433e2d"/>
              </a:rPr>
              <a:t>yet</a:t>
            </a:r>
            <a:r>
              <a:rPr lang="it-IT" sz="1800" dirty="0">
                <a:effectLst/>
                <a:latin typeface="AdvOTf9433e2d"/>
              </a:rPr>
              <a:t> </a:t>
            </a:r>
            <a:r>
              <a:rPr lang="it-IT" sz="1800" dirty="0" err="1">
                <a:effectLst/>
                <a:latin typeface="AdvOTf9433e2d"/>
              </a:rPr>
              <a:t>consistently</a:t>
            </a:r>
            <a:r>
              <a:rPr lang="it-IT" sz="1800" dirty="0">
                <a:effectLst/>
                <a:latin typeface="AdvOTf9433e2d"/>
              </a:rPr>
              <a:t> </a:t>
            </a:r>
            <a:r>
              <a:rPr lang="it-IT" sz="1800" dirty="0" err="1">
                <a:effectLst/>
                <a:latin typeface="AdvOTf9433e2d"/>
              </a:rPr>
              <a:t>reducing</a:t>
            </a:r>
            <a:r>
              <a:rPr lang="it-IT" sz="1800" dirty="0">
                <a:effectLst/>
                <a:latin typeface="AdvOTf9433e2d"/>
              </a:rPr>
              <a:t> the RV </a:t>
            </a:r>
            <a:r>
              <a:rPr lang="it-IT" sz="1800" dirty="0" err="1">
                <a:effectLst/>
                <a:latin typeface="AdvOTf9433e2d"/>
              </a:rPr>
              <a:t>rms</a:t>
            </a:r>
            <a:r>
              <a:rPr lang="it-IT" sz="1800" dirty="0">
                <a:effectLst/>
                <a:latin typeface="AdvOTf9433e2d"/>
              </a:rPr>
              <a:t> to sub-m/</a:t>
            </a:r>
            <a:r>
              <a:rPr lang="it-IT" sz="1800" dirty="0" err="1">
                <a:effectLst/>
                <a:latin typeface="AdvOTf9433e2d"/>
              </a:rPr>
              <a:t>s</a:t>
            </a:r>
            <a:r>
              <a:rPr lang="it-IT" sz="1800" dirty="0">
                <a:effectLst/>
                <a:latin typeface="AdvOTf9433e2d"/>
              </a:rPr>
              <a:t> </a:t>
            </a:r>
            <a:r>
              <a:rPr lang="it-IT" sz="1800" dirty="0" err="1">
                <a:effectLst/>
                <a:latin typeface="AdvOTf9433e2d"/>
              </a:rPr>
              <a:t>levels</a:t>
            </a:r>
            <a:endParaRPr lang="it-IT" sz="1800" dirty="0">
              <a:effectLst/>
              <a:latin typeface="AdvOTf9433e2d"/>
            </a:endParaRPr>
          </a:p>
          <a:p>
            <a:endParaRPr lang="it-IT" dirty="0">
              <a:latin typeface="AdvOTf9433e2d"/>
            </a:endParaRPr>
          </a:p>
          <a:p>
            <a:r>
              <a:rPr lang="it-IT" dirty="0" err="1">
                <a:latin typeface="AdvOTf9433e2d"/>
              </a:rPr>
              <a:t>C</a:t>
            </a:r>
            <a:r>
              <a:rPr lang="it-IT" sz="1800" dirty="0" err="1">
                <a:effectLst/>
                <a:latin typeface="AdvOTf9433e2d"/>
              </a:rPr>
              <a:t>oncerning</a:t>
            </a:r>
            <a:r>
              <a:rPr lang="it-IT" sz="1800" dirty="0">
                <a:effectLst/>
                <a:latin typeface="AdvOTf9433e2d"/>
              </a:rPr>
              <a:t> </a:t>
            </a:r>
            <a:r>
              <a:rPr lang="it-IT" sz="1800" dirty="0" err="1">
                <a:effectLst/>
                <a:latin typeface="AdvOTf9433e2d"/>
              </a:rPr>
              <a:t>lack</a:t>
            </a:r>
            <a:r>
              <a:rPr lang="it-IT" sz="1800" dirty="0">
                <a:effectLst/>
                <a:latin typeface="AdvOTf9433e2d"/>
              </a:rPr>
              <a:t> of agreement </a:t>
            </a:r>
            <a:r>
              <a:rPr lang="it-IT" sz="1800" dirty="0" err="1">
                <a:effectLst/>
                <a:latin typeface="AdvOTf9433e2d"/>
              </a:rPr>
              <a:t>between</a:t>
            </a:r>
            <a:r>
              <a:rPr lang="it-IT" sz="1800" dirty="0">
                <a:effectLst/>
                <a:latin typeface="AdvOTf9433e2d"/>
              </a:rPr>
              <a:t> the </a:t>
            </a:r>
            <a:r>
              <a:rPr lang="it-IT" sz="1800" dirty="0" err="1">
                <a:effectLst/>
                <a:latin typeface="AdvOTf9433e2d"/>
              </a:rPr>
              <a:t>RVs</a:t>
            </a:r>
            <a:r>
              <a:rPr lang="it-IT" sz="1800" dirty="0">
                <a:effectLst/>
                <a:latin typeface="AdvOTf9433e2d"/>
              </a:rPr>
              <a:t> </a:t>
            </a:r>
            <a:r>
              <a:rPr lang="it-IT" sz="1800" dirty="0" err="1">
                <a:effectLst/>
                <a:latin typeface="AdvOTf9433e2d"/>
              </a:rPr>
              <a:t>returned</a:t>
            </a:r>
            <a:r>
              <a:rPr lang="it-IT" sz="1800" dirty="0">
                <a:effectLst/>
                <a:latin typeface="AdvOTf9433e2d"/>
              </a:rPr>
              <a:t> by </a:t>
            </a:r>
            <a:r>
              <a:rPr lang="it-IT" sz="1800" dirty="0" err="1">
                <a:effectLst/>
                <a:latin typeface="AdvOTf9433e2d"/>
              </a:rPr>
              <a:t>different</a:t>
            </a:r>
            <a:r>
              <a:rPr lang="it-IT" sz="1800" dirty="0">
                <a:effectLst/>
                <a:latin typeface="AdvOTf9433e2d"/>
              </a:rPr>
              <a:t> </a:t>
            </a:r>
            <a:r>
              <a:rPr lang="it-IT" sz="1800" dirty="0" err="1">
                <a:effectLst/>
                <a:latin typeface="AdvOTf9433e2d"/>
              </a:rPr>
              <a:t>methods</a:t>
            </a:r>
            <a:endParaRPr lang="it-IT" dirty="0">
              <a:latin typeface="AdvOTf9433e2d"/>
            </a:endParaRPr>
          </a:p>
        </p:txBody>
      </p:sp>
      <p:sp>
        <p:nvSpPr>
          <p:cNvPr id="16" name="Titolo 1">
            <a:extLst>
              <a:ext uri="{FF2B5EF4-FFF2-40B4-BE49-F238E27FC236}">
                <a16:creationId xmlns:a16="http://schemas.microsoft.com/office/drawing/2014/main" id="{A64946E7-1B82-E649-357F-488577E2AAC4}"/>
              </a:ext>
            </a:extLst>
          </p:cNvPr>
          <p:cNvSpPr>
            <a:spLocks noGrp="1"/>
          </p:cNvSpPr>
          <p:nvPr>
            <p:ph type="title"/>
          </p:nvPr>
        </p:nvSpPr>
        <p:spPr>
          <a:xfrm>
            <a:off x="-2" y="-29767"/>
            <a:ext cx="12202174" cy="907591"/>
          </a:xfrm>
        </p:spPr>
        <p:txBody>
          <a:bodyPr anchor="ctr">
            <a:normAutofit/>
          </a:bodyPr>
          <a:lstStyle/>
          <a:p>
            <a:pPr algn="ctr"/>
            <a:r>
              <a:rPr lang="en-US" sz="4000" dirty="0">
                <a:solidFill>
                  <a:srgbClr val="FFFFFF"/>
                </a:solidFill>
              </a:rPr>
              <a:t>The EXPRES Stellar Signals Project</a:t>
            </a:r>
          </a:p>
        </p:txBody>
      </p:sp>
    </p:spTree>
    <p:extLst>
      <p:ext uri="{BB962C8B-B14F-4D97-AF65-F5344CB8AC3E}">
        <p14:creationId xmlns:p14="http://schemas.microsoft.com/office/powerpoint/2010/main" val="1268033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94230B-669F-D0AF-1A2C-C9EAC1D752E8}"/>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8384D12D-9005-0AC9-12FA-D7B0A960A1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AC527FBA-6B0B-323E-CEC1-FFCD5051F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4E0388EC-BE12-EECE-E92C-12E66806D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89E3CC-AB46-2274-2880-D8742D7DB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ttangolo 5">
            <a:extLst>
              <a:ext uri="{FF2B5EF4-FFF2-40B4-BE49-F238E27FC236}">
                <a16:creationId xmlns:a16="http://schemas.microsoft.com/office/drawing/2014/main" id="{AA01594D-A768-F561-F9C3-1F9C454AC749}"/>
              </a:ext>
            </a:extLst>
          </p:cNvPr>
          <p:cNvSpPr/>
          <p:nvPr/>
        </p:nvSpPr>
        <p:spPr>
          <a:xfrm>
            <a:off x="-160516" y="753481"/>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a:extLst>
              <a:ext uri="{FF2B5EF4-FFF2-40B4-BE49-F238E27FC236}">
                <a16:creationId xmlns:a16="http://schemas.microsoft.com/office/drawing/2014/main" id="{7B36798F-61A3-CC9C-868C-20714FFF367D}"/>
              </a:ext>
            </a:extLst>
          </p:cNvPr>
          <p:cNvSpPr txBox="1"/>
          <p:nvPr/>
        </p:nvSpPr>
        <p:spPr>
          <a:xfrm>
            <a:off x="10675142" y="4148623"/>
            <a:ext cx="1516858" cy="400110"/>
          </a:xfrm>
          <a:prstGeom prst="rect">
            <a:avLst/>
          </a:prstGeom>
          <a:noFill/>
        </p:spPr>
        <p:txBody>
          <a:bodyPr wrap="square" rtlCol="0">
            <a:spAutoFit/>
          </a:bodyPr>
          <a:lstStyle/>
          <a:p>
            <a:r>
              <a:rPr lang="it-IT" sz="1000" dirty="0">
                <a:solidFill>
                  <a:schemeClr val="bg1"/>
                </a:solidFill>
              </a:rPr>
              <a:t>K2-141b, McGill University</a:t>
            </a:r>
          </a:p>
        </p:txBody>
      </p:sp>
      <p:sp>
        <p:nvSpPr>
          <p:cNvPr id="16" name="Titolo 1">
            <a:extLst>
              <a:ext uri="{FF2B5EF4-FFF2-40B4-BE49-F238E27FC236}">
                <a16:creationId xmlns:a16="http://schemas.microsoft.com/office/drawing/2014/main" id="{4DCBED95-080F-9F84-25F1-C3DC94290C1F}"/>
              </a:ext>
            </a:extLst>
          </p:cNvPr>
          <p:cNvSpPr>
            <a:spLocks noGrp="1"/>
          </p:cNvSpPr>
          <p:nvPr>
            <p:ph type="title"/>
          </p:nvPr>
        </p:nvSpPr>
        <p:spPr>
          <a:xfrm>
            <a:off x="-2" y="-29767"/>
            <a:ext cx="12202174" cy="907591"/>
          </a:xfrm>
        </p:spPr>
        <p:txBody>
          <a:bodyPr anchor="ctr">
            <a:normAutofit/>
          </a:bodyPr>
          <a:lstStyle/>
          <a:p>
            <a:pPr algn="ctr"/>
            <a:r>
              <a:rPr lang="en-US" sz="4000" dirty="0">
                <a:solidFill>
                  <a:srgbClr val="FFFFFF"/>
                </a:solidFill>
              </a:rPr>
              <a:t>Radial Velocity data challenges</a:t>
            </a:r>
          </a:p>
        </p:txBody>
      </p:sp>
      <p:sp>
        <p:nvSpPr>
          <p:cNvPr id="3" name="CasellaDiTesto 2">
            <a:extLst>
              <a:ext uri="{FF2B5EF4-FFF2-40B4-BE49-F238E27FC236}">
                <a16:creationId xmlns:a16="http://schemas.microsoft.com/office/drawing/2014/main" id="{6A3CF493-132D-F4EF-201E-3901944DAF1D}"/>
              </a:ext>
            </a:extLst>
          </p:cNvPr>
          <p:cNvSpPr txBox="1"/>
          <p:nvPr/>
        </p:nvSpPr>
        <p:spPr>
          <a:xfrm>
            <a:off x="159579" y="825383"/>
            <a:ext cx="8394276" cy="2308324"/>
          </a:xfrm>
          <a:prstGeom prst="rect">
            <a:avLst/>
          </a:prstGeom>
          <a:noFill/>
        </p:spPr>
        <p:txBody>
          <a:bodyPr wrap="square">
            <a:spAutoFit/>
          </a:bodyPr>
          <a:lstStyle/>
          <a:p>
            <a:r>
              <a:rPr lang="en-GB" sz="2400" b="0" i="0" dirty="0">
                <a:solidFill>
                  <a:srgbClr val="222222"/>
                </a:solidFill>
                <a:effectLst/>
              </a:rPr>
              <a:t>Extreme Stellar Signals Project (Zhao)</a:t>
            </a:r>
          </a:p>
          <a:p>
            <a:r>
              <a:rPr lang="en-GB" sz="2400" dirty="0">
                <a:solidFill>
                  <a:srgbClr val="222222"/>
                </a:solidFill>
              </a:rPr>
              <a:t>Instruments: </a:t>
            </a:r>
            <a:r>
              <a:rPr lang="en-GB" sz="2400" b="0" i="0" dirty="0">
                <a:solidFill>
                  <a:srgbClr val="222222"/>
                </a:solidFill>
                <a:effectLst/>
              </a:rPr>
              <a:t>HARPS, HARPS-N, EXPRES, NEID</a:t>
            </a:r>
            <a:br>
              <a:rPr lang="en-GB" sz="2400" b="0" i="0" dirty="0">
                <a:solidFill>
                  <a:srgbClr val="222222"/>
                </a:solidFill>
                <a:effectLst/>
              </a:rPr>
            </a:br>
            <a:r>
              <a:rPr lang="en-GB" sz="2400" b="0" i="0" dirty="0">
                <a:solidFill>
                  <a:srgbClr val="222222"/>
                </a:solidFill>
                <a:effectLst/>
              </a:rPr>
              <a:t>https://essp-eprv.github.io/index.html</a:t>
            </a:r>
          </a:p>
          <a:p>
            <a:endParaRPr lang="en-GB" sz="2400" dirty="0"/>
          </a:p>
          <a:p>
            <a:r>
              <a:rPr lang="en-GB" sz="2400" dirty="0"/>
              <a:t>PLATO SVWG RV Challenge (</a:t>
            </a:r>
            <a:r>
              <a:rPr lang="en-GB" sz="2400" dirty="0" err="1"/>
              <a:t>Cretignier</a:t>
            </a:r>
            <a:r>
              <a:rPr lang="en-GB" sz="2400" dirty="0"/>
              <a:t>, Hara)</a:t>
            </a:r>
          </a:p>
          <a:p>
            <a:r>
              <a:rPr lang="en-GB" sz="2400" dirty="0"/>
              <a:t>Instruments: HARPS, HARPS-N, SDO photometry</a:t>
            </a:r>
          </a:p>
        </p:txBody>
      </p:sp>
      <p:pic>
        <p:nvPicPr>
          <p:cNvPr id="4" name="Immagine 3">
            <a:extLst>
              <a:ext uri="{FF2B5EF4-FFF2-40B4-BE49-F238E27FC236}">
                <a16:creationId xmlns:a16="http://schemas.microsoft.com/office/drawing/2014/main" id="{DF4BEDA5-21EA-6276-7766-F7A30911A367}"/>
              </a:ext>
            </a:extLst>
          </p:cNvPr>
          <p:cNvPicPr>
            <a:picLocks noChangeAspect="1"/>
          </p:cNvPicPr>
          <p:nvPr/>
        </p:nvPicPr>
        <p:blipFill>
          <a:blip r:embed="rId3"/>
          <a:stretch>
            <a:fillRect/>
          </a:stretch>
        </p:blipFill>
        <p:spPr>
          <a:xfrm>
            <a:off x="108236" y="3359286"/>
            <a:ext cx="7968846" cy="3292912"/>
          </a:xfrm>
          <a:prstGeom prst="rect">
            <a:avLst/>
          </a:prstGeom>
        </p:spPr>
      </p:pic>
      <p:sp>
        <p:nvSpPr>
          <p:cNvPr id="7" name="CasellaDiTesto 6">
            <a:extLst>
              <a:ext uri="{FF2B5EF4-FFF2-40B4-BE49-F238E27FC236}">
                <a16:creationId xmlns:a16="http://schemas.microsoft.com/office/drawing/2014/main" id="{439874A2-B74E-F2DE-8D81-0ADBED0E4023}"/>
              </a:ext>
            </a:extLst>
          </p:cNvPr>
          <p:cNvSpPr txBox="1"/>
          <p:nvPr/>
        </p:nvSpPr>
        <p:spPr>
          <a:xfrm>
            <a:off x="7767925" y="5342968"/>
            <a:ext cx="4315839" cy="1200329"/>
          </a:xfrm>
          <a:prstGeom prst="rect">
            <a:avLst/>
          </a:prstGeom>
          <a:noFill/>
        </p:spPr>
        <p:txBody>
          <a:bodyPr wrap="square">
            <a:spAutoFit/>
          </a:bodyPr>
          <a:lstStyle/>
          <a:p>
            <a:r>
              <a:rPr lang="en-GB" sz="2400" dirty="0"/>
              <a:t>PSVWG Bonus</a:t>
            </a:r>
          </a:p>
          <a:p>
            <a:r>
              <a:rPr lang="en-GB" sz="2400" dirty="0"/>
              <a:t>CoRoT-7 (Cortes Zuleta)</a:t>
            </a:r>
          </a:p>
          <a:p>
            <a:r>
              <a:rPr lang="en-GB" sz="2400" dirty="0"/>
              <a:t>Instruments: CoRoT + HARPS</a:t>
            </a:r>
          </a:p>
        </p:txBody>
      </p:sp>
      <p:sp>
        <p:nvSpPr>
          <p:cNvPr id="10" name="CasellaDiTesto 9">
            <a:extLst>
              <a:ext uri="{FF2B5EF4-FFF2-40B4-BE49-F238E27FC236}">
                <a16:creationId xmlns:a16="http://schemas.microsoft.com/office/drawing/2014/main" id="{4A9A97AB-8A33-6B9A-75A0-7BCF9DD86733}"/>
              </a:ext>
            </a:extLst>
          </p:cNvPr>
          <p:cNvSpPr txBox="1"/>
          <p:nvPr/>
        </p:nvSpPr>
        <p:spPr>
          <a:xfrm>
            <a:off x="7262739" y="1024844"/>
            <a:ext cx="4564402" cy="224676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it-IT" sz="2800" b="1" dirty="0"/>
              <a:t>Major challenge:</a:t>
            </a:r>
          </a:p>
          <a:p>
            <a:r>
              <a:rPr lang="it-IT" sz="2800" dirty="0"/>
              <a:t>No target </a:t>
            </a:r>
            <a:r>
              <a:rPr lang="it-IT" sz="2800" dirty="0" err="1"/>
              <a:t>overlap</a:t>
            </a:r>
            <a:r>
              <a:rPr lang="it-IT" sz="2800" dirty="0"/>
              <a:t> </a:t>
            </a:r>
            <a:r>
              <a:rPr lang="it-IT" sz="2800" dirty="0" err="1"/>
              <a:t>between</a:t>
            </a:r>
            <a:r>
              <a:rPr lang="it-IT" sz="2800" dirty="0"/>
              <a:t> Kepler </a:t>
            </a:r>
            <a:r>
              <a:rPr lang="it-IT" sz="2800" dirty="0" err="1"/>
              <a:t>photmetry</a:t>
            </a:r>
            <a:r>
              <a:rPr lang="it-IT" sz="2800" dirty="0"/>
              <a:t> and</a:t>
            </a:r>
            <a:br>
              <a:rPr lang="it-IT" sz="2800" dirty="0"/>
            </a:br>
            <a:r>
              <a:rPr lang="it-IT" sz="2800" dirty="0"/>
              <a:t>high-</a:t>
            </a:r>
            <a:r>
              <a:rPr lang="it-IT" sz="2800" dirty="0" err="1"/>
              <a:t>cadence</a:t>
            </a:r>
            <a:r>
              <a:rPr lang="it-IT" sz="2800" dirty="0"/>
              <a:t>, high-SNR </a:t>
            </a:r>
            <a:r>
              <a:rPr lang="it-IT" sz="2800" dirty="0" err="1"/>
              <a:t>spectroscopic</a:t>
            </a:r>
            <a:r>
              <a:rPr lang="it-IT" sz="2800" dirty="0"/>
              <a:t> </a:t>
            </a:r>
            <a:r>
              <a:rPr lang="it-IT" sz="2800" dirty="0" err="1"/>
              <a:t>observations</a:t>
            </a:r>
            <a:endParaRPr lang="en-GB" sz="2800" dirty="0"/>
          </a:p>
        </p:txBody>
      </p:sp>
      <mc:AlternateContent xmlns:mc="http://schemas.openxmlformats.org/markup-compatibility/2006">
        <mc:Choice xmlns:p14="http://schemas.microsoft.com/office/powerpoint/2010/main" Requires="p14">
          <p:contentPart p14:bwMode="auto" r:id="rId4">
            <p14:nvContentPartPr>
              <p14:cNvPr id="12" name="Input penna 11">
                <a:extLst>
                  <a:ext uri="{FF2B5EF4-FFF2-40B4-BE49-F238E27FC236}">
                    <a16:creationId xmlns:a16="http://schemas.microsoft.com/office/drawing/2014/main" id="{DEA312DF-D427-FFDB-00AE-C5EB534C7CBD}"/>
                  </a:ext>
                </a:extLst>
              </p14:cNvPr>
              <p14:cNvContentPartPr/>
              <p14:nvPr/>
            </p14:nvContentPartPr>
            <p14:xfrm>
              <a:off x="9189018" y="3410798"/>
              <a:ext cx="360" cy="360"/>
            </p14:xfrm>
          </p:contentPart>
        </mc:Choice>
        <mc:Fallback>
          <p:pic>
            <p:nvPicPr>
              <p:cNvPr id="12" name="Input penna 11">
                <a:extLst>
                  <a:ext uri="{FF2B5EF4-FFF2-40B4-BE49-F238E27FC236}">
                    <a16:creationId xmlns:a16="http://schemas.microsoft.com/office/drawing/2014/main" id="{DEA312DF-D427-FFDB-00AE-C5EB534C7CBD}"/>
                  </a:ext>
                </a:extLst>
              </p:cNvPr>
              <p:cNvPicPr/>
              <p:nvPr/>
            </p:nvPicPr>
            <p:blipFill>
              <a:blip r:embed="rId5"/>
              <a:stretch>
                <a:fillRect/>
              </a:stretch>
            </p:blipFill>
            <p:spPr>
              <a:xfrm>
                <a:off x="9180378" y="3401798"/>
                <a:ext cx="18000" cy="18000"/>
              </a:xfrm>
              <a:prstGeom prst="rect">
                <a:avLst/>
              </a:prstGeom>
            </p:spPr>
          </p:pic>
        </mc:Fallback>
      </mc:AlternateContent>
      <p:sp>
        <p:nvSpPr>
          <p:cNvPr id="19" name="CasellaDiTesto 18">
            <a:extLst>
              <a:ext uri="{FF2B5EF4-FFF2-40B4-BE49-F238E27FC236}">
                <a16:creationId xmlns:a16="http://schemas.microsoft.com/office/drawing/2014/main" id="{A1006F6B-D097-AFED-5B09-A506BC563548}"/>
              </a:ext>
            </a:extLst>
          </p:cNvPr>
          <p:cNvSpPr txBox="1"/>
          <p:nvPr/>
        </p:nvSpPr>
        <p:spPr>
          <a:xfrm>
            <a:off x="7262739" y="3446843"/>
            <a:ext cx="4564402" cy="138499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it-IT" sz="2800" b="1" dirty="0" err="1"/>
              <a:t>Caution</a:t>
            </a:r>
            <a:r>
              <a:rPr lang="it-IT" sz="2800" b="1" dirty="0"/>
              <a:t> with</a:t>
            </a:r>
            <a:br>
              <a:rPr lang="it-IT" sz="2800" b="1" dirty="0"/>
            </a:br>
            <a:r>
              <a:rPr lang="it-IT" sz="2800" dirty="0"/>
              <a:t>Human </a:t>
            </a:r>
            <a:r>
              <a:rPr lang="it-IT" sz="2800" dirty="0" err="1"/>
              <a:t>biases</a:t>
            </a:r>
            <a:r>
              <a:rPr lang="it-IT" sz="2800" dirty="0"/>
              <a:t> from human </a:t>
            </a:r>
            <a:r>
              <a:rPr lang="it-IT" sz="2800" dirty="0" err="1"/>
              <a:t>participants</a:t>
            </a:r>
            <a:r>
              <a:rPr lang="it-IT" sz="2800" dirty="0"/>
              <a:t> of challenges</a:t>
            </a:r>
            <a:endParaRPr lang="en-GB" sz="2800" dirty="0"/>
          </a:p>
        </p:txBody>
      </p:sp>
    </p:spTree>
    <p:extLst>
      <p:ext uri="{BB962C8B-B14F-4D97-AF65-F5344CB8AC3E}">
        <p14:creationId xmlns:p14="http://schemas.microsoft.com/office/powerpoint/2010/main" val="110394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1B862A-7C8A-10B1-424E-25349AA1A855}"/>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BC6C1C2D-EB4F-8A65-8F95-F5D742AFB6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2B934FE4-0A39-8065-D51F-59AB808408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F126DFEB-D9F9-3494-4778-D9370967C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B7A51A-52D4-E6F3-C089-CF83DD45C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ttangolo 5">
            <a:extLst>
              <a:ext uri="{FF2B5EF4-FFF2-40B4-BE49-F238E27FC236}">
                <a16:creationId xmlns:a16="http://schemas.microsoft.com/office/drawing/2014/main" id="{93C9630C-0007-958F-6F19-A07AEC21D3D3}"/>
              </a:ext>
            </a:extLst>
          </p:cNvPr>
          <p:cNvSpPr/>
          <p:nvPr/>
        </p:nvSpPr>
        <p:spPr>
          <a:xfrm>
            <a:off x="-160516" y="753481"/>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a:extLst>
              <a:ext uri="{FF2B5EF4-FFF2-40B4-BE49-F238E27FC236}">
                <a16:creationId xmlns:a16="http://schemas.microsoft.com/office/drawing/2014/main" id="{06F038F5-22C6-0852-9B91-D419B6139463}"/>
              </a:ext>
            </a:extLst>
          </p:cNvPr>
          <p:cNvSpPr txBox="1"/>
          <p:nvPr/>
        </p:nvSpPr>
        <p:spPr>
          <a:xfrm>
            <a:off x="10675142" y="4148623"/>
            <a:ext cx="1516858" cy="400110"/>
          </a:xfrm>
          <a:prstGeom prst="rect">
            <a:avLst/>
          </a:prstGeom>
          <a:noFill/>
        </p:spPr>
        <p:txBody>
          <a:bodyPr wrap="square" rtlCol="0">
            <a:spAutoFit/>
          </a:bodyPr>
          <a:lstStyle/>
          <a:p>
            <a:r>
              <a:rPr lang="it-IT" sz="1000" dirty="0">
                <a:solidFill>
                  <a:schemeClr val="bg1"/>
                </a:solidFill>
              </a:rPr>
              <a:t>K2-141b, McGill University</a:t>
            </a:r>
          </a:p>
        </p:txBody>
      </p:sp>
      <p:sp>
        <p:nvSpPr>
          <p:cNvPr id="16" name="Titolo 1">
            <a:extLst>
              <a:ext uri="{FF2B5EF4-FFF2-40B4-BE49-F238E27FC236}">
                <a16:creationId xmlns:a16="http://schemas.microsoft.com/office/drawing/2014/main" id="{CF8C09C9-AACC-6087-DE4E-29430316B8E6}"/>
              </a:ext>
            </a:extLst>
          </p:cNvPr>
          <p:cNvSpPr>
            <a:spLocks noGrp="1"/>
          </p:cNvSpPr>
          <p:nvPr>
            <p:ph type="title"/>
          </p:nvPr>
        </p:nvSpPr>
        <p:spPr>
          <a:xfrm>
            <a:off x="-2" y="-29767"/>
            <a:ext cx="12202174" cy="907591"/>
          </a:xfrm>
        </p:spPr>
        <p:txBody>
          <a:bodyPr anchor="ctr">
            <a:normAutofit/>
          </a:bodyPr>
          <a:lstStyle/>
          <a:p>
            <a:pPr algn="ctr"/>
            <a:r>
              <a:rPr lang="en-US" sz="4000" dirty="0">
                <a:solidFill>
                  <a:srgbClr val="FFFFFF"/>
                </a:solidFill>
              </a:rPr>
              <a:t>Conclusion: we can do it! </a:t>
            </a:r>
          </a:p>
        </p:txBody>
      </p:sp>
      <p:sp>
        <p:nvSpPr>
          <p:cNvPr id="3" name="CasellaDiTesto 2">
            <a:extLst>
              <a:ext uri="{FF2B5EF4-FFF2-40B4-BE49-F238E27FC236}">
                <a16:creationId xmlns:a16="http://schemas.microsoft.com/office/drawing/2014/main" id="{00A4A893-6B79-5677-7419-CF7759577A46}"/>
              </a:ext>
            </a:extLst>
          </p:cNvPr>
          <p:cNvSpPr txBox="1"/>
          <p:nvPr/>
        </p:nvSpPr>
        <p:spPr>
          <a:xfrm>
            <a:off x="224430" y="1637830"/>
            <a:ext cx="11682225" cy="156966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r>
              <a:rPr lang="en-GB" sz="3200" b="1" i="0" dirty="0">
                <a:solidFill>
                  <a:schemeClr val="bg1"/>
                </a:solidFill>
                <a:effectLst/>
              </a:rPr>
              <a:t>Photometry</a:t>
            </a:r>
          </a:p>
          <a:p>
            <a:pPr marL="342900" indent="-342900">
              <a:buFont typeface="Arial" panose="020B0604020202020204" pitchFamily="34" charset="0"/>
              <a:buChar char="•"/>
            </a:pPr>
            <a:r>
              <a:rPr lang="en-GB" sz="3200" dirty="0">
                <a:solidFill>
                  <a:schemeClr val="bg1"/>
                </a:solidFill>
              </a:rPr>
              <a:t>PLATO will drive further improvements to data modelling</a:t>
            </a:r>
          </a:p>
          <a:p>
            <a:pPr marL="342900" indent="-342900">
              <a:buFont typeface="Arial" panose="020B0604020202020204" pitchFamily="34" charset="0"/>
              <a:buChar char="•"/>
            </a:pPr>
            <a:r>
              <a:rPr lang="en-GB" sz="3200" dirty="0">
                <a:solidFill>
                  <a:schemeClr val="bg1"/>
                </a:solidFill>
              </a:rPr>
              <a:t>We are in a safe land - PLATO goals at reach</a:t>
            </a:r>
          </a:p>
        </p:txBody>
      </p:sp>
      <mc:AlternateContent xmlns:mc="http://schemas.openxmlformats.org/markup-compatibility/2006">
        <mc:Choice xmlns:p14="http://schemas.microsoft.com/office/powerpoint/2010/main" Requires="p14">
          <p:contentPart p14:bwMode="auto" r:id="rId3">
            <p14:nvContentPartPr>
              <p14:cNvPr id="12" name="Input penna 11">
                <a:extLst>
                  <a:ext uri="{FF2B5EF4-FFF2-40B4-BE49-F238E27FC236}">
                    <a16:creationId xmlns:a16="http://schemas.microsoft.com/office/drawing/2014/main" id="{538CCA0C-3CD7-9CED-E12A-C0E6C21EC127}"/>
                  </a:ext>
                </a:extLst>
              </p14:cNvPr>
              <p14:cNvContentPartPr/>
              <p14:nvPr/>
            </p14:nvContentPartPr>
            <p14:xfrm>
              <a:off x="9189018" y="3410798"/>
              <a:ext cx="360" cy="360"/>
            </p14:xfrm>
          </p:contentPart>
        </mc:Choice>
        <mc:Fallback>
          <p:pic>
            <p:nvPicPr>
              <p:cNvPr id="12" name="Input penna 11">
                <a:extLst>
                  <a:ext uri="{FF2B5EF4-FFF2-40B4-BE49-F238E27FC236}">
                    <a16:creationId xmlns:a16="http://schemas.microsoft.com/office/drawing/2014/main" id="{538CCA0C-3CD7-9CED-E12A-C0E6C21EC127}"/>
                  </a:ext>
                </a:extLst>
              </p:cNvPr>
              <p:cNvPicPr/>
              <p:nvPr/>
            </p:nvPicPr>
            <p:blipFill>
              <a:blip r:embed="rId4"/>
              <a:stretch>
                <a:fillRect/>
              </a:stretch>
            </p:blipFill>
            <p:spPr>
              <a:xfrm>
                <a:off x="9180018" y="3401798"/>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3" name="Input penna 12">
                <a:extLst>
                  <a:ext uri="{FF2B5EF4-FFF2-40B4-BE49-F238E27FC236}">
                    <a16:creationId xmlns:a16="http://schemas.microsoft.com/office/drawing/2014/main" id="{3AD6852F-2E4F-4768-95A7-0AA443BA406A}"/>
                  </a:ext>
                </a:extLst>
              </p14:cNvPr>
              <p14:cNvContentPartPr/>
              <p14:nvPr/>
            </p14:nvContentPartPr>
            <p14:xfrm>
              <a:off x="8754498" y="2749478"/>
              <a:ext cx="360" cy="360"/>
            </p14:xfrm>
          </p:contentPart>
        </mc:Choice>
        <mc:Fallback>
          <p:pic>
            <p:nvPicPr>
              <p:cNvPr id="13" name="Input penna 12">
                <a:extLst>
                  <a:ext uri="{FF2B5EF4-FFF2-40B4-BE49-F238E27FC236}">
                    <a16:creationId xmlns:a16="http://schemas.microsoft.com/office/drawing/2014/main" id="{3AD6852F-2E4F-4768-95A7-0AA443BA406A}"/>
                  </a:ext>
                </a:extLst>
              </p:cNvPr>
              <p:cNvPicPr/>
              <p:nvPr/>
            </p:nvPicPr>
            <p:blipFill>
              <a:blip r:embed="rId4"/>
              <a:stretch>
                <a:fillRect/>
              </a:stretch>
            </p:blipFill>
            <p:spPr>
              <a:xfrm>
                <a:off x="8745498" y="2740478"/>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7" name="Input penna 16">
                <a:extLst>
                  <a:ext uri="{FF2B5EF4-FFF2-40B4-BE49-F238E27FC236}">
                    <a16:creationId xmlns:a16="http://schemas.microsoft.com/office/drawing/2014/main" id="{317C5E70-B466-EF3D-362D-D32600C5C138}"/>
                  </a:ext>
                </a:extLst>
              </p14:cNvPr>
              <p14:cNvContentPartPr/>
              <p14:nvPr/>
            </p14:nvContentPartPr>
            <p14:xfrm>
              <a:off x="11394378" y="2165918"/>
              <a:ext cx="360" cy="360"/>
            </p14:xfrm>
          </p:contentPart>
        </mc:Choice>
        <mc:Fallback>
          <p:pic>
            <p:nvPicPr>
              <p:cNvPr id="17" name="Input penna 16">
                <a:extLst>
                  <a:ext uri="{FF2B5EF4-FFF2-40B4-BE49-F238E27FC236}">
                    <a16:creationId xmlns:a16="http://schemas.microsoft.com/office/drawing/2014/main" id="{317C5E70-B466-EF3D-362D-D32600C5C138}"/>
                  </a:ext>
                </a:extLst>
              </p:cNvPr>
              <p:cNvPicPr/>
              <p:nvPr/>
            </p:nvPicPr>
            <p:blipFill>
              <a:blip r:embed="rId4"/>
              <a:stretch>
                <a:fillRect/>
              </a:stretch>
            </p:blipFill>
            <p:spPr>
              <a:xfrm>
                <a:off x="11385378" y="2156918"/>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Input penna 17">
                <a:extLst>
                  <a:ext uri="{FF2B5EF4-FFF2-40B4-BE49-F238E27FC236}">
                    <a16:creationId xmlns:a16="http://schemas.microsoft.com/office/drawing/2014/main" id="{424B66B9-BC91-A34C-2F87-0AFEE2C7D03B}"/>
                  </a:ext>
                </a:extLst>
              </p14:cNvPr>
              <p14:cNvContentPartPr/>
              <p14:nvPr/>
            </p14:nvContentPartPr>
            <p14:xfrm>
              <a:off x="8080218" y="2191838"/>
              <a:ext cx="360" cy="360"/>
            </p14:xfrm>
          </p:contentPart>
        </mc:Choice>
        <mc:Fallback>
          <p:pic>
            <p:nvPicPr>
              <p:cNvPr id="18" name="Input penna 17">
                <a:extLst>
                  <a:ext uri="{FF2B5EF4-FFF2-40B4-BE49-F238E27FC236}">
                    <a16:creationId xmlns:a16="http://schemas.microsoft.com/office/drawing/2014/main" id="{424B66B9-BC91-A34C-2F87-0AFEE2C7D03B}"/>
                  </a:ext>
                </a:extLst>
              </p:cNvPr>
              <p:cNvPicPr/>
              <p:nvPr/>
            </p:nvPicPr>
            <p:blipFill>
              <a:blip r:embed="rId4"/>
              <a:stretch>
                <a:fillRect/>
              </a:stretch>
            </p:blipFill>
            <p:spPr>
              <a:xfrm>
                <a:off x="8071218" y="2182838"/>
                <a:ext cx="18000" cy="18000"/>
              </a:xfrm>
              <a:prstGeom prst="rect">
                <a:avLst/>
              </a:prstGeom>
            </p:spPr>
          </p:pic>
        </mc:Fallback>
      </mc:AlternateContent>
      <p:sp>
        <p:nvSpPr>
          <p:cNvPr id="2" name="CasellaDiTesto 1">
            <a:extLst>
              <a:ext uri="{FF2B5EF4-FFF2-40B4-BE49-F238E27FC236}">
                <a16:creationId xmlns:a16="http://schemas.microsoft.com/office/drawing/2014/main" id="{7E1D80F5-D7B0-91B8-9C3E-1193C7044EE8}"/>
              </a:ext>
            </a:extLst>
          </p:cNvPr>
          <p:cNvSpPr txBox="1"/>
          <p:nvPr/>
        </p:nvSpPr>
        <p:spPr>
          <a:xfrm>
            <a:off x="224430" y="843902"/>
            <a:ext cx="5800234" cy="584775"/>
          </a:xfrm>
          <a:prstGeom prst="rect">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r>
              <a:rPr lang="en-GB" sz="3200" b="0" i="0" dirty="0">
                <a:solidFill>
                  <a:schemeClr val="bg1"/>
                </a:solidFill>
                <a:effectLst/>
              </a:rPr>
              <a:t>All stars are active: deal with it</a:t>
            </a:r>
            <a:endParaRPr lang="en-GB" sz="3200" dirty="0">
              <a:solidFill>
                <a:schemeClr val="bg1"/>
              </a:solidFill>
            </a:endParaRPr>
          </a:p>
        </p:txBody>
      </p:sp>
      <p:sp>
        <p:nvSpPr>
          <p:cNvPr id="5" name="CasellaDiTesto 4">
            <a:extLst>
              <a:ext uri="{FF2B5EF4-FFF2-40B4-BE49-F238E27FC236}">
                <a16:creationId xmlns:a16="http://schemas.microsoft.com/office/drawing/2014/main" id="{5A2F232D-549A-1F82-A400-91A659A6AAE6}"/>
              </a:ext>
            </a:extLst>
          </p:cNvPr>
          <p:cNvSpPr txBox="1"/>
          <p:nvPr/>
        </p:nvSpPr>
        <p:spPr>
          <a:xfrm>
            <a:off x="224430" y="3446843"/>
            <a:ext cx="11681144" cy="255454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GB" sz="3200" b="1" i="0" dirty="0">
                <a:solidFill>
                  <a:schemeClr val="bg1"/>
                </a:solidFill>
                <a:effectLst/>
              </a:rPr>
              <a:t>Spectroscopy</a:t>
            </a:r>
          </a:p>
          <a:p>
            <a:pPr marL="342900" indent="-342900">
              <a:buFont typeface="Arial" panose="020B0604020202020204" pitchFamily="34" charset="0"/>
              <a:buChar char="•"/>
            </a:pPr>
            <a:r>
              <a:rPr lang="en-GB" sz="3200" dirty="0">
                <a:solidFill>
                  <a:schemeClr val="bg1"/>
                </a:solidFill>
              </a:rPr>
              <a:t>Current datasets or simulations only provide a partial view of our ability in detecting Earth analogues</a:t>
            </a:r>
          </a:p>
          <a:p>
            <a:pPr marL="342900" indent="-342900">
              <a:buFont typeface="Arial" panose="020B0604020202020204" pitchFamily="34" charset="0"/>
              <a:buChar char="•"/>
            </a:pPr>
            <a:r>
              <a:rPr lang="en-GB" sz="3200" dirty="0">
                <a:solidFill>
                  <a:schemeClr val="bg1"/>
                </a:solidFill>
              </a:rPr>
              <a:t>PLATO + ESPRESSO data may kickstart new modelling methods, leading to future Earth analogues characterization</a:t>
            </a:r>
          </a:p>
        </p:txBody>
      </p:sp>
    </p:spTree>
    <p:extLst>
      <p:ext uri="{BB962C8B-B14F-4D97-AF65-F5344CB8AC3E}">
        <p14:creationId xmlns:p14="http://schemas.microsoft.com/office/powerpoint/2010/main" val="202610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interno, Felidae, Gatti di taglia piccola e media, gatto domestico&#10;&#10;Il contenuto generato dall'IA potrebbe non essere corretto.">
            <a:extLst>
              <a:ext uri="{FF2B5EF4-FFF2-40B4-BE49-F238E27FC236}">
                <a16:creationId xmlns:a16="http://schemas.microsoft.com/office/drawing/2014/main" id="{7E4023CB-29E4-3791-BBF2-759E1E67183A}"/>
              </a:ext>
            </a:extLst>
          </p:cNvPr>
          <p:cNvPicPr>
            <a:picLocks noChangeAspect="1"/>
          </p:cNvPicPr>
          <p:nvPr/>
        </p:nvPicPr>
        <p:blipFill>
          <a:blip r:embed="rId2">
            <a:extLst>
              <a:ext uri="{28A0092B-C50C-407E-A947-70E740481C1C}">
                <a14:useLocalDpi xmlns:a14="http://schemas.microsoft.com/office/drawing/2010/main" val="0"/>
              </a:ext>
            </a:extLst>
          </a:blip>
          <a:srcRect l="46904" r="10461"/>
          <a:stretch>
            <a:fillRect/>
          </a:stretch>
        </p:blipFill>
        <p:spPr>
          <a:xfrm rot="5400000">
            <a:off x="2630682" y="-2630679"/>
            <a:ext cx="6930641" cy="12192002"/>
          </a:xfrm>
          <a:prstGeom prst="rect">
            <a:avLst/>
          </a:prstGeom>
        </p:spPr>
      </p:pic>
      <p:sp>
        <p:nvSpPr>
          <p:cNvPr id="4" name="CasellaDiTesto 3">
            <a:extLst>
              <a:ext uri="{FF2B5EF4-FFF2-40B4-BE49-F238E27FC236}">
                <a16:creationId xmlns:a16="http://schemas.microsoft.com/office/drawing/2014/main" id="{59CFE30B-CD49-0A0B-65C5-F5E1474361B4}"/>
              </a:ext>
            </a:extLst>
          </p:cNvPr>
          <p:cNvSpPr txBox="1"/>
          <p:nvPr/>
        </p:nvSpPr>
        <p:spPr>
          <a:xfrm>
            <a:off x="6434495" y="6109848"/>
            <a:ext cx="5513808" cy="584775"/>
          </a:xfrm>
          <a:prstGeom prst="rect">
            <a:avLst/>
          </a:prstGeom>
          <a:noFill/>
        </p:spPr>
        <p:txBody>
          <a:bodyPr wrap="square">
            <a:spAutoFit/>
          </a:bodyPr>
          <a:lstStyle/>
          <a:p>
            <a:r>
              <a:rPr lang="en-GB" sz="3200" b="0" i="0" dirty="0">
                <a:solidFill>
                  <a:schemeClr val="bg1"/>
                </a:solidFill>
                <a:effectLst/>
              </a:rPr>
              <a:t>Thank you for your attention!</a:t>
            </a:r>
            <a:endParaRPr lang="en-GB" sz="3200" dirty="0">
              <a:solidFill>
                <a:schemeClr val="bg1"/>
              </a:solidFill>
            </a:endParaRPr>
          </a:p>
        </p:txBody>
      </p:sp>
      <p:sp>
        <p:nvSpPr>
          <p:cNvPr id="7" name="CasellaDiTesto 6">
            <a:extLst>
              <a:ext uri="{FF2B5EF4-FFF2-40B4-BE49-F238E27FC236}">
                <a16:creationId xmlns:a16="http://schemas.microsoft.com/office/drawing/2014/main" id="{97E37BCE-1A7A-3A92-87BE-274654C25364}"/>
              </a:ext>
            </a:extLst>
          </p:cNvPr>
          <p:cNvSpPr txBox="1"/>
          <p:nvPr/>
        </p:nvSpPr>
        <p:spPr>
          <a:xfrm>
            <a:off x="6096000" y="340009"/>
            <a:ext cx="5513808" cy="584775"/>
          </a:xfrm>
          <a:prstGeom prst="rect">
            <a:avLst/>
          </a:prstGeom>
          <a:noFill/>
        </p:spPr>
        <p:txBody>
          <a:bodyPr wrap="square">
            <a:spAutoFit/>
          </a:bodyPr>
          <a:lstStyle/>
          <a:p>
            <a:r>
              <a:rPr lang="en-GB" sz="3200" b="0" i="0" dirty="0">
                <a:solidFill>
                  <a:schemeClr val="bg1"/>
                </a:solidFill>
                <a:effectLst/>
              </a:rPr>
              <a:t>Waiting for PLATO data…</a:t>
            </a:r>
            <a:endParaRPr lang="en-GB" sz="3200" dirty="0">
              <a:solidFill>
                <a:schemeClr val="bg1"/>
              </a:solidFill>
            </a:endParaRPr>
          </a:p>
        </p:txBody>
      </p:sp>
    </p:spTree>
    <p:extLst>
      <p:ext uri="{BB962C8B-B14F-4D97-AF65-F5344CB8AC3E}">
        <p14:creationId xmlns:p14="http://schemas.microsoft.com/office/powerpoint/2010/main" val="280890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F02D67-CC63-45FE-A182-B29B2AE48CE1}"/>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75FFDD19-3E4A-0D34-16A9-3BFF1F9891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CBFB8158-9231-DA92-103D-C178E3E072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915FB0A3-0D34-309E-BFE4-D638EB038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0B86BD-4FAF-AECD-3B94-5FEA4BEDF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072EC6BF-557E-20C3-EAFA-703556E0C7E5}"/>
              </a:ext>
            </a:extLst>
          </p:cNvPr>
          <p:cNvSpPr>
            <a:spLocks noGrp="1"/>
          </p:cNvSpPr>
          <p:nvPr>
            <p:ph type="title"/>
          </p:nvPr>
        </p:nvSpPr>
        <p:spPr>
          <a:xfrm>
            <a:off x="-1" y="-29767"/>
            <a:ext cx="4534174" cy="1513238"/>
          </a:xfrm>
        </p:spPr>
        <p:txBody>
          <a:bodyPr anchor="ctr">
            <a:normAutofit/>
          </a:bodyPr>
          <a:lstStyle/>
          <a:p>
            <a:pPr algn="ctr"/>
            <a:r>
              <a:rPr lang="it-IT" sz="4000" dirty="0">
                <a:solidFill>
                  <a:srgbClr val="FFFFFF"/>
                </a:solidFill>
              </a:rPr>
              <a:t>The Sun </a:t>
            </a:r>
            <a:r>
              <a:rPr lang="it-IT" sz="4000" dirty="0" err="1">
                <a:solidFill>
                  <a:srgbClr val="FFFFFF"/>
                </a:solidFill>
              </a:rPr>
              <a:t>seen</a:t>
            </a:r>
            <a:r>
              <a:rPr lang="it-IT" sz="4000" dirty="0">
                <a:solidFill>
                  <a:srgbClr val="FFFFFF"/>
                </a:solidFill>
              </a:rPr>
              <a:t> from </a:t>
            </a:r>
            <a:br>
              <a:rPr lang="it-IT" sz="4000" dirty="0">
                <a:solidFill>
                  <a:srgbClr val="FFFFFF"/>
                </a:solidFill>
              </a:rPr>
            </a:br>
            <a:r>
              <a:rPr lang="it-IT" sz="4000" dirty="0">
                <a:solidFill>
                  <a:srgbClr val="FFFFFF"/>
                </a:solidFill>
              </a:rPr>
              <a:t>ESA Solar Orbiter</a:t>
            </a:r>
            <a:endParaRPr lang="en-US" sz="4000" dirty="0">
              <a:solidFill>
                <a:srgbClr val="FFFFFF"/>
              </a:solidFill>
            </a:endParaRPr>
          </a:p>
        </p:txBody>
      </p:sp>
      <p:pic>
        <p:nvPicPr>
          <p:cNvPr id="7" name="Segnaposto contenuto 6" descr="Immagine che contiene Oggetto astronomico, sfera, Evento celeste, pianeta&#10;&#10;Il contenuto generato dall'IA potrebbe non essere corretto.">
            <a:extLst>
              <a:ext uri="{FF2B5EF4-FFF2-40B4-BE49-F238E27FC236}">
                <a16:creationId xmlns:a16="http://schemas.microsoft.com/office/drawing/2014/main" id="{034BEBF9-26F2-C731-A0EB-422A875B4F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34174" y="-405000"/>
            <a:ext cx="7668000" cy="7668000"/>
          </a:xfrm>
        </p:spPr>
      </p:pic>
      <p:pic>
        <p:nvPicPr>
          <p:cNvPr id="8" name="Immagine 7" descr="Immagine che contiene pianeta, sfera, Oggetto astronomico, Terra&#10;&#10;Il contenuto generato dall'IA potrebbe non essere corretto.">
            <a:extLst>
              <a:ext uri="{FF2B5EF4-FFF2-40B4-BE49-F238E27FC236}">
                <a16:creationId xmlns:a16="http://schemas.microsoft.com/office/drawing/2014/main" id="{BE146DD4-B5ED-593D-4279-30E7E8B22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4946" y="309595"/>
            <a:ext cx="71925" cy="72000"/>
          </a:xfrm>
          <a:prstGeom prst="rect">
            <a:avLst/>
          </a:prstGeom>
        </p:spPr>
      </p:pic>
      <p:sp>
        <p:nvSpPr>
          <p:cNvPr id="10" name="Freccia a destra 9">
            <a:extLst>
              <a:ext uri="{FF2B5EF4-FFF2-40B4-BE49-F238E27FC236}">
                <a16:creationId xmlns:a16="http://schemas.microsoft.com/office/drawing/2014/main" id="{D734A7B8-2C5A-5C22-35D6-9F86B8B06214}"/>
              </a:ext>
            </a:extLst>
          </p:cNvPr>
          <p:cNvSpPr/>
          <p:nvPr/>
        </p:nvSpPr>
        <p:spPr>
          <a:xfrm rot="14518425">
            <a:off x="5035400" y="561686"/>
            <a:ext cx="685800" cy="4399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13079F73-EC37-FF58-7780-7996F45BE24E}"/>
              </a:ext>
            </a:extLst>
          </p:cNvPr>
          <p:cNvSpPr txBox="1"/>
          <p:nvPr/>
        </p:nvSpPr>
        <p:spPr>
          <a:xfrm>
            <a:off x="156720" y="1597097"/>
            <a:ext cx="2302810" cy="1384995"/>
          </a:xfrm>
          <a:prstGeom prst="rect">
            <a:avLst/>
          </a:prstGeom>
          <a:noFill/>
        </p:spPr>
        <p:txBody>
          <a:bodyPr wrap="none" rtlCol="0">
            <a:spAutoFit/>
          </a:bodyPr>
          <a:lstStyle/>
          <a:p>
            <a:pPr marL="285750" indent="-285750">
              <a:buFont typeface="Arial" panose="020B0604020202020204" pitchFamily="34" charset="0"/>
              <a:buChar char="•"/>
            </a:pPr>
            <a:r>
              <a:rPr lang="it-IT" sz="2800" dirty="0" err="1"/>
              <a:t>Granulation</a:t>
            </a:r>
            <a:endParaRPr lang="it-IT" sz="2800" dirty="0"/>
          </a:p>
          <a:p>
            <a:pPr marL="285750" indent="-285750">
              <a:buFont typeface="Arial" panose="020B0604020202020204" pitchFamily="34" charset="0"/>
              <a:buChar char="•"/>
            </a:pPr>
            <a:r>
              <a:rPr lang="it-IT" sz="2800" dirty="0"/>
              <a:t>Spots</a:t>
            </a:r>
          </a:p>
          <a:p>
            <a:pPr marL="285750" indent="-285750">
              <a:buFont typeface="Arial" panose="020B0604020202020204" pitchFamily="34" charset="0"/>
              <a:buChar char="•"/>
            </a:pPr>
            <a:r>
              <a:rPr lang="it-IT" sz="2800" dirty="0" err="1"/>
              <a:t>Faculae</a:t>
            </a:r>
            <a:endParaRPr lang="it-IT" sz="2800" dirty="0"/>
          </a:p>
        </p:txBody>
      </p:sp>
      <p:sp>
        <p:nvSpPr>
          <p:cNvPr id="4" name="CasellaDiTesto 3">
            <a:extLst>
              <a:ext uri="{FF2B5EF4-FFF2-40B4-BE49-F238E27FC236}">
                <a16:creationId xmlns:a16="http://schemas.microsoft.com/office/drawing/2014/main" id="{FC3414FC-5DDF-5C15-22C0-E30AFED247BA}"/>
              </a:ext>
            </a:extLst>
          </p:cNvPr>
          <p:cNvSpPr txBox="1"/>
          <p:nvPr/>
        </p:nvSpPr>
        <p:spPr>
          <a:xfrm>
            <a:off x="3171302" y="6488668"/>
            <a:ext cx="1317990" cy="369332"/>
          </a:xfrm>
          <a:prstGeom prst="rect">
            <a:avLst/>
          </a:prstGeom>
          <a:noFill/>
        </p:spPr>
        <p:txBody>
          <a:bodyPr wrap="none" rtlCol="0">
            <a:spAutoFit/>
          </a:bodyPr>
          <a:lstStyle/>
          <a:p>
            <a:pPr algn="r"/>
            <a:r>
              <a:rPr lang="it-IT" i="1" dirty="0" err="1"/>
              <a:t>Visible</a:t>
            </a:r>
            <a:r>
              <a:rPr lang="it-IT" i="1" dirty="0"/>
              <a:t> light</a:t>
            </a:r>
            <a:endParaRPr lang="en-US" i="1" dirty="0"/>
          </a:p>
        </p:txBody>
      </p:sp>
      <p:pic>
        <p:nvPicPr>
          <p:cNvPr id="6" name="Immagine 5" descr="Immagine che contiene oro, giallo&#10;&#10;Il contenuto generato dall'IA potrebbe non essere corretto.">
            <a:extLst>
              <a:ext uri="{FF2B5EF4-FFF2-40B4-BE49-F238E27FC236}">
                <a16:creationId xmlns:a16="http://schemas.microsoft.com/office/drawing/2014/main" id="{5C14E5B7-849B-43E3-BFB2-F4181C4F6181}"/>
              </a:ext>
            </a:extLst>
          </p:cNvPr>
          <p:cNvPicPr>
            <a:picLocks noChangeAspect="1"/>
          </p:cNvPicPr>
          <p:nvPr/>
        </p:nvPicPr>
        <p:blipFill>
          <a:blip r:embed="rId5">
            <a:extLst>
              <a:ext uri="{28A0092B-C50C-407E-A947-70E740481C1C}">
                <a14:useLocalDpi xmlns:a14="http://schemas.microsoft.com/office/drawing/2010/main" val="0"/>
              </a:ext>
            </a:extLst>
          </a:blip>
          <a:srcRect b="66485"/>
          <a:stretch>
            <a:fillRect/>
          </a:stretch>
        </p:blipFill>
        <p:spPr>
          <a:xfrm>
            <a:off x="116029" y="4899224"/>
            <a:ext cx="4260248" cy="1427809"/>
          </a:xfrm>
          <a:prstGeom prst="rect">
            <a:avLst/>
          </a:prstGeom>
        </p:spPr>
      </p:pic>
    </p:spTree>
    <p:extLst>
      <p:ext uri="{BB962C8B-B14F-4D97-AF65-F5344CB8AC3E}">
        <p14:creationId xmlns:p14="http://schemas.microsoft.com/office/powerpoint/2010/main" val="58632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41358F-5030-31A6-CCCE-5B3BD571D134}"/>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D717C911-1E9C-BB6E-92AF-BFD067BDA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B5CCD898-37DF-0E4D-D263-57917B1E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547FCDE1-5B42-6BED-686E-4681CEC36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E95133-E7FA-C950-B510-FFAF32E35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Segnaposto contenuto 4" descr="Immagine che contiene cerchio, pianeta, sfera, Terra&#10;&#10;Il contenuto generato dall'IA potrebbe non essere corretto.">
            <a:extLst>
              <a:ext uri="{FF2B5EF4-FFF2-40B4-BE49-F238E27FC236}">
                <a16:creationId xmlns:a16="http://schemas.microsoft.com/office/drawing/2014/main" id="{4ADBB7CB-B575-DC76-C077-88F489177F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34174" y="-405000"/>
            <a:ext cx="7668000" cy="7668000"/>
          </a:xfrm>
        </p:spPr>
      </p:pic>
      <p:pic>
        <p:nvPicPr>
          <p:cNvPr id="7" name="Immagine 6" descr="Immagine che contiene pianeta, sfera, Oggetto astronomico, Terra&#10;&#10;Il contenuto generato dall'IA potrebbe non essere corretto.">
            <a:extLst>
              <a:ext uri="{FF2B5EF4-FFF2-40B4-BE49-F238E27FC236}">
                <a16:creationId xmlns:a16="http://schemas.microsoft.com/office/drawing/2014/main" id="{E8A57805-E1C4-C47F-09D2-294547EEE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4946" y="309595"/>
            <a:ext cx="71925" cy="72000"/>
          </a:xfrm>
          <a:prstGeom prst="rect">
            <a:avLst/>
          </a:prstGeom>
        </p:spPr>
      </p:pic>
      <p:sp>
        <p:nvSpPr>
          <p:cNvPr id="16" name="Titolo 1">
            <a:extLst>
              <a:ext uri="{FF2B5EF4-FFF2-40B4-BE49-F238E27FC236}">
                <a16:creationId xmlns:a16="http://schemas.microsoft.com/office/drawing/2014/main" id="{050DC853-178A-F827-17E6-F08A8004D3D5}"/>
              </a:ext>
            </a:extLst>
          </p:cNvPr>
          <p:cNvSpPr txBox="1">
            <a:spLocks/>
          </p:cNvSpPr>
          <p:nvPr/>
        </p:nvSpPr>
        <p:spPr>
          <a:xfrm>
            <a:off x="-1" y="-29767"/>
            <a:ext cx="4534174" cy="15132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000" dirty="0">
                <a:solidFill>
                  <a:srgbClr val="FFFFFF"/>
                </a:solidFill>
              </a:rPr>
              <a:t>The Sun </a:t>
            </a:r>
            <a:r>
              <a:rPr lang="it-IT" sz="4000" dirty="0" err="1">
                <a:solidFill>
                  <a:srgbClr val="FFFFFF"/>
                </a:solidFill>
              </a:rPr>
              <a:t>seen</a:t>
            </a:r>
            <a:r>
              <a:rPr lang="it-IT" sz="4000" dirty="0">
                <a:solidFill>
                  <a:srgbClr val="FFFFFF"/>
                </a:solidFill>
              </a:rPr>
              <a:t> from </a:t>
            </a:r>
            <a:br>
              <a:rPr lang="it-IT" sz="4000" dirty="0">
                <a:solidFill>
                  <a:srgbClr val="FFFFFF"/>
                </a:solidFill>
              </a:rPr>
            </a:br>
            <a:r>
              <a:rPr lang="it-IT" sz="4000" dirty="0">
                <a:solidFill>
                  <a:srgbClr val="FFFFFF"/>
                </a:solidFill>
              </a:rPr>
              <a:t>ESA Solar Orbiter</a:t>
            </a:r>
            <a:endParaRPr lang="en-US" sz="4000" dirty="0">
              <a:solidFill>
                <a:srgbClr val="FFFFFF"/>
              </a:solidFill>
            </a:endParaRPr>
          </a:p>
        </p:txBody>
      </p:sp>
      <p:sp>
        <p:nvSpPr>
          <p:cNvPr id="2" name="CasellaDiTesto 1">
            <a:extLst>
              <a:ext uri="{FF2B5EF4-FFF2-40B4-BE49-F238E27FC236}">
                <a16:creationId xmlns:a16="http://schemas.microsoft.com/office/drawing/2014/main" id="{1D4AC580-0DA4-FA0C-16BF-84FD39AFDCA0}"/>
              </a:ext>
            </a:extLst>
          </p:cNvPr>
          <p:cNvSpPr txBox="1"/>
          <p:nvPr/>
        </p:nvSpPr>
        <p:spPr>
          <a:xfrm>
            <a:off x="156720" y="1597097"/>
            <a:ext cx="4218975" cy="1815882"/>
          </a:xfrm>
          <a:prstGeom prst="rect">
            <a:avLst/>
          </a:prstGeom>
          <a:noFill/>
        </p:spPr>
        <p:txBody>
          <a:bodyPr wrap="none" rtlCol="0">
            <a:spAutoFit/>
          </a:bodyPr>
          <a:lstStyle/>
          <a:p>
            <a:pPr marL="285750" indent="-285750">
              <a:buFont typeface="Arial" panose="020B0604020202020204" pitchFamily="34" charset="0"/>
              <a:buChar char="•"/>
            </a:pPr>
            <a:r>
              <a:rPr lang="it-IT" sz="2800" dirty="0" err="1"/>
              <a:t>Granulation</a:t>
            </a:r>
            <a:endParaRPr lang="it-IT" sz="2800" dirty="0"/>
          </a:p>
          <a:p>
            <a:pPr marL="285750" indent="-285750">
              <a:buFont typeface="Arial" panose="020B0604020202020204" pitchFamily="34" charset="0"/>
              <a:buChar char="•"/>
            </a:pPr>
            <a:r>
              <a:rPr lang="it-IT" sz="2800" dirty="0"/>
              <a:t>Spots</a:t>
            </a:r>
          </a:p>
          <a:p>
            <a:pPr marL="285750" indent="-285750">
              <a:buFont typeface="Arial" panose="020B0604020202020204" pitchFamily="34" charset="0"/>
              <a:buChar char="•"/>
            </a:pPr>
            <a:r>
              <a:rPr lang="it-IT" sz="2800" dirty="0" err="1"/>
              <a:t>Faculae</a:t>
            </a:r>
            <a:endParaRPr lang="it-IT" sz="2800" dirty="0"/>
          </a:p>
          <a:p>
            <a:pPr marL="285750" indent="-285750">
              <a:buFont typeface="Arial" panose="020B0604020202020204" pitchFamily="34" charset="0"/>
              <a:buChar char="•"/>
            </a:pPr>
            <a:r>
              <a:rPr lang="it-IT" sz="2800" dirty="0" err="1"/>
              <a:t>Chromospheric</a:t>
            </a:r>
            <a:r>
              <a:rPr lang="it-IT" sz="2800" dirty="0"/>
              <a:t> network</a:t>
            </a:r>
          </a:p>
        </p:txBody>
      </p:sp>
      <p:sp>
        <p:nvSpPr>
          <p:cNvPr id="3" name="CasellaDiTesto 2">
            <a:extLst>
              <a:ext uri="{FF2B5EF4-FFF2-40B4-BE49-F238E27FC236}">
                <a16:creationId xmlns:a16="http://schemas.microsoft.com/office/drawing/2014/main" id="{97E34D7B-BE96-C3C2-5DCE-AEBD1C8B3370}"/>
              </a:ext>
            </a:extLst>
          </p:cNvPr>
          <p:cNvSpPr txBox="1"/>
          <p:nvPr/>
        </p:nvSpPr>
        <p:spPr>
          <a:xfrm>
            <a:off x="2934058" y="6488668"/>
            <a:ext cx="1555234" cy="369332"/>
          </a:xfrm>
          <a:prstGeom prst="rect">
            <a:avLst/>
          </a:prstGeom>
          <a:noFill/>
        </p:spPr>
        <p:txBody>
          <a:bodyPr wrap="none" rtlCol="0">
            <a:spAutoFit/>
          </a:bodyPr>
          <a:lstStyle/>
          <a:p>
            <a:pPr algn="r"/>
            <a:r>
              <a:rPr lang="it-IT" i="1" dirty="0" err="1"/>
              <a:t>Magnetogram</a:t>
            </a:r>
            <a:endParaRPr lang="en-US" i="1" dirty="0"/>
          </a:p>
        </p:txBody>
      </p:sp>
    </p:spTree>
    <p:extLst>
      <p:ext uri="{BB962C8B-B14F-4D97-AF65-F5344CB8AC3E}">
        <p14:creationId xmlns:p14="http://schemas.microsoft.com/office/powerpoint/2010/main" val="3133378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988EC4-F807-F58C-0B6E-7225901138A0}"/>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3832145F-43BD-7FD3-BFE1-C649CC303A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2D4E3492-5CB2-3D19-F25A-123514D7F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701CADDA-244F-D872-31DB-4A8091C3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72B379-BC82-52C1-DDE3-21C25B68D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Segnaposto contenuto 4" descr="Immagine che contiene Oggetto astronomico, sfera, natura, luna&#10;&#10;Il contenuto generato dall'IA potrebbe non essere corretto.">
            <a:extLst>
              <a:ext uri="{FF2B5EF4-FFF2-40B4-BE49-F238E27FC236}">
                <a16:creationId xmlns:a16="http://schemas.microsoft.com/office/drawing/2014/main" id="{79D97EDF-5446-5BCA-3BD1-3BA1259FF9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1928" y="-405000"/>
            <a:ext cx="7668000" cy="7668000"/>
          </a:xfrm>
        </p:spPr>
      </p:pic>
      <p:sp>
        <p:nvSpPr>
          <p:cNvPr id="8" name="CasellaDiTesto 7">
            <a:extLst>
              <a:ext uri="{FF2B5EF4-FFF2-40B4-BE49-F238E27FC236}">
                <a16:creationId xmlns:a16="http://schemas.microsoft.com/office/drawing/2014/main" id="{A81E39BB-69E1-BC0D-E625-3B0CA456431D}"/>
              </a:ext>
            </a:extLst>
          </p:cNvPr>
          <p:cNvSpPr txBox="1"/>
          <p:nvPr/>
        </p:nvSpPr>
        <p:spPr>
          <a:xfrm>
            <a:off x="1569262" y="6488668"/>
            <a:ext cx="2920030" cy="369332"/>
          </a:xfrm>
          <a:prstGeom prst="rect">
            <a:avLst/>
          </a:prstGeom>
          <a:noFill/>
        </p:spPr>
        <p:txBody>
          <a:bodyPr wrap="none" rtlCol="0">
            <a:spAutoFit/>
          </a:bodyPr>
          <a:lstStyle/>
          <a:p>
            <a:pPr algn="r"/>
            <a:r>
              <a:rPr lang="it-IT" dirty="0" err="1"/>
              <a:t>Velocity</a:t>
            </a:r>
            <a:r>
              <a:rPr lang="it-IT" dirty="0"/>
              <a:t> </a:t>
            </a:r>
            <a:r>
              <a:rPr lang="it-IT" dirty="0" err="1"/>
              <a:t>map</a:t>
            </a:r>
            <a:r>
              <a:rPr lang="it-IT" dirty="0"/>
              <a:t>, or </a:t>
            </a:r>
            <a:r>
              <a:rPr lang="it-IT" i="1" dirty="0" err="1"/>
              <a:t>tachogram</a:t>
            </a:r>
            <a:endParaRPr lang="en-US" i="1" dirty="0"/>
          </a:p>
        </p:txBody>
      </p:sp>
      <p:pic>
        <p:nvPicPr>
          <p:cNvPr id="17" name="Immagine 16" descr="Immagine che contiene pianeta, sfera, Oggetto astronomico, Terra&#10;&#10;Il contenuto generato dall'IA potrebbe non essere corretto.">
            <a:extLst>
              <a:ext uri="{FF2B5EF4-FFF2-40B4-BE49-F238E27FC236}">
                <a16:creationId xmlns:a16="http://schemas.microsoft.com/office/drawing/2014/main" id="{061D5124-8376-88C2-C3FA-BC6D2973D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4946" y="309595"/>
            <a:ext cx="71925" cy="72000"/>
          </a:xfrm>
          <a:prstGeom prst="rect">
            <a:avLst/>
          </a:prstGeom>
        </p:spPr>
      </p:pic>
      <p:sp>
        <p:nvSpPr>
          <p:cNvPr id="20" name="Titolo 1">
            <a:extLst>
              <a:ext uri="{FF2B5EF4-FFF2-40B4-BE49-F238E27FC236}">
                <a16:creationId xmlns:a16="http://schemas.microsoft.com/office/drawing/2014/main" id="{AC0E17D3-AAD4-CAEB-A380-22422B90D285}"/>
              </a:ext>
            </a:extLst>
          </p:cNvPr>
          <p:cNvSpPr>
            <a:spLocks noGrp="1"/>
          </p:cNvSpPr>
          <p:nvPr>
            <p:ph type="title"/>
          </p:nvPr>
        </p:nvSpPr>
        <p:spPr>
          <a:xfrm>
            <a:off x="-1" y="-29767"/>
            <a:ext cx="4534174" cy="1513238"/>
          </a:xfrm>
        </p:spPr>
        <p:txBody>
          <a:bodyPr anchor="ctr">
            <a:normAutofit/>
          </a:bodyPr>
          <a:lstStyle/>
          <a:p>
            <a:pPr algn="ctr"/>
            <a:r>
              <a:rPr lang="it-IT" sz="4000" dirty="0">
                <a:solidFill>
                  <a:srgbClr val="FFFFFF"/>
                </a:solidFill>
              </a:rPr>
              <a:t>The Sun </a:t>
            </a:r>
            <a:r>
              <a:rPr lang="it-IT" sz="4000" dirty="0" err="1">
                <a:solidFill>
                  <a:srgbClr val="FFFFFF"/>
                </a:solidFill>
              </a:rPr>
              <a:t>seen</a:t>
            </a:r>
            <a:r>
              <a:rPr lang="it-IT" sz="4000" dirty="0">
                <a:solidFill>
                  <a:srgbClr val="FFFFFF"/>
                </a:solidFill>
              </a:rPr>
              <a:t> from </a:t>
            </a:r>
            <a:br>
              <a:rPr lang="it-IT" sz="4000" dirty="0">
                <a:solidFill>
                  <a:srgbClr val="FFFFFF"/>
                </a:solidFill>
              </a:rPr>
            </a:br>
            <a:r>
              <a:rPr lang="it-IT" sz="4000" dirty="0">
                <a:solidFill>
                  <a:srgbClr val="FFFFFF"/>
                </a:solidFill>
              </a:rPr>
              <a:t>ESA Solar Orbiter</a:t>
            </a:r>
            <a:endParaRPr lang="en-US" sz="4000" dirty="0">
              <a:solidFill>
                <a:srgbClr val="FFFFFF"/>
              </a:solidFill>
            </a:endParaRPr>
          </a:p>
        </p:txBody>
      </p:sp>
      <p:sp>
        <p:nvSpPr>
          <p:cNvPr id="2" name="CasellaDiTesto 1">
            <a:extLst>
              <a:ext uri="{FF2B5EF4-FFF2-40B4-BE49-F238E27FC236}">
                <a16:creationId xmlns:a16="http://schemas.microsoft.com/office/drawing/2014/main" id="{09ACB4D3-65CF-8944-D1FA-0ADADD25CCE8}"/>
              </a:ext>
            </a:extLst>
          </p:cNvPr>
          <p:cNvSpPr txBox="1"/>
          <p:nvPr/>
        </p:nvSpPr>
        <p:spPr>
          <a:xfrm>
            <a:off x="156720" y="1597097"/>
            <a:ext cx="4218975" cy="2677656"/>
          </a:xfrm>
          <a:prstGeom prst="rect">
            <a:avLst/>
          </a:prstGeom>
          <a:noFill/>
        </p:spPr>
        <p:txBody>
          <a:bodyPr wrap="none" rtlCol="0">
            <a:spAutoFit/>
          </a:bodyPr>
          <a:lstStyle/>
          <a:p>
            <a:pPr marL="285750" indent="-285750">
              <a:buFont typeface="Arial" panose="020B0604020202020204" pitchFamily="34" charset="0"/>
              <a:buChar char="•"/>
            </a:pPr>
            <a:r>
              <a:rPr lang="it-IT" sz="2800" dirty="0" err="1"/>
              <a:t>Granulation</a:t>
            </a:r>
            <a:endParaRPr lang="it-IT" sz="2800" dirty="0"/>
          </a:p>
          <a:p>
            <a:pPr marL="285750" indent="-285750">
              <a:buFont typeface="Arial" panose="020B0604020202020204" pitchFamily="34" charset="0"/>
              <a:buChar char="•"/>
            </a:pPr>
            <a:r>
              <a:rPr lang="it-IT" sz="2800" dirty="0"/>
              <a:t>Spots</a:t>
            </a:r>
          </a:p>
          <a:p>
            <a:pPr marL="285750" indent="-285750">
              <a:buFont typeface="Arial" panose="020B0604020202020204" pitchFamily="34" charset="0"/>
              <a:buChar char="•"/>
            </a:pPr>
            <a:r>
              <a:rPr lang="it-IT" sz="2800" dirty="0" err="1"/>
              <a:t>Faculae</a:t>
            </a:r>
            <a:endParaRPr lang="it-IT" sz="2800" dirty="0"/>
          </a:p>
          <a:p>
            <a:pPr marL="285750" indent="-285750">
              <a:buFont typeface="Arial" panose="020B0604020202020204" pitchFamily="34" charset="0"/>
              <a:buChar char="•"/>
            </a:pPr>
            <a:r>
              <a:rPr lang="it-IT" sz="2800" dirty="0" err="1"/>
              <a:t>Chromospheric</a:t>
            </a:r>
            <a:r>
              <a:rPr lang="it-IT" sz="2800" dirty="0"/>
              <a:t> network</a:t>
            </a:r>
          </a:p>
          <a:p>
            <a:pPr marL="285750" indent="-285750">
              <a:buFont typeface="Arial" panose="020B0604020202020204" pitchFamily="34" charset="0"/>
              <a:buChar char="•"/>
            </a:pPr>
            <a:r>
              <a:rPr lang="it-IT" sz="2800" dirty="0" err="1"/>
              <a:t>Supergranulation</a:t>
            </a:r>
            <a:endParaRPr lang="it-IT" sz="2800" dirty="0"/>
          </a:p>
          <a:p>
            <a:pPr marL="285750" indent="-285750">
              <a:buFont typeface="Arial" panose="020B0604020202020204" pitchFamily="34" charset="0"/>
              <a:buChar char="•"/>
            </a:pPr>
            <a:r>
              <a:rPr lang="it-IT" sz="2800" dirty="0" err="1"/>
              <a:t>Giant</a:t>
            </a:r>
            <a:r>
              <a:rPr lang="it-IT" sz="2800" dirty="0"/>
              <a:t> </a:t>
            </a:r>
            <a:r>
              <a:rPr lang="it-IT" sz="2800" dirty="0" err="1"/>
              <a:t>cells</a:t>
            </a:r>
            <a:endParaRPr lang="it-IT" sz="2800" dirty="0"/>
          </a:p>
        </p:txBody>
      </p:sp>
    </p:spTree>
    <p:extLst>
      <p:ext uri="{BB962C8B-B14F-4D97-AF65-F5344CB8AC3E}">
        <p14:creationId xmlns:p14="http://schemas.microsoft.com/office/powerpoint/2010/main" val="3397083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83FC3D-E2A6-F614-5A70-C5DDB6E13F31}"/>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14F39CD0-3710-7F48-2FEB-263916B7F5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A95ECDF8-FE5E-6A5D-5684-5430D4BF9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A58B3663-FB84-9750-F875-F1324E325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ABA07A-149C-740E-3537-B0D48212B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Segnaposto contenuto 6" descr="Immagine che contiene Oggetto astronomico, sfera, Evento celeste, pianeta&#10;&#10;Il contenuto generato dall'IA potrebbe non essere corretto.">
            <a:extLst>
              <a:ext uri="{FF2B5EF4-FFF2-40B4-BE49-F238E27FC236}">
                <a16:creationId xmlns:a16="http://schemas.microsoft.com/office/drawing/2014/main" id="{B5268876-4A49-D846-3344-234CDFA5C56B}"/>
              </a:ext>
            </a:extLst>
          </p:cNvPr>
          <p:cNvPicPr>
            <a:picLocks noChangeAspect="1"/>
          </p:cNvPicPr>
          <p:nvPr/>
        </p:nvPicPr>
        <p:blipFill>
          <a:blip r:embed="rId3">
            <a:extLst>
              <a:ext uri="{28A0092B-C50C-407E-A947-70E740481C1C}">
                <a14:useLocalDpi xmlns:a14="http://schemas.microsoft.com/office/drawing/2010/main" val="0"/>
              </a:ext>
            </a:extLst>
          </a:blip>
          <a:srcRect l="10317" t="23013" r="53968" b="64289"/>
          <a:stretch>
            <a:fillRect/>
          </a:stretch>
        </p:blipFill>
        <p:spPr>
          <a:xfrm>
            <a:off x="5724000" y="-29769"/>
            <a:ext cx="6480000" cy="2304000"/>
          </a:xfrm>
          <a:prstGeom prst="rect">
            <a:avLst/>
          </a:prstGeom>
        </p:spPr>
      </p:pic>
      <p:pic>
        <p:nvPicPr>
          <p:cNvPr id="5" name="Segnaposto contenuto 4" descr="Immagine che contiene cerchio, pianeta, sfera, Terra&#10;&#10;Il contenuto generato dall'IA potrebbe non essere corretto.">
            <a:extLst>
              <a:ext uri="{FF2B5EF4-FFF2-40B4-BE49-F238E27FC236}">
                <a16:creationId xmlns:a16="http://schemas.microsoft.com/office/drawing/2014/main" id="{53E17FCE-317D-5F25-8626-F1C60A734CA3}"/>
              </a:ext>
            </a:extLst>
          </p:cNvPr>
          <p:cNvPicPr>
            <a:picLocks noChangeAspect="1"/>
          </p:cNvPicPr>
          <p:nvPr/>
        </p:nvPicPr>
        <p:blipFill>
          <a:blip r:embed="rId4">
            <a:extLst>
              <a:ext uri="{28A0092B-C50C-407E-A947-70E740481C1C}">
                <a14:useLocalDpi xmlns:a14="http://schemas.microsoft.com/office/drawing/2010/main" val="0"/>
              </a:ext>
            </a:extLst>
          </a:blip>
          <a:srcRect l="10317" t="23017" r="53968" b="64284"/>
          <a:stretch>
            <a:fillRect/>
          </a:stretch>
        </p:blipFill>
        <p:spPr>
          <a:xfrm>
            <a:off x="5724000" y="2265087"/>
            <a:ext cx="6480000" cy="2304000"/>
          </a:xfrm>
          <a:prstGeom prst="rect">
            <a:avLst/>
          </a:prstGeom>
        </p:spPr>
      </p:pic>
      <p:pic>
        <p:nvPicPr>
          <p:cNvPr id="6" name="Segnaposto contenuto 4" descr="Immagine che contiene Oggetto astronomico, sfera, natura, luna&#10;&#10;Il contenuto generato dall'IA potrebbe non essere corretto.">
            <a:extLst>
              <a:ext uri="{FF2B5EF4-FFF2-40B4-BE49-F238E27FC236}">
                <a16:creationId xmlns:a16="http://schemas.microsoft.com/office/drawing/2014/main" id="{99036032-6590-C265-7838-4496BBDCB0DA}"/>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10317" t="23016" r="53968" b="64285"/>
          <a:stretch>
            <a:fillRect/>
          </a:stretch>
        </p:blipFill>
        <p:spPr>
          <a:xfrm>
            <a:off x="5724000" y="4569087"/>
            <a:ext cx="6480000" cy="2304000"/>
          </a:xfrm>
        </p:spPr>
      </p:pic>
      <p:pic>
        <p:nvPicPr>
          <p:cNvPr id="7" name="Immagine 6" descr="Immagine che contiene pianeta, sfera, Oggetto astronomico, Terra&#10;&#10;Il contenuto generato dall'IA potrebbe non essere corretto.">
            <a:extLst>
              <a:ext uri="{FF2B5EF4-FFF2-40B4-BE49-F238E27FC236}">
                <a16:creationId xmlns:a16="http://schemas.microsoft.com/office/drawing/2014/main" id="{C8B00BC4-6DA7-273A-7AE7-C73E14F347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0035" y="345595"/>
            <a:ext cx="179814" cy="180000"/>
          </a:xfrm>
          <a:prstGeom prst="rect">
            <a:avLst/>
          </a:prstGeom>
        </p:spPr>
      </p:pic>
      <p:pic>
        <p:nvPicPr>
          <p:cNvPr id="8" name="Immagine 7" descr="Immagine che contiene pianeta, sfera, Oggetto astronomico, Terra&#10;&#10;Il contenuto generato dall'IA potrebbe non essere corretto.">
            <a:extLst>
              <a:ext uri="{FF2B5EF4-FFF2-40B4-BE49-F238E27FC236}">
                <a16:creationId xmlns:a16="http://schemas.microsoft.com/office/drawing/2014/main" id="{02E8672C-AB4E-2946-F6DB-5CB4F63BE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0034" y="2589980"/>
            <a:ext cx="179814" cy="180000"/>
          </a:xfrm>
          <a:prstGeom prst="rect">
            <a:avLst/>
          </a:prstGeom>
        </p:spPr>
      </p:pic>
      <p:pic>
        <p:nvPicPr>
          <p:cNvPr id="10" name="Immagine 9" descr="Immagine che contiene pianeta, sfera, Oggetto astronomico, Terra&#10;&#10;Il contenuto generato dall'IA potrebbe non essere corretto.">
            <a:extLst>
              <a:ext uri="{FF2B5EF4-FFF2-40B4-BE49-F238E27FC236}">
                <a16:creationId xmlns:a16="http://schemas.microsoft.com/office/drawing/2014/main" id="{425C660B-0433-09AD-B254-6A6C0CC4A7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0034" y="4884836"/>
            <a:ext cx="179814" cy="180000"/>
          </a:xfrm>
          <a:prstGeom prst="rect">
            <a:avLst/>
          </a:prstGeom>
        </p:spPr>
      </p:pic>
      <p:pic>
        <p:nvPicPr>
          <p:cNvPr id="2" name="Picture 2">
            <a:extLst>
              <a:ext uri="{FF2B5EF4-FFF2-40B4-BE49-F238E27FC236}">
                <a16:creationId xmlns:a16="http://schemas.microsoft.com/office/drawing/2014/main" id="{3CA6A2AC-EF55-D8E3-64D9-CB59657CB0C5}"/>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2027" t="10611" r="53464"/>
          <a:stretch>
            <a:fillRect/>
          </a:stretch>
        </p:blipFill>
        <p:spPr bwMode="auto">
          <a:xfrm>
            <a:off x="579615" y="1554480"/>
            <a:ext cx="4315626" cy="571974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6096C58D-E03F-72CB-DDFC-018DF997292F}"/>
              </a:ext>
            </a:extLst>
          </p:cNvPr>
          <p:cNvSpPr txBox="1"/>
          <p:nvPr/>
        </p:nvSpPr>
        <p:spPr>
          <a:xfrm>
            <a:off x="4030260" y="6415153"/>
            <a:ext cx="1693740" cy="369332"/>
          </a:xfrm>
          <a:prstGeom prst="rect">
            <a:avLst/>
          </a:prstGeom>
          <a:noFill/>
        </p:spPr>
        <p:txBody>
          <a:bodyPr wrap="square" rtlCol="0">
            <a:spAutoFit/>
          </a:bodyPr>
          <a:lstStyle/>
          <a:p>
            <a:r>
              <a:rPr lang="en-GB" dirty="0"/>
              <a:t>PLATO SVWG</a:t>
            </a:r>
          </a:p>
        </p:txBody>
      </p:sp>
      <p:pic>
        <p:nvPicPr>
          <p:cNvPr id="12" name="Picture 2">
            <a:extLst>
              <a:ext uri="{FF2B5EF4-FFF2-40B4-BE49-F238E27FC236}">
                <a16:creationId xmlns:a16="http://schemas.microsoft.com/office/drawing/2014/main" id="{7E2417F7-5BF7-B430-6904-77D1F71B3A27}"/>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87956"/>
          <a:stretch>
            <a:fillRect/>
          </a:stretch>
        </p:blipFill>
        <p:spPr bwMode="auto">
          <a:xfrm>
            <a:off x="-1116489" y="345595"/>
            <a:ext cx="1636819" cy="6953249"/>
          </a:xfrm>
          <a:prstGeom prst="rect">
            <a:avLst/>
          </a:prstGeom>
          <a:noFill/>
          <a:extLst>
            <a:ext uri="{909E8E84-426E-40DD-AFC4-6F175D3DCCD1}">
              <a14:hiddenFill xmlns:a14="http://schemas.microsoft.com/office/drawing/2010/main">
                <a:solidFill>
                  <a:srgbClr val="FFFFFF"/>
                </a:solidFill>
              </a14:hiddenFill>
            </a:ext>
          </a:extLst>
        </p:spPr>
      </p:pic>
      <p:sp>
        <p:nvSpPr>
          <p:cNvPr id="13" name="Titolo 1">
            <a:extLst>
              <a:ext uri="{FF2B5EF4-FFF2-40B4-BE49-F238E27FC236}">
                <a16:creationId xmlns:a16="http://schemas.microsoft.com/office/drawing/2014/main" id="{52C3AB6B-4BA6-8E00-D905-AE3C1EE4001C}"/>
              </a:ext>
            </a:extLst>
          </p:cNvPr>
          <p:cNvSpPr>
            <a:spLocks noGrp="1"/>
          </p:cNvSpPr>
          <p:nvPr>
            <p:ph type="title"/>
          </p:nvPr>
        </p:nvSpPr>
        <p:spPr>
          <a:xfrm>
            <a:off x="-2" y="-29767"/>
            <a:ext cx="5722175" cy="1513238"/>
          </a:xfrm>
        </p:spPr>
        <p:txBody>
          <a:bodyPr anchor="ctr">
            <a:normAutofit/>
          </a:bodyPr>
          <a:lstStyle/>
          <a:p>
            <a:pPr algn="ctr"/>
            <a:r>
              <a:rPr lang="it-IT" sz="4000" dirty="0" err="1">
                <a:solidFill>
                  <a:srgbClr val="FFFFFF"/>
                </a:solidFill>
              </a:rPr>
              <a:t>What</a:t>
            </a:r>
            <a:r>
              <a:rPr lang="it-IT" sz="4000" dirty="0">
                <a:solidFill>
                  <a:srgbClr val="FFFFFF"/>
                </a:solidFill>
              </a:rPr>
              <a:t> to </a:t>
            </a:r>
            <a:r>
              <a:rPr lang="it-IT" sz="4000" dirty="0" err="1">
                <a:solidFill>
                  <a:srgbClr val="FFFFFF"/>
                </a:solidFill>
              </a:rPr>
              <a:t>worry</a:t>
            </a:r>
            <a:r>
              <a:rPr lang="it-IT" sz="4000" dirty="0">
                <a:solidFill>
                  <a:srgbClr val="FFFFFF"/>
                </a:solidFill>
              </a:rPr>
              <a:t> </a:t>
            </a:r>
            <a:r>
              <a:rPr lang="it-IT" sz="4000" dirty="0" err="1">
                <a:solidFill>
                  <a:srgbClr val="FFFFFF"/>
                </a:solidFill>
              </a:rPr>
              <a:t>about</a:t>
            </a:r>
            <a:br>
              <a:rPr lang="it-IT" sz="4000" dirty="0">
                <a:solidFill>
                  <a:srgbClr val="FFFFFF"/>
                </a:solidFill>
              </a:rPr>
            </a:br>
            <a:r>
              <a:rPr lang="it-IT" sz="4000" dirty="0">
                <a:solidFill>
                  <a:srgbClr val="FFFFFF"/>
                </a:solidFill>
              </a:rPr>
              <a:t>in </a:t>
            </a:r>
            <a:r>
              <a:rPr lang="it-IT" sz="4000" dirty="0" err="1">
                <a:solidFill>
                  <a:srgbClr val="FFFFFF"/>
                </a:solidFill>
              </a:rPr>
              <a:t>photometry</a:t>
            </a:r>
            <a:endParaRPr lang="en-US" sz="4000" dirty="0">
              <a:solidFill>
                <a:srgbClr val="FFFFFF"/>
              </a:solidFill>
            </a:endParaRPr>
          </a:p>
        </p:txBody>
      </p:sp>
    </p:spTree>
    <p:extLst>
      <p:ext uri="{BB962C8B-B14F-4D97-AF65-F5344CB8AC3E}">
        <p14:creationId xmlns:p14="http://schemas.microsoft.com/office/powerpoint/2010/main" val="154772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D794D2-D7AF-B49D-55E7-4B81CF5AE370}"/>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ACB8C76F-9376-985B-2FE8-0355CFB9A8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C896AD61-30F9-7711-CF0E-656AB9E891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D001DD2F-387A-EF37-239F-75568E4A10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A3CDCF-EF72-A6D0-0481-B273C9F2EF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Segnaposto contenuto 6" descr="Immagine che contiene Oggetto astronomico, sfera, Evento celeste, pianeta&#10;&#10;Il contenuto generato dall'IA potrebbe non essere corretto.">
            <a:extLst>
              <a:ext uri="{FF2B5EF4-FFF2-40B4-BE49-F238E27FC236}">
                <a16:creationId xmlns:a16="http://schemas.microsoft.com/office/drawing/2014/main" id="{2846E59C-9C84-114D-ED70-12C1E25CB764}"/>
              </a:ext>
            </a:extLst>
          </p:cNvPr>
          <p:cNvPicPr>
            <a:picLocks noChangeAspect="1"/>
          </p:cNvPicPr>
          <p:nvPr/>
        </p:nvPicPr>
        <p:blipFill>
          <a:blip r:embed="rId3">
            <a:extLst>
              <a:ext uri="{28A0092B-C50C-407E-A947-70E740481C1C}">
                <a14:useLocalDpi xmlns:a14="http://schemas.microsoft.com/office/drawing/2010/main" val="0"/>
              </a:ext>
            </a:extLst>
          </a:blip>
          <a:srcRect l="10317" t="23013" r="53968" b="64289"/>
          <a:stretch>
            <a:fillRect/>
          </a:stretch>
        </p:blipFill>
        <p:spPr>
          <a:xfrm>
            <a:off x="5724000" y="-29769"/>
            <a:ext cx="6480000" cy="2304000"/>
          </a:xfrm>
          <a:prstGeom prst="rect">
            <a:avLst/>
          </a:prstGeom>
        </p:spPr>
      </p:pic>
      <p:pic>
        <p:nvPicPr>
          <p:cNvPr id="5" name="Segnaposto contenuto 4" descr="Immagine che contiene cerchio, pianeta, sfera, Terra&#10;&#10;Il contenuto generato dall'IA potrebbe non essere corretto.">
            <a:extLst>
              <a:ext uri="{FF2B5EF4-FFF2-40B4-BE49-F238E27FC236}">
                <a16:creationId xmlns:a16="http://schemas.microsoft.com/office/drawing/2014/main" id="{00C01F61-3B0A-2E59-2AE1-43B14BADC206}"/>
              </a:ext>
            </a:extLst>
          </p:cNvPr>
          <p:cNvPicPr>
            <a:picLocks noChangeAspect="1"/>
          </p:cNvPicPr>
          <p:nvPr/>
        </p:nvPicPr>
        <p:blipFill>
          <a:blip r:embed="rId4">
            <a:extLst>
              <a:ext uri="{28A0092B-C50C-407E-A947-70E740481C1C}">
                <a14:useLocalDpi xmlns:a14="http://schemas.microsoft.com/office/drawing/2010/main" val="0"/>
              </a:ext>
            </a:extLst>
          </a:blip>
          <a:srcRect l="10317" t="23017" r="53968" b="64284"/>
          <a:stretch>
            <a:fillRect/>
          </a:stretch>
        </p:blipFill>
        <p:spPr>
          <a:xfrm>
            <a:off x="5724000" y="2265087"/>
            <a:ext cx="6480000" cy="2304000"/>
          </a:xfrm>
          <a:prstGeom prst="rect">
            <a:avLst/>
          </a:prstGeom>
        </p:spPr>
      </p:pic>
      <p:pic>
        <p:nvPicPr>
          <p:cNvPr id="6" name="Segnaposto contenuto 4" descr="Immagine che contiene Oggetto astronomico, sfera, natura, luna&#10;&#10;Il contenuto generato dall'IA potrebbe non essere corretto.">
            <a:extLst>
              <a:ext uri="{FF2B5EF4-FFF2-40B4-BE49-F238E27FC236}">
                <a16:creationId xmlns:a16="http://schemas.microsoft.com/office/drawing/2014/main" id="{93A1E826-FF01-45CB-CF1E-C7EDC7EAD3D7}"/>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10317" t="23016" r="53968" b="64285"/>
          <a:stretch>
            <a:fillRect/>
          </a:stretch>
        </p:blipFill>
        <p:spPr>
          <a:xfrm>
            <a:off x="5724000" y="4569087"/>
            <a:ext cx="6480000" cy="2304000"/>
          </a:xfrm>
        </p:spPr>
      </p:pic>
      <p:pic>
        <p:nvPicPr>
          <p:cNvPr id="7" name="Immagine 6" descr="Immagine che contiene pianeta, sfera, Oggetto astronomico, Terra&#10;&#10;Il contenuto generato dall'IA potrebbe non essere corretto.">
            <a:extLst>
              <a:ext uri="{FF2B5EF4-FFF2-40B4-BE49-F238E27FC236}">
                <a16:creationId xmlns:a16="http://schemas.microsoft.com/office/drawing/2014/main" id="{966B9D5B-4A1F-8D79-C15A-7D08D0D306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0035" y="345595"/>
            <a:ext cx="179814" cy="180000"/>
          </a:xfrm>
          <a:prstGeom prst="rect">
            <a:avLst/>
          </a:prstGeom>
        </p:spPr>
      </p:pic>
      <p:pic>
        <p:nvPicPr>
          <p:cNvPr id="8" name="Immagine 7" descr="Immagine che contiene pianeta, sfera, Oggetto astronomico, Terra&#10;&#10;Il contenuto generato dall'IA potrebbe non essere corretto.">
            <a:extLst>
              <a:ext uri="{FF2B5EF4-FFF2-40B4-BE49-F238E27FC236}">
                <a16:creationId xmlns:a16="http://schemas.microsoft.com/office/drawing/2014/main" id="{9403BCD9-D6EB-3E4F-3A3E-F8DA5D2864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0034" y="2589980"/>
            <a:ext cx="179814" cy="180000"/>
          </a:xfrm>
          <a:prstGeom prst="rect">
            <a:avLst/>
          </a:prstGeom>
        </p:spPr>
      </p:pic>
      <p:pic>
        <p:nvPicPr>
          <p:cNvPr id="10" name="Immagine 9" descr="Immagine che contiene pianeta, sfera, Oggetto astronomico, Terra&#10;&#10;Il contenuto generato dall'IA potrebbe non essere corretto.">
            <a:extLst>
              <a:ext uri="{FF2B5EF4-FFF2-40B4-BE49-F238E27FC236}">
                <a16:creationId xmlns:a16="http://schemas.microsoft.com/office/drawing/2014/main" id="{1CB08366-B145-163C-F015-89055EBB9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0034" y="4884836"/>
            <a:ext cx="179814" cy="180000"/>
          </a:xfrm>
          <a:prstGeom prst="rect">
            <a:avLst/>
          </a:prstGeom>
        </p:spPr>
      </p:pic>
      <p:pic>
        <p:nvPicPr>
          <p:cNvPr id="2" name="Picture 2">
            <a:extLst>
              <a:ext uri="{FF2B5EF4-FFF2-40B4-BE49-F238E27FC236}">
                <a16:creationId xmlns:a16="http://schemas.microsoft.com/office/drawing/2014/main" id="{5BC2AA3E-0059-97EC-215D-3C37326E58A5}"/>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6286" t="10135"/>
          <a:stretch>
            <a:fillRect/>
          </a:stretch>
        </p:blipFill>
        <p:spPr bwMode="auto">
          <a:xfrm>
            <a:off x="609914" y="1532708"/>
            <a:ext cx="6717406" cy="575022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9FA7646F-5ABC-72CA-8FEC-511CDD0CB82B}"/>
              </a:ext>
            </a:extLst>
          </p:cNvPr>
          <p:cNvSpPr txBox="1"/>
          <p:nvPr/>
        </p:nvSpPr>
        <p:spPr>
          <a:xfrm>
            <a:off x="4030260" y="6415153"/>
            <a:ext cx="1693740" cy="369332"/>
          </a:xfrm>
          <a:prstGeom prst="rect">
            <a:avLst/>
          </a:prstGeom>
          <a:noFill/>
        </p:spPr>
        <p:txBody>
          <a:bodyPr wrap="square" rtlCol="0">
            <a:spAutoFit/>
          </a:bodyPr>
          <a:lstStyle/>
          <a:p>
            <a:r>
              <a:rPr lang="en-GB" dirty="0"/>
              <a:t>PLATO SVWG</a:t>
            </a:r>
          </a:p>
        </p:txBody>
      </p:sp>
      <p:pic>
        <p:nvPicPr>
          <p:cNvPr id="12" name="Picture 2">
            <a:extLst>
              <a:ext uri="{FF2B5EF4-FFF2-40B4-BE49-F238E27FC236}">
                <a16:creationId xmlns:a16="http://schemas.microsoft.com/office/drawing/2014/main" id="{3F1F632C-9C13-D8FE-C8B2-90E588F51BE0}"/>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87956"/>
          <a:stretch>
            <a:fillRect/>
          </a:stretch>
        </p:blipFill>
        <p:spPr bwMode="auto">
          <a:xfrm>
            <a:off x="-1116489" y="345595"/>
            <a:ext cx="1636819" cy="6953249"/>
          </a:xfrm>
          <a:prstGeom prst="rect">
            <a:avLst/>
          </a:prstGeom>
          <a:noFill/>
          <a:extLst>
            <a:ext uri="{909E8E84-426E-40DD-AFC4-6F175D3DCCD1}">
              <a14:hiddenFill xmlns:a14="http://schemas.microsoft.com/office/drawing/2010/main">
                <a:solidFill>
                  <a:srgbClr val="FFFFFF"/>
                </a:solidFill>
              </a14:hiddenFill>
            </a:ext>
          </a:extLst>
        </p:spPr>
      </p:pic>
      <p:sp>
        <p:nvSpPr>
          <p:cNvPr id="13" name="Titolo 1">
            <a:extLst>
              <a:ext uri="{FF2B5EF4-FFF2-40B4-BE49-F238E27FC236}">
                <a16:creationId xmlns:a16="http://schemas.microsoft.com/office/drawing/2014/main" id="{BDBB7FF0-29CF-6BD3-8CE9-4F6929F2D244}"/>
              </a:ext>
            </a:extLst>
          </p:cNvPr>
          <p:cNvSpPr>
            <a:spLocks noGrp="1"/>
          </p:cNvSpPr>
          <p:nvPr>
            <p:ph type="title"/>
          </p:nvPr>
        </p:nvSpPr>
        <p:spPr>
          <a:xfrm>
            <a:off x="-2" y="-29767"/>
            <a:ext cx="5722175" cy="1513238"/>
          </a:xfrm>
        </p:spPr>
        <p:txBody>
          <a:bodyPr anchor="ctr">
            <a:normAutofit/>
          </a:bodyPr>
          <a:lstStyle/>
          <a:p>
            <a:pPr algn="ctr"/>
            <a:r>
              <a:rPr lang="it-IT" sz="4000" dirty="0" err="1">
                <a:solidFill>
                  <a:srgbClr val="FFFFFF"/>
                </a:solidFill>
              </a:rPr>
              <a:t>What</a:t>
            </a:r>
            <a:r>
              <a:rPr lang="it-IT" sz="4000" dirty="0">
                <a:solidFill>
                  <a:srgbClr val="FFFFFF"/>
                </a:solidFill>
              </a:rPr>
              <a:t> to </a:t>
            </a:r>
            <a:r>
              <a:rPr lang="it-IT" sz="4000" dirty="0" err="1">
                <a:solidFill>
                  <a:srgbClr val="FFFFFF"/>
                </a:solidFill>
              </a:rPr>
              <a:t>worry</a:t>
            </a:r>
            <a:r>
              <a:rPr lang="it-IT" sz="4000" dirty="0">
                <a:solidFill>
                  <a:srgbClr val="FFFFFF"/>
                </a:solidFill>
              </a:rPr>
              <a:t> </a:t>
            </a:r>
            <a:r>
              <a:rPr lang="it-IT" sz="4000" dirty="0" err="1">
                <a:solidFill>
                  <a:srgbClr val="FFFFFF"/>
                </a:solidFill>
              </a:rPr>
              <a:t>about</a:t>
            </a:r>
            <a:r>
              <a:rPr lang="it-IT" sz="4000" dirty="0">
                <a:solidFill>
                  <a:srgbClr val="FFFFFF"/>
                </a:solidFill>
              </a:rPr>
              <a:t> in </a:t>
            </a:r>
            <a:r>
              <a:rPr lang="it-IT" sz="4000" dirty="0" err="1">
                <a:solidFill>
                  <a:srgbClr val="FFFFFF"/>
                </a:solidFill>
              </a:rPr>
              <a:t>spectroscopy</a:t>
            </a:r>
            <a:endParaRPr lang="en-US" sz="4000" dirty="0">
              <a:solidFill>
                <a:srgbClr val="FFFFFF"/>
              </a:solidFill>
            </a:endParaRPr>
          </a:p>
        </p:txBody>
      </p:sp>
    </p:spTree>
    <p:extLst>
      <p:ext uri="{BB962C8B-B14F-4D97-AF65-F5344CB8AC3E}">
        <p14:creationId xmlns:p14="http://schemas.microsoft.com/office/powerpoint/2010/main" val="15482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7C558E-25D4-C95C-60F2-4605982817CD}"/>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C843FD11-987D-E1DB-6A88-F0D0697630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025E57CB-39EE-810E-F88E-99D45614C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45987345-6713-E469-A157-6A1DAF1B2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22BAE9-AAD9-10AF-6DAB-C885A62BE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olo 1">
            <a:extLst>
              <a:ext uri="{FF2B5EF4-FFF2-40B4-BE49-F238E27FC236}">
                <a16:creationId xmlns:a16="http://schemas.microsoft.com/office/drawing/2014/main" id="{E653C401-46EA-CFBC-5D82-07AF836F3D67}"/>
              </a:ext>
            </a:extLst>
          </p:cNvPr>
          <p:cNvSpPr>
            <a:spLocks noGrp="1"/>
          </p:cNvSpPr>
          <p:nvPr>
            <p:ph type="title"/>
          </p:nvPr>
        </p:nvSpPr>
        <p:spPr>
          <a:xfrm>
            <a:off x="-2" y="-29767"/>
            <a:ext cx="12202174" cy="907591"/>
          </a:xfrm>
        </p:spPr>
        <p:txBody>
          <a:bodyPr anchor="ctr">
            <a:normAutofit/>
          </a:bodyPr>
          <a:lstStyle/>
          <a:p>
            <a:pPr algn="ctr"/>
            <a:r>
              <a:rPr lang="it-IT" sz="4000" dirty="0" err="1">
                <a:solidFill>
                  <a:srgbClr val="FFFFFF"/>
                </a:solidFill>
              </a:rPr>
              <a:t>What</a:t>
            </a:r>
            <a:r>
              <a:rPr lang="it-IT" sz="4000" dirty="0">
                <a:solidFill>
                  <a:srgbClr val="FFFFFF"/>
                </a:solidFill>
              </a:rPr>
              <a:t> </a:t>
            </a:r>
            <a:r>
              <a:rPr lang="it-IT" sz="4000" dirty="0" err="1">
                <a:solidFill>
                  <a:srgbClr val="FFFFFF"/>
                </a:solidFill>
              </a:rPr>
              <a:t>if</a:t>
            </a:r>
            <a:r>
              <a:rPr lang="it-IT" sz="4000" dirty="0">
                <a:solidFill>
                  <a:srgbClr val="FFFFFF"/>
                </a:solidFill>
              </a:rPr>
              <a:t> PLATO </a:t>
            </a:r>
            <a:r>
              <a:rPr lang="it-IT" sz="4000" dirty="0" err="1">
                <a:solidFill>
                  <a:srgbClr val="FFFFFF"/>
                </a:solidFill>
              </a:rPr>
              <a:t>discovers</a:t>
            </a:r>
            <a:r>
              <a:rPr lang="it-IT" sz="4000" dirty="0">
                <a:solidFill>
                  <a:srgbClr val="FFFFFF"/>
                </a:solidFill>
              </a:rPr>
              <a:t> an Earth </a:t>
            </a:r>
            <a:r>
              <a:rPr lang="it-IT" sz="4000" dirty="0" err="1">
                <a:solidFill>
                  <a:srgbClr val="FFFFFF"/>
                </a:solidFill>
              </a:rPr>
              <a:t>analogue</a:t>
            </a:r>
            <a:r>
              <a:rPr lang="it-IT" sz="4000" dirty="0">
                <a:solidFill>
                  <a:srgbClr val="FFFFFF"/>
                </a:solidFill>
              </a:rPr>
              <a:t>?</a:t>
            </a:r>
            <a:endParaRPr lang="en-US" sz="4000" dirty="0">
              <a:solidFill>
                <a:srgbClr val="FFFFFF"/>
              </a:solidFill>
            </a:endParaRPr>
          </a:p>
        </p:txBody>
      </p:sp>
      <p:sp>
        <p:nvSpPr>
          <p:cNvPr id="2" name="Rettangolo 1">
            <a:extLst>
              <a:ext uri="{FF2B5EF4-FFF2-40B4-BE49-F238E27FC236}">
                <a16:creationId xmlns:a16="http://schemas.microsoft.com/office/drawing/2014/main" id="{96EABD42-648C-4F01-7580-A6718D6AB8DB}"/>
              </a:ext>
            </a:extLst>
          </p:cNvPr>
          <p:cNvSpPr/>
          <p:nvPr/>
        </p:nvSpPr>
        <p:spPr>
          <a:xfrm>
            <a:off x="0" y="774192"/>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sto, linea, Carattere, Diagramma&#10;&#10;Il contenuto generato dall'IA potrebbe non essere corretto.">
            <a:extLst>
              <a:ext uri="{FF2B5EF4-FFF2-40B4-BE49-F238E27FC236}">
                <a16:creationId xmlns:a16="http://schemas.microsoft.com/office/drawing/2014/main" id="{95198E67-BC58-1CE1-ABCF-09E59F5F138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6790" y="658745"/>
            <a:ext cx="10972822" cy="6400813"/>
          </a:xfrm>
          <a:prstGeom prst="rect">
            <a:avLst/>
          </a:prstGeom>
        </p:spPr>
      </p:pic>
      <p:sp>
        <p:nvSpPr>
          <p:cNvPr id="5" name="CasellaDiTesto 4">
            <a:extLst>
              <a:ext uri="{FF2B5EF4-FFF2-40B4-BE49-F238E27FC236}">
                <a16:creationId xmlns:a16="http://schemas.microsoft.com/office/drawing/2014/main" id="{14968E30-EA2A-6254-2391-7220C9EC9B9F}"/>
              </a:ext>
            </a:extLst>
          </p:cNvPr>
          <p:cNvSpPr txBox="1"/>
          <p:nvPr/>
        </p:nvSpPr>
        <p:spPr>
          <a:xfrm>
            <a:off x="9670654" y="886180"/>
            <a:ext cx="2324830" cy="83099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r>
              <a:rPr lang="it-IT" sz="2400" dirty="0"/>
              <a:t>The </a:t>
            </a:r>
            <a:r>
              <a:rPr lang="it-IT" sz="2400" dirty="0" err="1"/>
              <a:t>transit</a:t>
            </a:r>
            <a:r>
              <a:rPr lang="it-IT" sz="2400" dirty="0"/>
              <a:t> of an Earth </a:t>
            </a:r>
            <a:r>
              <a:rPr lang="it-IT" sz="2400" dirty="0" err="1"/>
              <a:t>analogue</a:t>
            </a:r>
            <a:endParaRPr lang="en-US" sz="2400" b="1" dirty="0"/>
          </a:p>
        </p:txBody>
      </p:sp>
      <p:sp>
        <p:nvSpPr>
          <p:cNvPr id="6" name="CasellaDiTesto 5">
            <a:extLst>
              <a:ext uri="{FF2B5EF4-FFF2-40B4-BE49-F238E27FC236}">
                <a16:creationId xmlns:a16="http://schemas.microsoft.com/office/drawing/2014/main" id="{C5244C2C-01A5-58D8-024A-5D7E53029DBE}"/>
              </a:ext>
            </a:extLst>
          </p:cNvPr>
          <p:cNvSpPr txBox="1"/>
          <p:nvPr/>
        </p:nvSpPr>
        <p:spPr>
          <a:xfrm>
            <a:off x="9625875" y="2937382"/>
            <a:ext cx="2621692" cy="2554545"/>
          </a:xfrm>
          <a:prstGeom prst="rect">
            <a:avLst/>
          </a:prstGeom>
          <a:noFill/>
        </p:spPr>
        <p:txBody>
          <a:bodyPr wrap="square" rtlCol="0">
            <a:spAutoFit/>
          </a:bodyPr>
          <a:lstStyle/>
          <a:p>
            <a:r>
              <a:rPr lang="it-IT" sz="1600" dirty="0"/>
              <a:t>VARLET&amp;PHALET (Grziwa+2016)</a:t>
            </a:r>
          </a:p>
          <a:p>
            <a:r>
              <a:rPr lang="it-IT" sz="1600" dirty="0" err="1"/>
              <a:t>Notch</a:t>
            </a:r>
            <a:r>
              <a:rPr lang="it-IT" sz="1600" dirty="0"/>
              <a:t> &amp; </a:t>
            </a:r>
            <a:r>
              <a:rPr lang="it-IT" sz="1600" dirty="0" err="1"/>
              <a:t>LOCoR</a:t>
            </a:r>
            <a:r>
              <a:rPr lang="it-IT" sz="1600" dirty="0"/>
              <a:t> (Rizzuto+2017) </a:t>
            </a:r>
          </a:p>
          <a:p>
            <a:r>
              <a:rPr lang="it-IT" sz="1600" dirty="0"/>
              <a:t>ARIMA (</a:t>
            </a:r>
            <a:r>
              <a:rPr lang="en-US" sz="1600" dirty="0"/>
              <a:t>Feigelson+2018)</a:t>
            </a:r>
            <a:endParaRPr lang="it-IT" sz="1600" dirty="0"/>
          </a:p>
          <a:p>
            <a:r>
              <a:rPr lang="it-IT" sz="1600" dirty="0"/>
              <a:t>Wotan (Hippke+2019)</a:t>
            </a:r>
          </a:p>
          <a:p>
            <a:r>
              <a:rPr lang="it-IT" sz="1600" dirty="0"/>
              <a:t>YSD (Battley+2020)</a:t>
            </a:r>
          </a:p>
          <a:p>
            <a:r>
              <a:rPr lang="it-IT" sz="1600" dirty="0"/>
              <a:t>Nuance (Garcia+2024)</a:t>
            </a:r>
          </a:p>
          <a:p>
            <a:endParaRPr lang="it-IT" sz="1600" dirty="0"/>
          </a:p>
          <a:p>
            <a:r>
              <a:rPr lang="it-IT" sz="1600" dirty="0"/>
              <a:t>See </a:t>
            </a:r>
            <a:r>
              <a:rPr lang="it-IT" sz="1600" dirty="0" err="1"/>
              <a:t>also</a:t>
            </a:r>
            <a:r>
              <a:rPr lang="it-IT" sz="1600" dirty="0"/>
              <a:t> </a:t>
            </a:r>
            <a:r>
              <a:rPr lang="it-IT" sz="1600" dirty="0" err="1"/>
              <a:t>Canocchi</a:t>
            </a:r>
            <a:r>
              <a:rPr lang="it-IT" sz="1600" dirty="0"/>
              <a:t> +2023</a:t>
            </a:r>
            <a:endParaRPr lang="en-US" sz="1600" b="1" dirty="0"/>
          </a:p>
        </p:txBody>
      </p:sp>
      <p:sp>
        <p:nvSpPr>
          <p:cNvPr id="7" name="CasellaDiTesto 6">
            <a:extLst>
              <a:ext uri="{FF2B5EF4-FFF2-40B4-BE49-F238E27FC236}">
                <a16:creationId xmlns:a16="http://schemas.microsoft.com/office/drawing/2014/main" id="{EFC5016A-C68C-5F7F-996C-5D2AFAD5D01D}"/>
              </a:ext>
            </a:extLst>
          </p:cNvPr>
          <p:cNvSpPr txBox="1"/>
          <p:nvPr/>
        </p:nvSpPr>
        <p:spPr>
          <a:xfrm>
            <a:off x="1023353" y="866559"/>
            <a:ext cx="4756687"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pPr algn="ctr"/>
            <a:r>
              <a:rPr lang="it-IT" sz="2400" dirty="0"/>
              <a:t>Spots + </a:t>
            </a:r>
            <a:r>
              <a:rPr lang="it-IT" sz="2400" dirty="0" err="1"/>
              <a:t>Granulation</a:t>
            </a:r>
            <a:r>
              <a:rPr lang="it-IT" sz="2400" dirty="0"/>
              <a:t> + </a:t>
            </a:r>
            <a:r>
              <a:rPr lang="it-IT" sz="2400" dirty="0" err="1"/>
              <a:t>Oscillations</a:t>
            </a:r>
            <a:r>
              <a:rPr lang="it-IT" sz="2400" dirty="0"/>
              <a:t> </a:t>
            </a:r>
            <a:endParaRPr lang="en-US" sz="2400" dirty="0"/>
          </a:p>
        </p:txBody>
      </p:sp>
      <p:sp>
        <p:nvSpPr>
          <p:cNvPr id="8" name="CasellaDiTesto 7">
            <a:extLst>
              <a:ext uri="{FF2B5EF4-FFF2-40B4-BE49-F238E27FC236}">
                <a16:creationId xmlns:a16="http://schemas.microsoft.com/office/drawing/2014/main" id="{A7C2B965-1619-49AD-B3B8-DE016FBBF0A1}"/>
              </a:ext>
            </a:extLst>
          </p:cNvPr>
          <p:cNvSpPr txBox="1"/>
          <p:nvPr/>
        </p:nvSpPr>
        <p:spPr>
          <a:xfrm>
            <a:off x="9670654" y="1827906"/>
            <a:ext cx="2324830" cy="1015663"/>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r>
              <a:rPr lang="en-US" sz="2000" dirty="0"/>
              <a:t>Talk by </a:t>
            </a:r>
            <a:br>
              <a:rPr lang="en-US" sz="2000" dirty="0"/>
            </a:br>
            <a:r>
              <a:rPr lang="en-US" sz="2000" b="1" dirty="0"/>
              <a:t>Geert Jan Talens</a:t>
            </a:r>
          </a:p>
          <a:p>
            <a:r>
              <a:rPr lang="en-US" sz="2000" b="1" dirty="0"/>
              <a:t>Wednesday 14:20</a:t>
            </a:r>
          </a:p>
        </p:txBody>
      </p:sp>
      <p:sp>
        <p:nvSpPr>
          <p:cNvPr id="3" name="CasellaDiTesto 2">
            <a:extLst>
              <a:ext uri="{FF2B5EF4-FFF2-40B4-BE49-F238E27FC236}">
                <a16:creationId xmlns:a16="http://schemas.microsoft.com/office/drawing/2014/main" id="{F5638D13-FA8C-29FC-D13D-0ACBBE9BBC72}"/>
              </a:ext>
            </a:extLst>
          </p:cNvPr>
          <p:cNvSpPr txBox="1"/>
          <p:nvPr/>
        </p:nvSpPr>
        <p:spPr>
          <a:xfrm>
            <a:off x="9718739" y="5527063"/>
            <a:ext cx="2324830" cy="1200329"/>
          </a:xfrm>
          <a:prstGeom prst="rect">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algn="ctr"/>
            <a:r>
              <a:rPr lang="en-US" sz="2400" b="1" dirty="0"/>
              <a:t>Simulated data available on request</a:t>
            </a:r>
          </a:p>
        </p:txBody>
      </p:sp>
    </p:spTree>
    <p:extLst>
      <p:ext uri="{BB962C8B-B14F-4D97-AF65-F5344CB8AC3E}">
        <p14:creationId xmlns:p14="http://schemas.microsoft.com/office/powerpoint/2010/main" val="822891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D3E2A2-E842-568B-BBBA-0C541FC7487E}"/>
            </a:ext>
          </a:extLst>
        </p:cNvPr>
        <p:cNvGrpSpPr/>
        <p:nvPr/>
      </p:nvGrpSpPr>
      <p:grpSpPr>
        <a:xfrm>
          <a:off x="0" y="0"/>
          <a:ext cx="0" cy="0"/>
          <a:chOff x="0" y="0"/>
          <a:chExt cx="0" cy="0"/>
        </a:xfrm>
      </p:grpSpPr>
      <p:grpSp>
        <p:nvGrpSpPr>
          <p:cNvPr id="14" name="Group 7">
            <a:extLst>
              <a:ext uri="{FF2B5EF4-FFF2-40B4-BE49-F238E27FC236}">
                <a16:creationId xmlns:a16="http://schemas.microsoft.com/office/drawing/2014/main" id="{9FF4F3D5-89C1-538E-31A5-9871150093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2D2FABD6-DEBD-8C42-09A6-A09E5C0A9B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DA96DF03-BBCA-A38D-AB93-B2E60FE889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770DB9-70EF-9AD9-FBF9-FEE0D9BB1A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olo 1">
            <a:extLst>
              <a:ext uri="{FF2B5EF4-FFF2-40B4-BE49-F238E27FC236}">
                <a16:creationId xmlns:a16="http://schemas.microsoft.com/office/drawing/2014/main" id="{F082C137-23ED-4D93-E153-BD12F2C4E3F3}"/>
              </a:ext>
            </a:extLst>
          </p:cNvPr>
          <p:cNvSpPr>
            <a:spLocks noGrp="1"/>
          </p:cNvSpPr>
          <p:nvPr>
            <p:ph type="title"/>
          </p:nvPr>
        </p:nvSpPr>
        <p:spPr>
          <a:xfrm>
            <a:off x="-2" y="-29767"/>
            <a:ext cx="12202174" cy="907591"/>
          </a:xfrm>
        </p:spPr>
        <p:txBody>
          <a:bodyPr anchor="ctr">
            <a:normAutofit/>
          </a:bodyPr>
          <a:lstStyle/>
          <a:p>
            <a:pPr algn="ctr"/>
            <a:r>
              <a:rPr lang="it-IT" sz="4000" dirty="0" err="1">
                <a:solidFill>
                  <a:srgbClr val="FFFFFF"/>
                </a:solidFill>
              </a:rPr>
              <a:t>What</a:t>
            </a:r>
            <a:r>
              <a:rPr lang="it-IT" sz="4000" dirty="0">
                <a:solidFill>
                  <a:srgbClr val="FFFFFF"/>
                </a:solidFill>
              </a:rPr>
              <a:t> </a:t>
            </a:r>
            <a:r>
              <a:rPr lang="it-IT" sz="4000" dirty="0" err="1">
                <a:solidFill>
                  <a:srgbClr val="FFFFFF"/>
                </a:solidFill>
              </a:rPr>
              <a:t>if</a:t>
            </a:r>
            <a:r>
              <a:rPr lang="it-IT" sz="4000" dirty="0">
                <a:solidFill>
                  <a:srgbClr val="FFFFFF"/>
                </a:solidFill>
              </a:rPr>
              <a:t> PLATO </a:t>
            </a:r>
            <a:r>
              <a:rPr lang="it-IT" sz="4000" dirty="0" err="1">
                <a:solidFill>
                  <a:srgbClr val="FFFFFF"/>
                </a:solidFill>
              </a:rPr>
              <a:t>discovers</a:t>
            </a:r>
            <a:r>
              <a:rPr lang="it-IT" sz="4000" dirty="0">
                <a:solidFill>
                  <a:srgbClr val="FFFFFF"/>
                </a:solidFill>
              </a:rPr>
              <a:t> an Earth </a:t>
            </a:r>
            <a:r>
              <a:rPr lang="it-IT" sz="4000" dirty="0" err="1">
                <a:solidFill>
                  <a:srgbClr val="FFFFFF"/>
                </a:solidFill>
              </a:rPr>
              <a:t>analogue</a:t>
            </a:r>
            <a:r>
              <a:rPr lang="it-IT" sz="4000" dirty="0">
                <a:solidFill>
                  <a:srgbClr val="FFFFFF"/>
                </a:solidFill>
              </a:rPr>
              <a:t>?</a:t>
            </a:r>
            <a:endParaRPr lang="en-US" sz="4000" dirty="0">
              <a:solidFill>
                <a:srgbClr val="FFFFFF"/>
              </a:solidFill>
            </a:endParaRPr>
          </a:p>
        </p:txBody>
      </p:sp>
      <p:sp>
        <p:nvSpPr>
          <p:cNvPr id="2" name="Rettangolo 1">
            <a:extLst>
              <a:ext uri="{FF2B5EF4-FFF2-40B4-BE49-F238E27FC236}">
                <a16:creationId xmlns:a16="http://schemas.microsoft.com/office/drawing/2014/main" id="{2D07AF33-BF42-9894-6DA5-7048FCC974B6}"/>
              </a:ext>
            </a:extLst>
          </p:cNvPr>
          <p:cNvSpPr/>
          <p:nvPr/>
        </p:nvSpPr>
        <p:spPr>
          <a:xfrm>
            <a:off x="0" y="774192"/>
            <a:ext cx="12362688" cy="854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F9708830-E2E8-3F66-7AFB-FB3D9DB73BB7}"/>
              </a:ext>
            </a:extLst>
          </p:cNvPr>
          <p:cNvSpPr txBox="1"/>
          <p:nvPr/>
        </p:nvSpPr>
        <p:spPr>
          <a:xfrm>
            <a:off x="5542004" y="952116"/>
            <a:ext cx="6443822"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it-IT" sz="2000" dirty="0"/>
              <a:t>Solar data + </a:t>
            </a:r>
            <a:r>
              <a:rPr lang="en-US" sz="2000" dirty="0" err="1"/>
              <a:t>PlatoSim</a:t>
            </a:r>
            <a:r>
              <a:rPr lang="en-US" sz="2000" dirty="0"/>
              <a:t> + </a:t>
            </a:r>
            <a:r>
              <a:rPr lang="it-IT" sz="2000" dirty="0"/>
              <a:t> Earth-</a:t>
            </a:r>
            <a:r>
              <a:rPr lang="it-IT" sz="2000" dirty="0" err="1"/>
              <a:t>sized</a:t>
            </a:r>
            <a:r>
              <a:rPr lang="it-IT" sz="2000" dirty="0"/>
              <a:t> </a:t>
            </a:r>
            <a:r>
              <a:rPr lang="it-IT" sz="2000" dirty="0" err="1"/>
              <a:t>transit</a:t>
            </a:r>
            <a:r>
              <a:rPr lang="it-IT" sz="2000" dirty="0"/>
              <a:t> (Krenn+2024)</a:t>
            </a:r>
            <a:endParaRPr lang="en-US" sz="2000" b="1" dirty="0"/>
          </a:p>
        </p:txBody>
      </p:sp>
      <p:sp>
        <p:nvSpPr>
          <p:cNvPr id="7" name="CasellaDiTesto 6">
            <a:extLst>
              <a:ext uri="{FF2B5EF4-FFF2-40B4-BE49-F238E27FC236}">
                <a16:creationId xmlns:a16="http://schemas.microsoft.com/office/drawing/2014/main" id="{FF402CB9-417C-F8D7-E7E6-BC57101CB6EF}"/>
              </a:ext>
            </a:extLst>
          </p:cNvPr>
          <p:cNvSpPr txBox="1"/>
          <p:nvPr/>
        </p:nvSpPr>
        <p:spPr>
          <a:xfrm>
            <a:off x="4994295" y="6550223"/>
            <a:ext cx="2669821" cy="307777"/>
          </a:xfrm>
          <a:prstGeom prst="rect">
            <a:avLst/>
          </a:prstGeom>
          <a:noFill/>
        </p:spPr>
        <p:txBody>
          <a:bodyPr wrap="square">
            <a:spAutoFit/>
          </a:bodyPr>
          <a:lstStyle/>
          <a:p>
            <a:pPr algn="ctr"/>
            <a:r>
              <a:rPr lang="en-US" sz="1400" dirty="0"/>
              <a:t>See also: Barros+2020</a:t>
            </a:r>
          </a:p>
        </p:txBody>
      </p:sp>
      <p:pic>
        <p:nvPicPr>
          <p:cNvPr id="10" name="Immagine 9">
            <a:extLst>
              <a:ext uri="{FF2B5EF4-FFF2-40B4-BE49-F238E27FC236}">
                <a16:creationId xmlns:a16="http://schemas.microsoft.com/office/drawing/2014/main" id="{E0F86068-400A-9228-815B-CB61989B00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192" y="810536"/>
            <a:ext cx="5337865" cy="6047463"/>
          </a:xfrm>
          <a:prstGeom prst="rect">
            <a:avLst/>
          </a:prstGeom>
        </p:spPr>
      </p:pic>
      <p:pic>
        <p:nvPicPr>
          <p:cNvPr id="18" name="Immagine 17">
            <a:extLst>
              <a:ext uri="{FF2B5EF4-FFF2-40B4-BE49-F238E27FC236}">
                <a16:creationId xmlns:a16="http://schemas.microsoft.com/office/drawing/2014/main" id="{6E93A6B2-C983-0745-CD74-0B94F4F679E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15919" y="1373633"/>
            <a:ext cx="6295991" cy="5318306"/>
          </a:xfrm>
          <a:prstGeom prst="rect">
            <a:avLst/>
          </a:prstGeom>
        </p:spPr>
      </p:pic>
    </p:spTree>
    <p:extLst>
      <p:ext uri="{BB962C8B-B14F-4D97-AF65-F5344CB8AC3E}">
        <p14:creationId xmlns:p14="http://schemas.microsoft.com/office/powerpoint/2010/main" val="384878761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1340</TotalTime>
  <Words>2583</Words>
  <Application>Microsoft Office PowerPoint</Application>
  <PresentationFormat>Widescreen</PresentationFormat>
  <Paragraphs>293</Paragraphs>
  <Slides>25</Slides>
  <Notes>23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25</vt:i4>
      </vt:variant>
    </vt:vector>
  </HeadingPairs>
  <TitlesOfParts>
    <vt:vector size="32" baseType="lpstr">
      <vt:lpstr>AdvOTf9433e2d</vt:lpstr>
      <vt:lpstr>Aptos</vt:lpstr>
      <vt:lpstr>Aptos Display</vt:lpstr>
      <vt:lpstr>Arial</vt:lpstr>
      <vt:lpstr>Calibri</vt:lpstr>
      <vt:lpstr>Cambria Math</vt:lpstr>
      <vt:lpstr>Tema di Office</vt:lpstr>
      <vt:lpstr>Search for Earth Analogues: Characterising Exoplanets  Amid Stellar Variability  Luca Malavolta Università degli Studi di Padova</vt:lpstr>
      <vt:lpstr>Planetary signals and stellar activity in the context of the PLATO Mission</vt:lpstr>
      <vt:lpstr>The Sun seen from  ESA Solar Orbiter</vt:lpstr>
      <vt:lpstr>Presentazione standard di PowerPoint</vt:lpstr>
      <vt:lpstr>The Sun seen from  ESA Solar Orbiter</vt:lpstr>
      <vt:lpstr>What to worry about in photometry</vt:lpstr>
      <vt:lpstr>What to worry about in spectroscopy</vt:lpstr>
      <vt:lpstr>What if PLATO discovers an Earth analogue?</vt:lpstr>
      <vt:lpstr>What if PLATO discovers an Earth analogue?</vt:lpstr>
      <vt:lpstr>What if PLATO discovers an Earth analogue?</vt:lpstr>
      <vt:lpstr>What if PLATO discovers an Earth analogue?</vt:lpstr>
      <vt:lpstr>Can we measure the mass of an Earth analogue?</vt:lpstr>
      <vt:lpstr>Can we measure the mass of an Earth analogue?</vt:lpstr>
      <vt:lpstr>Can we measure the mass of an Earth analogue?</vt:lpstr>
      <vt:lpstr>Three approaches, not mutually exclusive</vt:lpstr>
      <vt:lpstr>RV: Gaussian Processes</vt:lpstr>
      <vt:lpstr>RV: Gaussian Processes</vt:lpstr>
      <vt:lpstr>CCF: modelling non-Doppler variations</vt:lpstr>
      <vt:lpstr>CCF: modelling non-Doppler variations</vt:lpstr>
      <vt:lpstr>Spectra: remove stellar activity at the source</vt:lpstr>
      <vt:lpstr>The EXPRES Stellar Signals Project</vt:lpstr>
      <vt:lpstr>The EXPRES Stellar Signals Project</vt:lpstr>
      <vt:lpstr>Radial Velocity data challenges</vt:lpstr>
      <vt:lpstr>Conclusion: we can do it! </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Luca Malavolta</dc:creator>
  <cp:lastModifiedBy>Luca Malavolta</cp:lastModifiedBy>
  <cp:revision>2</cp:revision>
  <dcterms:created xsi:type="dcterms:W3CDTF">2025-06-20T13:12:19Z</dcterms:created>
  <dcterms:modified xsi:type="dcterms:W3CDTF">2025-06-23T13:27:05Z</dcterms:modified>
</cp:coreProperties>
</file>