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413" r:id="rId3"/>
    <p:sldId id="401" r:id="rId4"/>
    <p:sldId id="414" r:id="rId5"/>
    <p:sldId id="415" r:id="rId6"/>
    <p:sldId id="417" r:id="rId7"/>
    <p:sldId id="416" r:id="rId8"/>
    <p:sldId id="418" r:id="rId9"/>
    <p:sldId id="421" r:id="rId10"/>
    <p:sldId id="420" r:id="rId11"/>
    <p:sldId id="423" r:id="rId12"/>
    <p:sldId id="422" r:id="rId13"/>
    <p:sldId id="432" r:id="rId14"/>
    <p:sldId id="419" r:id="rId15"/>
    <p:sldId id="426" r:id="rId16"/>
    <p:sldId id="428" r:id="rId17"/>
    <p:sldId id="427" r:id="rId18"/>
    <p:sldId id="429" r:id="rId19"/>
    <p:sldId id="424" r:id="rId20"/>
    <p:sldId id="425" r:id="rId21"/>
    <p:sldId id="4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101" d="100"/>
          <a:sy n="101" d="100"/>
        </p:scale>
        <p:origin x="14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C13C-16B3-4334-AAFA-1F8B011B2D5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49C20-20C0-4457-A486-2DE06B378D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I am presenting our wavelet based filter methods VARLET and PHALET.</a:t>
            </a:r>
            <a:endParaRPr lang="de-DE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On our 6 years ongoing journey with </a:t>
            </a:r>
            <a:r>
              <a:rPr lang="en-US" dirty="0" err="1">
                <a:latin typeface="Calibri" charset="0"/>
              </a:rPr>
              <a:t>CoRoT</a:t>
            </a:r>
            <a:r>
              <a:rPr lang="en-US" dirty="0">
                <a:latin typeface="Calibri" charset="0"/>
              </a:rPr>
              <a:t> many lessons were learned,</a:t>
            </a:r>
            <a:endParaRPr lang="de-DE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and so the way we detect planetary candidates has evolved.</a:t>
            </a:r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ECB49-DB7C-A745-BCDA-69D3F51A9D6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7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A769-BE41-D788-9C9A-52A9ADCA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450B9ADE-19A3-9AB3-0D9B-CD642EF29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B159D811-B63B-C11F-E2F6-F3ABED0C9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6D44D0CD-33CB-4953-1F31-B73C8C4A1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3A7C-0017-6172-5C59-CF6CED5C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D487D6C7-27B0-8A11-B669-75830DDEA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2AD634DA-0074-59D1-51E0-15D07D1380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DC381C3E-7D65-DA13-8C0F-7FCFE3708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6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7E52-EE6C-A692-C4C3-B270C1D84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231067B3-3A97-BC47-FE62-5E148CA87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440718E0-B82D-FD83-39B1-B8D692E34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980143CC-C6F5-1029-93C9-AE1E76E21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F3270-D607-E666-C48A-FEEF7023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B903BD7B-8DFD-2C4D-63A1-ED2B83378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5B743040-8DE9-3A52-2A24-9A0063682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9ADB1DFB-B83B-5C18-2D1B-4F14F4A98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33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38D4-F393-12B0-A96A-DF40B5C88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004FA55C-B7D1-1663-213B-CCAC6A97F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E5614748-4661-B72B-1694-0D015FF031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846E0C61-DBB3-F4FA-7A46-DD3ED1F70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64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D001-DBDE-A440-C0C2-FBAACBD0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05A61705-C013-3B3F-4B7A-71817ACFF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E689C456-62F8-756A-AD27-0B53C01C6A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FCF34404-1849-678A-FD92-E49086D07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2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4FCF3-5906-913C-D0AD-84344E14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C51F2336-B670-D811-FD44-158291F59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64D1EF1A-D772-7587-01C7-DED4889A91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017751C4-D78F-11A4-2B15-A72A17900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52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04594-C4F3-C157-1EDB-E0A3EC13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AB18131F-1108-8F8E-0020-3E4D97CB5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93D7D1B4-D758-9861-4CDA-321DA0193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0D151A15-539A-477E-D979-EF5F0CF1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48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6315-B7E3-50C0-09D1-E60358E6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C1D98A66-D1CC-A620-177F-B4B10012E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1003AB34-8CA6-B832-4C2E-419D844F1F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173EF7AC-45D8-96C2-75E3-79EE9A627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0BDA-4EE9-3426-A9F7-AF34A9D1B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76A91D6A-8BD7-C136-77AF-D5B77294A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D8E2E0E8-A858-4A16-ADC5-06223F9DB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57FCB94F-78FB-F698-801C-8C41C3055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86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223F-317E-012D-4EF4-525A6C36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5444E55D-0915-1ED6-B78D-38416DF06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923A4C8C-4EF8-D741-62D1-0AF245504E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274A47F6-FC57-6CA6-6727-20AC58627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62989-BCB0-4A2E-938F-D79395140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67D2FA7C-3759-50FB-157B-B48B5E5FF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2A8483E1-15C4-8A2E-6A0E-096C9B80D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FF6A2577-79E1-71DE-B782-37245AE8E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6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932D-0818-1A4E-83D5-ABCA98B8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5C63C370-16CC-6B16-AC6D-C16A27929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CE64710D-959A-27BB-BA44-B1A17F241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F6E68D86-C885-F5D0-733F-3719F2F7C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4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C8AAB-98AE-57FB-4FCB-829B8B7CB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6B8875B2-2072-801F-26D6-AD02DE690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DA62CCF5-3220-AA1C-60B7-724AA6BA0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1F322FFC-7586-8D6A-7080-420B12438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9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7507-6B4D-1706-EBA3-4DFBA3716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169FA4BB-88C2-7D40-B089-FB5BEEF06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B0EA1396-A1DB-DDAE-8AEB-0B8652BEE7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B83994DD-11AC-731B-43A8-1649040FC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8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C7CA-17DB-22C5-C871-D08B9153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F84F4F6B-AD72-BCBA-3100-DE7E772AB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2E2D0BBA-83AF-2258-40AA-E9341C21D8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8B2E6596-2559-88D3-F411-D4FF1E03A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30A2B-91AF-B14E-41AD-0D784600B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360B8AF7-14B3-2653-1438-54D6BBE5B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242C57BB-4D8B-CB3E-4C8C-FC42B16B4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D2123ADE-CB5F-13C3-DEA5-7E2F4EE76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8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BEA77-CAB9-FF35-31A5-AB9363E12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939C9D02-9A60-C7C6-5C3B-936393332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5A373829-FF80-9B14-5C95-77337E827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next example is a Kepler light curve. </a:t>
            </a:r>
          </a:p>
          <a:p>
            <a:r>
              <a:rPr lang="en-US">
                <a:latin typeface="Calibri" charset="0"/>
              </a:rPr>
              <a:t>The variability is substantially reduced by VARLET by a factor of 100. </a:t>
            </a:r>
          </a:p>
          <a:p>
            <a:r>
              <a:rPr lang="en-US">
                <a:latin typeface="Calibri" charset="0"/>
              </a:rPr>
              <a:t>The residual light curve contains noise and the transit. </a:t>
            </a:r>
          </a:p>
          <a:p>
            <a:r>
              <a:rPr lang="en-US">
                <a:latin typeface="Calibri" charset="0"/>
              </a:rPr>
              <a:t>The transit is easily detected by the BLS algorithm. </a:t>
            </a:r>
            <a:endParaRPr lang="de-DE">
              <a:latin typeface="Calibri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E69ADF56-A4DB-198C-E8E8-516DB7DA1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1E52-35AA-8748-AA92-B9299F3839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8"/>
            <a:ext cx="853380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65427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749168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476749" y="973336"/>
            <a:ext cx="1381125" cy="336649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3375" y="973336"/>
            <a:ext cx="4000500" cy="336649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10717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8"/>
            <a:ext cx="853380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59786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572539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40" indent="0">
              <a:buNone/>
              <a:defRPr sz="1266"/>
            </a:lvl2pPr>
            <a:lvl3pPr marL="642882" indent="0">
              <a:buNone/>
              <a:defRPr sz="1125"/>
            </a:lvl3pPr>
            <a:lvl4pPr marL="964323" indent="0">
              <a:buNone/>
              <a:defRPr sz="984"/>
            </a:lvl4pPr>
            <a:lvl5pPr marL="1285763" indent="0">
              <a:buNone/>
              <a:defRPr sz="984"/>
            </a:lvl5pPr>
            <a:lvl6pPr marL="1607205" indent="0">
              <a:buNone/>
              <a:defRPr sz="984"/>
            </a:lvl6pPr>
            <a:lvl7pPr marL="1928645" indent="0">
              <a:buNone/>
              <a:defRPr sz="984"/>
            </a:lvl7pPr>
            <a:lvl8pPr marL="2250086" indent="0">
              <a:buNone/>
              <a:defRPr sz="984"/>
            </a:lvl8pPr>
            <a:lvl9pPr marL="2571527" indent="0">
              <a:buNone/>
              <a:defRPr sz="98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60746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3376" y="3705820"/>
            <a:ext cx="5691188" cy="91082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3705820"/>
            <a:ext cx="5691188" cy="91082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86526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197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741" y="2174379"/>
            <a:ext cx="5389065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68506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34511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8" y="273474"/>
            <a:ext cx="4010918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966" y="273473"/>
            <a:ext cx="681484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198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491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22286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40" indent="0">
              <a:buNone/>
              <a:defRPr sz="1969"/>
            </a:lvl2pPr>
            <a:lvl3pPr marL="642882" indent="0">
              <a:buNone/>
              <a:defRPr sz="1687"/>
            </a:lvl3pPr>
            <a:lvl4pPr marL="964323" indent="0">
              <a:buNone/>
              <a:defRPr sz="1406"/>
            </a:lvl4pPr>
            <a:lvl5pPr marL="1285763" indent="0">
              <a:buNone/>
              <a:defRPr sz="1406"/>
            </a:lvl5pPr>
            <a:lvl6pPr marL="1607205" indent="0">
              <a:buNone/>
              <a:defRPr sz="1406"/>
            </a:lvl6pPr>
            <a:lvl7pPr marL="1928645" indent="0">
              <a:buNone/>
              <a:defRPr sz="1406"/>
            </a:lvl7pPr>
            <a:lvl8pPr marL="2250086" indent="0">
              <a:buNone/>
              <a:defRPr sz="1406"/>
            </a:lvl8pPr>
            <a:lvl9pPr marL="2571527" indent="0">
              <a:buNone/>
              <a:defRPr sz="1406"/>
            </a:lvl9pPr>
          </a:lstStyle>
          <a:p>
            <a:pPr lvl="0"/>
            <a:endParaRPr lang="de-DE" noProof="0">
              <a:sym typeface="Gill Sans Light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181" y="5367860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1280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754970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7314" y="1437680"/>
            <a:ext cx="2881312" cy="317896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3375" y="1437680"/>
            <a:ext cx="8501063" cy="317896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336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40" indent="0">
              <a:buNone/>
              <a:defRPr sz="1266"/>
            </a:lvl2pPr>
            <a:lvl3pPr marL="642882" indent="0">
              <a:buNone/>
              <a:defRPr sz="1125"/>
            </a:lvl3pPr>
            <a:lvl4pPr marL="964323" indent="0">
              <a:buNone/>
              <a:defRPr sz="984"/>
            </a:lvl4pPr>
            <a:lvl5pPr marL="1285763" indent="0">
              <a:buNone/>
              <a:defRPr sz="984"/>
            </a:lvl5pPr>
            <a:lvl6pPr marL="1607205" indent="0">
              <a:buNone/>
              <a:defRPr sz="984"/>
            </a:lvl6pPr>
            <a:lvl7pPr marL="1928645" indent="0">
              <a:buNone/>
              <a:defRPr sz="984"/>
            </a:lvl7pPr>
            <a:lvl8pPr marL="2250086" indent="0">
              <a:buNone/>
              <a:defRPr sz="984"/>
            </a:lvl8pPr>
            <a:lvl9pPr marL="2571527" indent="0">
              <a:buNone/>
              <a:defRPr sz="98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9128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3376" y="3429000"/>
            <a:ext cx="2690812" cy="91082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67064" y="3429000"/>
            <a:ext cx="2690812" cy="91082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22534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197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741" y="2174379"/>
            <a:ext cx="5389065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351189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70550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526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8" y="273474"/>
            <a:ext cx="4010918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966" y="273473"/>
            <a:ext cx="681484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198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03451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40" indent="0">
              <a:buNone/>
              <a:defRPr sz="1969"/>
            </a:lvl2pPr>
            <a:lvl3pPr marL="642882" indent="0">
              <a:buNone/>
              <a:defRPr sz="1687"/>
            </a:lvl3pPr>
            <a:lvl4pPr marL="964323" indent="0">
              <a:buNone/>
              <a:defRPr sz="1406"/>
            </a:lvl4pPr>
            <a:lvl5pPr marL="1285763" indent="0">
              <a:buNone/>
              <a:defRPr sz="1406"/>
            </a:lvl5pPr>
            <a:lvl6pPr marL="1607205" indent="0">
              <a:buNone/>
              <a:defRPr sz="1406"/>
            </a:lvl6pPr>
            <a:lvl7pPr marL="1928645" indent="0">
              <a:buNone/>
              <a:defRPr sz="1406"/>
            </a:lvl7pPr>
            <a:lvl8pPr marL="2250086" indent="0">
              <a:buNone/>
              <a:defRPr sz="1406"/>
            </a:lvl8pPr>
            <a:lvl9pPr marL="2571527" indent="0">
              <a:buNone/>
              <a:defRPr sz="1406"/>
            </a:lvl9pPr>
          </a:lstStyle>
          <a:p>
            <a:pPr lvl="0"/>
            <a:endParaRPr lang="de-DE" noProof="0">
              <a:sym typeface="Gill Sans Light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181" y="5367860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17760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973336"/>
            <a:ext cx="5524500" cy="24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3429000"/>
            <a:ext cx="5524500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43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133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39977" indent="-239977" algn="ctr" rtl="0" eaLnBrk="0" fontAlgn="base" hangingPunct="0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521252" indent="-199795" algn="ctr" rtl="0" eaLnBrk="0" fontAlgn="base" hangingPunct="0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802527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123985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445442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672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1437680"/>
            <a:ext cx="11525250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3705820"/>
            <a:ext cx="11525250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5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39977" indent="-239977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21252" indent="-199795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02527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23985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45442" indent="-159613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4.png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tm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9768" y="4352288"/>
            <a:ext cx="8643938" cy="131266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531" dirty="0">
                <a:latin typeface="Gill Sans Light" charset="0"/>
                <a:ea typeface="ヒラギノ角ゴ ProN W3" charset="0"/>
                <a:cs typeface="ヒラギノ角ゴ ProN W3" charset="0"/>
              </a:rPr>
              <a:t>Sascha Grziwa</a:t>
            </a:r>
            <a:br>
              <a:rPr lang="en-US" sz="2531" dirty="0">
                <a:latin typeface="Gill Sans Light" charset="0"/>
                <a:ea typeface="ヒラギノ角ゴ ProN W3" charset="0"/>
                <a:cs typeface="ヒラギノ角ゴ ProN W3" charset="0"/>
              </a:rPr>
            </a:br>
            <a:r>
              <a:rPr lang="en-US" sz="2531" dirty="0">
                <a:latin typeface="Gill Sans Light" charset="0"/>
                <a:ea typeface="ヒラギノ角ゴ ProN W3" charset="0"/>
                <a:cs typeface="ヒラギノ角ゴ ProN W3" charset="0"/>
              </a:rPr>
              <a:t>RIU, Planetary Research, at the University of Cologne</a:t>
            </a:r>
          </a:p>
          <a:p>
            <a:pPr marL="0" indent="0" eaLnBrk="1" hangingPunct="1">
              <a:defRPr/>
            </a:pPr>
            <a:r>
              <a:rPr lang="en-US" sz="2531" dirty="0">
                <a:latin typeface="Gill Sans Light" charset="0"/>
                <a:ea typeface="ヒラギノ角ゴ ProN W3" charset="0"/>
                <a:cs typeface="ヒラギノ角ゴ ProN W3" charset="0"/>
              </a:rPr>
              <a:t>PLATO ESP 2025, 24.06.2025, Marseille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2840124" y="2142776"/>
            <a:ext cx="184731" cy="55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023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66896" y="1585345"/>
            <a:ext cx="8766810" cy="266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4219" b="1" dirty="0">
                <a:solidFill>
                  <a:srgbClr val="414141"/>
                </a:solidFill>
                <a:latin typeface="Arial" panose="020B0604020202020204" pitchFamily="34" charset="0"/>
                <a:sym typeface="Gill Sans Light" charset="0"/>
              </a:rPr>
              <a:t>SINGLETRANS</a:t>
            </a:r>
            <a:br>
              <a:rPr lang="en-GB" altLang="de-DE" sz="4219" b="1" dirty="0">
                <a:solidFill>
                  <a:srgbClr val="414141"/>
                </a:solidFill>
                <a:latin typeface="Arial" panose="020B0604020202020204" pitchFamily="34" charset="0"/>
                <a:sym typeface="Gill Sans Light" charset="0"/>
              </a:rPr>
            </a:br>
            <a:r>
              <a:rPr lang="en-GB" altLang="de-DE" sz="4219" b="1" dirty="0">
                <a:solidFill>
                  <a:srgbClr val="414141"/>
                </a:solidFill>
                <a:latin typeface="Arial" panose="020B0604020202020204" pitchFamily="34" charset="0"/>
                <a:sym typeface="Gill Sans Light" charset="0"/>
              </a:rPr>
              <a:t>A Dedicated Pipeline for the Detection of Single Transits in Stellar Light Curves</a:t>
            </a:r>
            <a:endParaRPr lang="de-DE" altLang="de-DE" sz="4219" b="1" dirty="0">
              <a:solidFill>
                <a:srgbClr val="414141"/>
              </a:solidFill>
              <a:latin typeface="Arial" panose="020B0604020202020204" pitchFamily="34" charset="0"/>
              <a:sym typeface="Gill Sans Light" charset="0"/>
            </a:endParaRPr>
          </a:p>
        </p:txBody>
      </p:sp>
      <p:pic>
        <p:nvPicPr>
          <p:cNvPr id="1028" name="Picture 4" descr="http://www.dpg-verhandlungen.de/static/ip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89" y="-32370"/>
            <a:ext cx="6697" cy="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8ACA84-E264-40D2-9832-9718F477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32" y="5392346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EE59A-0195-6C6A-7738-B190ABC81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F5286F-5965-9A00-C8E1-A9F3FEC4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D67E397-F514-6E42-DF54-C8539D8D4B51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Examples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transits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found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in Kepler light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curves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262C6-2B74-80F9-2BF3-137B50C91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3" y="872064"/>
            <a:ext cx="9608044" cy="5702593"/>
          </a:xfrm>
          <a:prstGeom prst="rect">
            <a:avLst/>
          </a:prstGeom>
        </p:spPr>
      </p:pic>
      <p:pic>
        <p:nvPicPr>
          <p:cNvPr id="2" name="Picture 2" descr="SPP 1992 logo">
            <a:extLst>
              <a:ext uri="{FF2B5EF4-FFF2-40B4-BE49-F238E27FC236}">
                <a16:creationId xmlns:a16="http://schemas.microsoft.com/office/drawing/2014/main" id="{85E239AA-6A6A-A774-B028-CE21546A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786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CB39A-F01C-A3E4-6ACE-951F75DB7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A45385-9519-1B86-4EB5-3410FC9C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2F217D9-9821-485D-7FBC-703372BFACF0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Examples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transits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found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in Kepler light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curves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6AF9AE-0256-9EEE-8C68-9972F7C79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174"/>
          <a:stretch>
            <a:fillRect/>
          </a:stretch>
        </p:blipFill>
        <p:spPr>
          <a:xfrm>
            <a:off x="120444" y="854901"/>
            <a:ext cx="8740396" cy="28655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9FBE81-A754-ED35-D915-CB8ABE9815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071"/>
          <a:stretch>
            <a:fillRect/>
          </a:stretch>
        </p:blipFill>
        <p:spPr>
          <a:xfrm>
            <a:off x="120444" y="3569443"/>
            <a:ext cx="8740396" cy="3140967"/>
          </a:xfrm>
          <a:prstGeom prst="rect">
            <a:avLst/>
          </a:prstGeom>
        </p:spPr>
      </p:pic>
      <p:pic>
        <p:nvPicPr>
          <p:cNvPr id="2" name="Picture 2" descr="SPP 1992 logo">
            <a:extLst>
              <a:ext uri="{FF2B5EF4-FFF2-40B4-BE49-F238E27FC236}">
                <a16:creationId xmlns:a16="http://schemas.microsoft.com/office/drawing/2014/main" id="{75DA5F3B-FD0E-09C9-21B0-BBB35582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907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CF5E8-5743-BCBE-57F3-806CD58A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8ACB4F-D7E5-833D-43CE-1FC87377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D436452-415A-65DC-C35A-DB9911553E03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Conclusion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SINGLETRANS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16D635-8D4F-4C2A-8E1B-8BD3A49A86ED}"/>
              </a:ext>
            </a:extLst>
          </p:cNvPr>
          <p:cNvSpPr txBox="1"/>
          <p:nvPr/>
        </p:nvSpPr>
        <p:spPr>
          <a:xfrm>
            <a:off x="265966" y="1334655"/>
            <a:ext cx="10130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Many mono-transits are still hidden in the archival data (&gt;400 in TESS data)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Wingdings" panose="05000000000000000000" pitchFamily="2" charset="2"/>
              </a:rPr>
              <a:t>A dedicated mono transit pipeline shall find candidates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Wingdings" panose="05000000000000000000" pitchFamily="2" charset="2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Wingdings" panose="05000000000000000000" pitchFamily="2" charset="2"/>
              </a:rPr>
              <a:t>with periods larger than 1/3 of the light curve length.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Wingdings" panose="05000000000000000000" pitchFamily="2" charset="2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Detecting mono-transits is important for a complete statistic.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Detecting mono-transit is helpful for missions like PLATO, Cheops</a:t>
            </a: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SINGLETRANS is able </a:t>
            </a: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finding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mono-transits</a:t>
            </a: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even small ones</a:t>
            </a: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(not all but many)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SINGLETRANS can detect and analyze quasi-periodic transits (TTV,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circumbinary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SINGLETRANS is fast and the pipeline runtime scales linear with the light curve length.</a:t>
            </a:r>
          </a:p>
        </p:txBody>
      </p:sp>
      <p:pic>
        <p:nvPicPr>
          <p:cNvPr id="3" name="Picture 2" descr="SPP 1992 logo">
            <a:extLst>
              <a:ext uri="{FF2B5EF4-FFF2-40B4-BE49-F238E27FC236}">
                <a16:creationId xmlns:a16="http://schemas.microsoft.com/office/drawing/2014/main" id="{57AB5837-E1A5-31FA-7805-36AEA5B8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889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5ABC0-8124-6460-AB83-632340A5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91009F-8F22-E826-8B44-E7FE812F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9310D5-A093-3888-CA8C-B4C6445FD2B1}"/>
              </a:ext>
            </a:extLst>
          </p:cNvPr>
          <p:cNvSpPr txBox="1"/>
          <p:nvPr/>
        </p:nvSpPr>
        <p:spPr>
          <a:xfrm>
            <a:off x="367600" y="4701779"/>
            <a:ext cx="1013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SINGLETRANS runtime scales linear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Wingdings" panose="05000000000000000000" pitchFamily="2" charset="2"/>
              </a:rPr>
              <a:t>A larger desktop or a small cluster can handle the complete PLATO data set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E0DBC1-67AF-A2C5-A338-9A93DDDD6CB8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SINGLETRANS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runtime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4B87B67-0BE3-41A6-776B-39971C197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7513"/>
              </p:ext>
            </p:extLst>
          </p:nvPr>
        </p:nvGraphicFramePr>
        <p:xfrm>
          <a:off x="474072" y="1034976"/>
          <a:ext cx="8128000" cy="256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545775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62251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389320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004036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9084111"/>
                    </a:ext>
                  </a:extLst>
                </a:gridCol>
              </a:tblGrid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Mission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Computer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Number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of</a:t>
                      </a:r>
                      <a:r>
                        <a:rPr lang="de-DE" sz="1800" dirty="0"/>
                        <a:t> LC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Runtime</a:t>
                      </a:r>
                      <a:r>
                        <a:rPr lang="de-DE" sz="1800" dirty="0"/>
                        <a:t> (s)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Runtime</a:t>
                      </a:r>
                      <a:r>
                        <a:rPr lang="de-DE" sz="1800" dirty="0"/>
                        <a:t> (</a:t>
                      </a:r>
                      <a:r>
                        <a:rPr lang="de-DE" sz="1800" dirty="0" err="1"/>
                        <a:t>days</a:t>
                      </a:r>
                      <a:r>
                        <a:rPr lang="de-DE" sz="1800" dirty="0"/>
                        <a:t>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07455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TESS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104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975011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TESS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1,04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7450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56,28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77433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1000000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56277092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651,31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09467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32 </a:t>
                      </a:r>
                      <a:r>
                        <a:rPr lang="de-DE" sz="1800" dirty="0" err="1"/>
                        <a:t>cores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1000000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20,34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4726"/>
                  </a:ext>
                </a:extLst>
              </a:tr>
            </a:tbl>
          </a:graphicData>
        </a:graphic>
      </p:graphicFrame>
      <p:pic>
        <p:nvPicPr>
          <p:cNvPr id="5" name="Picture 2" descr="SPP 1992 logo">
            <a:extLst>
              <a:ext uri="{FF2B5EF4-FFF2-40B4-BE49-F238E27FC236}">
                <a16:creationId xmlns:a16="http://schemas.microsoft.com/office/drawing/2014/main" id="{A929CEE2-6024-C5CA-E2EA-3B3B0F50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386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D77F8-83DC-1EB0-3A87-09152F8F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5A0F77-4B81-AF4B-4B05-3ED87F71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AEE5FB8-1151-BFC2-48DB-CF9C86CEC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393" y="4173903"/>
            <a:ext cx="4811984" cy="26840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16858E-F514-A402-7286-E13FE4209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649" y="822704"/>
            <a:ext cx="4811985" cy="3467460"/>
          </a:xfrm>
          <a:prstGeom prst="rect">
            <a:avLst/>
          </a:prstGeom>
        </p:spPr>
      </p:pic>
      <p:pic>
        <p:nvPicPr>
          <p:cNvPr id="7" name="Grafik 6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028236CC-B865-3FE5-5402-C2A849157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7" y="0"/>
            <a:ext cx="4029015" cy="704060"/>
          </a:xfrm>
          <a:prstGeom prst="rect">
            <a:avLst/>
          </a:prstGeom>
        </p:spPr>
      </p:pic>
      <p:pic>
        <p:nvPicPr>
          <p:cNvPr id="9" name="Grafik 8" descr="Ein Bild, das Text, Screenshot, Logo, Schrift enthält.&#10;&#10;KI-generierte Inhalte können fehlerhaft sein.">
            <a:extLst>
              <a:ext uri="{FF2B5EF4-FFF2-40B4-BE49-F238E27FC236}">
                <a16:creationId xmlns:a16="http://schemas.microsoft.com/office/drawing/2014/main" id="{0A4D8690-FAA9-7B9C-FAC8-35FAF4129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" y="980422"/>
            <a:ext cx="5034654" cy="58428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0791637-A5FD-80B8-2836-9F9B1AC99901}"/>
              </a:ext>
            </a:extLst>
          </p:cNvPr>
          <p:cNvSpPr txBox="1"/>
          <p:nvPr/>
        </p:nvSpPr>
        <p:spPr>
          <a:xfrm>
            <a:off x="4590919" y="90420"/>
            <a:ext cx="4146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MSCA </a:t>
            </a:r>
            <a:r>
              <a:rPr lang="de-DE" sz="2800" dirty="0" err="1"/>
              <a:t>Staff</a:t>
            </a:r>
            <a:r>
              <a:rPr lang="de-DE" sz="2800" dirty="0"/>
              <a:t> Exchanges 2021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45519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C1FC7-F56A-D924-0E20-48378484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AE43BB-B086-8E37-A37F-6D4771AC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93087DE-273B-967A-1123-AD72EEF260B4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TRANSCENDENCE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by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Hendrik Schmerling &amp; Rok Hribar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6AC373-A9F6-278E-6BE2-69C3A27B5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875"/>
          <a:stretch>
            <a:fillRect/>
          </a:stretch>
        </p:blipFill>
        <p:spPr>
          <a:xfrm>
            <a:off x="55844" y="1386496"/>
            <a:ext cx="7632412" cy="4723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036C66-0B00-3502-EDAA-2C6B1BC2F177}"/>
              </a:ext>
            </a:extLst>
          </p:cNvPr>
          <p:cNvSpPr txBox="1"/>
          <p:nvPr/>
        </p:nvSpPr>
        <p:spPr>
          <a:xfrm>
            <a:off x="479272" y="6259736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Schmerling et al. (in </a:t>
            </a:r>
            <a:r>
              <a:rPr lang="de-DE" dirty="0" err="1"/>
              <a:t>preparation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328B16-6C28-C25B-D529-5C10B79591F8}"/>
              </a:ext>
            </a:extLst>
          </p:cNvPr>
          <p:cNvSpPr txBox="1"/>
          <p:nvPr/>
        </p:nvSpPr>
        <p:spPr>
          <a:xfrm>
            <a:off x="163961" y="867524"/>
            <a:ext cx="526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Characterizing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transits</a:t>
            </a:r>
            <a:r>
              <a:rPr lang="de-DE" dirty="0"/>
              <a:t> in light </a:t>
            </a:r>
            <a:r>
              <a:rPr lang="de-DE" dirty="0" err="1"/>
              <a:t>curves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5F1928-0E82-3B14-E57F-F57323161160}"/>
              </a:ext>
            </a:extLst>
          </p:cNvPr>
          <p:cNvSpPr txBox="1"/>
          <p:nvPr/>
        </p:nvSpPr>
        <p:spPr>
          <a:xfrm>
            <a:off x="8103476" y="2062130"/>
            <a:ext cx="40836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Injecting</a:t>
            </a:r>
            <a:r>
              <a:rPr lang="de-DE" dirty="0"/>
              <a:t> </a:t>
            </a:r>
            <a:r>
              <a:rPr lang="de-DE" dirty="0" err="1"/>
              <a:t>transits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simulated</a:t>
            </a:r>
            <a:r>
              <a:rPr lang="de-DE" dirty="0"/>
              <a:t> </a:t>
            </a:r>
            <a:r>
              <a:rPr lang="de-DE" dirty="0" err="1"/>
              <a:t>planets</a:t>
            </a:r>
            <a:br>
              <a:rPr lang="de-DE" dirty="0"/>
            </a:br>
            <a:r>
              <a:rPr lang="de-DE" dirty="0" err="1"/>
              <a:t>into</a:t>
            </a:r>
            <a:r>
              <a:rPr lang="de-DE" dirty="0"/>
              <a:t> TESS light </a:t>
            </a:r>
            <a:r>
              <a:rPr lang="de-DE" dirty="0" err="1"/>
              <a:t>curves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stellar </a:t>
            </a:r>
            <a:r>
              <a:rPr lang="de-DE" dirty="0" err="1"/>
              <a:t>parameters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varity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planets</a:t>
            </a:r>
            <a:br>
              <a:rPr lang="en-GB" dirty="0"/>
            </a:br>
            <a:r>
              <a:rPr lang="en-GB" dirty="0"/>
              <a:t>radius, period, semi major axis, </a:t>
            </a:r>
            <a:br>
              <a:rPr lang="en-GB" dirty="0"/>
            </a:br>
            <a:r>
              <a:rPr lang="en-GB" dirty="0"/>
              <a:t>inclination, eccentricity…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Training on </a:t>
            </a:r>
            <a:r>
              <a:rPr lang="de-DE" dirty="0" err="1"/>
              <a:t>dedicated</a:t>
            </a:r>
            <a:r>
              <a:rPr lang="de-DE" dirty="0"/>
              <a:t> Cluster (2 </a:t>
            </a:r>
            <a:r>
              <a:rPr lang="de-DE" dirty="0" err="1"/>
              <a:t>days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6186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CE8AA4-2493-3F75-A3CA-BBE21EE3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C6BF8B-0EF9-90A3-5227-1FD77570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AA0D70-CD75-79B2-A191-0CDEAD7E0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76" y="909716"/>
            <a:ext cx="7865889" cy="57604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6054DDF-7CF4-0936-E96D-ED74F88EA96B}"/>
              </a:ext>
            </a:extLst>
          </p:cNvPr>
          <p:cNvSpPr txBox="1"/>
          <p:nvPr/>
        </p:nvSpPr>
        <p:spPr>
          <a:xfrm>
            <a:off x="69369" y="84521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Predicted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parameters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TRANSCENDENCE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F445E8-216E-6A0C-3857-FAE79F865F39}"/>
              </a:ext>
            </a:extLst>
          </p:cNvPr>
          <p:cNvSpPr txBox="1"/>
          <p:nvPr/>
        </p:nvSpPr>
        <p:spPr>
          <a:xfrm>
            <a:off x="649540" y="6360003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Schmerling et al. (in </a:t>
            </a:r>
            <a:r>
              <a:rPr lang="de-DE" dirty="0" err="1"/>
              <a:t>preparation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062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B7682-C89D-BCFF-B222-83AFB975C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F79D42-B5E9-1FE3-62B2-3267EE7A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1DA2A55-73D5-53A7-EB9C-105F006A86B2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Detection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Efficiency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TRANSCENDENCE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AD8FEF-70C2-F894-15BD-68729CFAE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50" y="1304705"/>
            <a:ext cx="9303228" cy="51755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15547A-9AA6-C2A4-F32D-FBB0E67C0B76}"/>
              </a:ext>
            </a:extLst>
          </p:cNvPr>
          <p:cNvSpPr txBox="1"/>
          <p:nvPr/>
        </p:nvSpPr>
        <p:spPr>
          <a:xfrm>
            <a:off x="397292" y="6295555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Schmerling et al. (in </a:t>
            </a:r>
            <a:r>
              <a:rPr lang="de-DE" dirty="0" err="1"/>
              <a:t>preparation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2047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BF206-F5D0-24EB-3565-6D31CA25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B6CED2-4D9E-9F09-5307-2C0B1CE7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0881421-E63C-659E-781C-717799E64768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Example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TOIs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found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by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TRANSCENDENCE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143D5E-9CCF-24BC-299F-70E16D099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13" y="950783"/>
            <a:ext cx="7785289" cy="5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4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E9589-F043-DE0F-D5E2-A439F0018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65D5C6-7F15-02CB-6208-49337044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1238FEF-367E-34B1-7109-2D3C1541BB6C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Runtime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TRANSCENDENCE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20CFDF-A64F-E959-9187-09F2AF272E5B}"/>
              </a:ext>
            </a:extLst>
          </p:cNvPr>
          <p:cNvSpPr txBox="1"/>
          <p:nvPr/>
        </p:nvSpPr>
        <p:spPr>
          <a:xfrm>
            <a:off x="391594" y="1362755"/>
            <a:ext cx="1013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TRANSCENDENCE processing time on 4925 TESS LC is 4s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414141"/>
                </a:solidFill>
                <a:latin typeface="Gill Sans Light" charset="0"/>
                <a:sym typeface="Wingdings" panose="05000000000000000000" pitchFamily="2" charset="2"/>
              </a:rPr>
              <a:t>But this excludes 8,7s for loading hdf5 file including the tensor with 4925 LC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Wingdings" panose="05000000000000000000" pitchFamily="2" charset="2"/>
              </a:rPr>
              <a:t>Preprocessing this </a:t>
            </a:r>
            <a:r>
              <a:rPr lang="en-US" sz="2400" dirty="0">
                <a:solidFill>
                  <a:srgbClr val="414141"/>
                </a:solidFill>
                <a:latin typeface="Gill Sans Light" charset="0"/>
                <a:sym typeface="Wingdings" panose="05000000000000000000" pitchFamily="2" charset="2"/>
              </a:rPr>
              <a:t>one large tensor takes 5712s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414141"/>
                </a:solidFill>
                <a:latin typeface="Gill Sans Light" charset="0"/>
                <a:sym typeface="Wingdings" panose="05000000000000000000" pitchFamily="2" charset="2"/>
              </a:rPr>
              <a:t> 1,16s for per TESS LC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D3F357D-C96A-D677-15C5-A9409A676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53494"/>
              </p:ext>
            </p:extLst>
          </p:nvPr>
        </p:nvGraphicFramePr>
        <p:xfrm>
          <a:off x="391594" y="3201141"/>
          <a:ext cx="8128000" cy="256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545775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62251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389320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004036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9084111"/>
                    </a:ext>
                  </a:extLst>
                </a:gridCol>
              </a:tblGrid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Mission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Computer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Number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of</a:t>
                      </a:r>
                      <a:r>
                        <a:rPr lang="de-DE" sz="1800" dirty="0"/>
                        <a:t> LC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Runtime</a:t>
                      </a:r>
                      <a:r>
                        <a:rPr lang="de-DE" sz="1800" dirty="0"/>
                        <a:t> (s)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Runtime</a:t>
                      </a:r>
                      <a:r>
                        <a:rPr lang="de-DE" sz="1800" dirty="0"/>
                        <a:t> (</a:t>
                      </a:r>
                      <a:r>
                        <a:rPr lang="de-DE" sz="1800" dirty="0" err="1"/>
                        <a:t>days</a:t>
                      </a:r>
                      <a:r>
                        <a:rPr lang="de-DE" sz="1800" dirty="0"/>
                        <a:t>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07455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TESS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4925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4+8,7+5712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975011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TESS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1,16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7450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62,85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77433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I5 16GB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1.000.000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62854386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727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09467"/>
                  </a:ext>
                </a:extLst>
              </a:tr>
              <a:tr h="427409">
                <a:tc>
                  <a:txBody>
                    <a:bodyPr/>
                    <a:lstStyle/>
                    <a:p>
                      <a:r>
                        <a:rPr lang="de-DE" sz="1800" dirty="0"/>
                        <a:t>PLATO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32 </a:t>
                      </a:r>
                      <a:r>
                        <a:rPr lang="de-DE" sz="1800" dirty="0" err="1"/>
                        <a:t>cores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1.000.000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22,7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472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2ACF966-55EC-258D-F0A1-FB9BED4E05B4}"/>
              </a:ext>
            </a:extLst>
          </p:cNvPr>
          <p:cNvSpPr txBox="1"/>
          <p:nvPr/>
        </p:nvSpPr>
        <p:spPr>
          <a:xfrm>
            <a:off x="345708" y="6087649"/>
            <a:ext cx="972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The </a:t>
            </a:r>
            <a:r>
              <a:rPr lang="de-DE" sz="2800" dirty="0" err="1"/>
              <a:t>detection</a:t>
            </a:r>
            <a:r>
              <a:rPr lang="de-DE" sz="2800" dirty="0"/>
              <a:t> </a:t>
            </a:r>
            <a:r>
              <a:rPr lang="de-DE" sz="2800" dirty="0" err="1"/>
              <a:t>process</a:t>
            </a:r>
            <a:r>
              <a:rPr lang="de-DE" sz="2800" dirty="0"/>
              <a:t> </a:t>
            </a:r>
            <a:r>
              <a:rPr lang="de-DE" sz="2800" dirty="0" err="1"/>
              <a:t>alone</a:t>
            </a:r>
            <a:r>
              <a:rPr lang="de-DE" sz="2800" dirty="0"/>
              <a:t> (1.000.000 PLATO LC) </a:t>
            </a:r>
            <a:r>
              <a:rPr lang="de-DE" sz="2800" dirty="0" err="1"/>
              <a:t>takes</a:t>
            </a:r>
            <a:r>
              <a:rPr lang="de-DE" sz="2800" dirty="0"/>
              <a:t> 12 </a:t>
            </a:r>
            <a:r>
              <a:rPr lang="de-DE" sz="2800" dirty="0" err="1"/>
              <a:t>hours</a:t>
            </a:r>
            <a:r>
              <a:rPr lang="de-DE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55178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1AF4-9B43-41E5-A45C-82C31BBD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F3906FD-04A5-2FD0-C34D-2EEB5A66E3EC}"/>
              </a:ext>
            </a:extLst>
          </p:cNvPr>
          <p:cNvSpPr txBox="1"/>
          <p:nvPr/>
        </p:nvSpPr>
        <p:spPr>
          <a:xfrm>
            <a:off x="0" y="12866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What is a single transit?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  <p:pic>
        <p:nvPicPr>
          <p:cNvPr id="24" name="Picture 2" descr="1.002 &#10;1 .ooo &#10;0.998 &#10;0.996 &#10;0.994 &#10;0.992 &#10;0.990 &#10;0.988 &#10;x 0.001 &#10;g o.ooo &#10;-0.001 &#10;—4 &#10;-2 &#10;2 &#10;4 &#10;Time from Mid-transit (hours) ">
            <a:extLst>
              <a:ext uri="{FF2B5EF4-FFF2-40B4-BE49-F238E27FC236}">
                <a16:creationId xmlns:a16="http://schemas.microsoft.com/office/drawing/2014/main" id="{E94557CD-9A92-0878-7B80-8BF386E2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1" y="1366005"/>
            <a:ext cx="52075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C59A9E0-6CCA-EA5F-0A9E-E6912BCFE244}"/>
              </a:ext>
            </a:extLst>
          </p:cNvPr>
          <p:cNvSpPr txBox="1"/>
          <p:nvPr/>
        </p:nvSpPr>
        <p:spPr>
          <a:xfrm>
            <a:off x="5609994" y="1552119"/>
            <a:ext cx="6103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Single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-transits are single events in light curves which show the shape of a transiting planet.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Single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-transits because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  - orbital period longer than light curve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  - gaps in light curves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  - disturbing events in light curves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Main problem: Periodicity is missing,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lang="en-US" sz="2400" dirty="0"/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Remains: The shape of the transit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678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BC1FF-FF51-ADCE-4E2C-4DE673C0B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48DE35-2AAB-89AD-B661-0B073FF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BC887FA-CA53-4520-E0E4-CE156EEDE1E6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Conclusion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65BD85-C57D-AB2B-233D-55EC6A93EC0D}"/>
              </a:ext>
            </a:extLst>
          </p:cNvPr>
          <p:cNvSpPr txBox="1"/>
          <p:nvPr/>
        </p:nvSpPr>
        <p:spPr>
          <a:xfrm>
            <a:off x="228129" y="1347268"/>
            <a:ext cx="10130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Many mono-transits are still hidden in the archival data (&gt;400 in TESS data) and detecting these transits is very helpful (PLATO, CHEOPS, 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SINGLETRANS is able finding mono-transits even small ones (not all but many).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Wingdings" panose="05000000000000000000" pitchFamily="2" charset="2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Detection methods using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phasefolding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get slow when they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ar</a:t>
            </a: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e used on large data sets.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SINGLETRANS and TRANSCENDENCE scale linear with the length of the light curves.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SINGLETRANS and TRANSCENDENCE can process light curves independently.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They can process large data sets on relatively small computers.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TRANSCENDENCE still has to learn a few things (existence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multiplanets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13055838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AC8F3-FA21-72BD-3AB7-B47F8624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1938FB-B9CB-3F51-F061-F5226B7B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EF77332-E813-DD61-AC14-6289F40C4446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Usual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detection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methods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( e.g. BLS Kovacs et al. 2002)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EAACA14-92F9-CD01-B0F5-287389E6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774" y="4163285"/>
            <a:ext cx="4721941" cy="233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F61FB-2A0B-004B-E52C-C9E4520A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3" t="5519" r="8160" b="1369"/>
          <a:stretch>
            <a:fillRect/>
          </a:stretch>
        </p:blipFill>
        <p:spPr bwMode="auto">
          <a:xfrm>
            <a:off x="232024" y="1117105"/>
            <a:ext cx="4719691" cy="294863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AD22D90-8597-DC06-45B2-6C9ED222E295}"/>
              </a:ext>
            </a:extLst>
          </p:cNvPr>
          <p:cNvSpPr txBox="1"/>
          <p:nvPr/>
        </p:nvSpPr>
        <p:spPr>
          <a:xfrm>
            <a:off x="5553333" y="1474097"/>
            <a:ext cx="5389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Usual detection methods use the periodicity of at least 3 transit events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Multiple transit events help to amplify the transit event (e.g. </a:t>
            </a:r>
            <a:r>
              <a:rPr lang="en-US" sz="2400" dirty="0" err="1"/>
              <a:t>phasefolding</a:t>
            </a:r>
            <a:r>
              <a:rPr lang="en-US" sz="2400" dirty="0"/>
              <a:t>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Main problem for single transits: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Periodicity is missing,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lang="en-US" sz="2400" dirty="0"/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Remains: The shape of the transit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45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281CA-90BC-6891-EF2C-CAECEB97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939E258-D64A-2B07-C9A1-7BF222FFCFCE}"/>
              </a:ext>
            </a:extLst>
          </p:cNvPr>
          <p:cNvPicPr/>
          <p:nvPr/>
        </p:nvPicPr>
        <p:blipFill rotWithShape="1">
          <a:blip r:embed="rId4"/>
          <a:srcRect t="2682" r="707"/>
          <a:stretch/>
        </p:blipFill>
        <p:spPr bwMode="auto">
          <a:xfrm>
            <a:off x="6463112" y="2257993"/>
            <a:ext cx="4847167" cy="316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0B2638-9DC0-E377-3643-3A7C2CA2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42" y="5421743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A0712A5-CE18-EA85-95E2-9BF380991401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Why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single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transit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survey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04A1C4-6AD0-8489-4776-E2E17E5D7B09}"/>
              </a:ext>
            </a:extLst>
          </p:cNvPr>
          <p:cNvPicPr/>
          <p:nvPr/>
        </p:nvPicPr>
        <p:blipFill rotWithShape="1">
          <a:blip r:embed="rId6"/>
          <a:srcRect r="870" b="1354"/>
          <a:stretch/>
        </p:blipFill>
        <p:spPr bwMode="auto">
          <a:xfrm>
            <a:off x="255379" y="2145187"/>
            <a:ext cx="4930080" cy="3186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32A195-DA64-C2F8-7CDE-D865FA5E7A52}"/>
              </a:ext>
            </a:extLst>
          </p:cNvPr>
          <p:cNvSpPr txBox="1"/>
          <p:nvPr/>
        </p:nvSpPr>
        <p:spPr>
          <a:xfrm>
            <a:off x="165100" y="1127628"/>
            <a:ext cx="5702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Number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of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detections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per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period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of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different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space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missions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.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0A6499-CA0C-8C28-88CC-1BE49F85504E}"/>
              </a:ext>
            </a:extLst>
          </p:cNvPr>
          <p:cNvSpPr txBox="1"/>
          <p:nvPr/>
        </p:nvSpPr>
        <p:spPr>
          <a:xfrm>
            <a:off x="6324005" y="1127628"/>
            <a:ext cx="5702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Number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of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detections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per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period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calibrated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for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10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days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period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.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510472-18BD-05D8-8B8C-19C3726647CE}"/>
              </a:ext>
            </a:extLst>
          </p:cNvPr>
          <p:cNvSpPr txBox="1"/>
          <p:nvPr/>
        </p:nvSpPr>
        <p:spPr>
          <a:xfrm>
            <a:off x="740009" y="516199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(Dez 2019)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3157E8-A797-5D23-A425-13E647DCFC44}"/>
              </a:ext>
            </a:extLst>
          </p:cNvPr>
          <p:cNvSpPr txBox="1"/>
          <p:nvPr/>
        </p:nvSpPr>
        <p:spPr>
          <a:xfrm>
            <a:off x="7062074" y="516199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(Dez 2019)</a:t>
            </a:r>
          </a:p>
        </p:txBody>
      </p:sp>
      <p:sp>
        <p:nvSpPr>
          <p:cNvPr id="11" name="Rechteck 3">
            <a:extLst>
              <a:ext uri="{FF2B5EF4-FFF2-40B4-BE49-F238E27FC236}">
                <a16:creationId xmlns:a16="http://schemas.microsoft.com/office/drawing/2014/main" id="{F5C1B306-AC1D-4EB5-DABB-B355A9AC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79" y="5773507"/>
            <a:ext cx="1022240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rgbClr val="414141">
                      <a:alpha val="40000"/>
                    </a:srgbClr>
                  </a:outerShdw>
                </a:effectLst>
                <a:uLnTx/>
                <a:uFillTx/>
                <a:latin typeface="Gill Sans Light" charset="0"/>
                <a:sym typeface="Gill Sans Light" charset="0"/>
              </a:rPr>
              <a:t>&gt;400 single transits are hidden in TESS light curves</a:t>
            </a:r>
            <a:endParaRPr kumimoji="0" lang="de-DE" sz="4000" b="0" i="0" u="none" strike="noStrike" kern="1200" cap="none" spc="0" normalizeH="0" baseline="0" noProof="0" dirty="0">
              <a:ln w="0"/>
              <a:solidFill>
                <a:srgbClr val="414141"/>
              </a:solidFill>
              <a:effectLst>
                <a:outerShdw blurRad="38100" dist="19050" dir="2700000" algn="tl" rotWithShape="0">
                  <a:srgbClr val="414141">
                    <a:alpha val="40000"/>
                  </a:srgbClr>
                </a:outerShdw>
              </a:effectLst>
              <a:uLnTx/>
              <a:uFillTx/>
              <a:latin typeface="Gill Sans Light" charset="0"/>
              <a:sym typeface="Gill Sans Light" charset="0"/>
            </a:endParaRPr>
          </a:p>
        </p:txBody>
      </p:sp>
      <p:pic>
        <p:nvPicPr>
          <p:cNvPr id="2" name="Picture 2" descr="SPP 1992 logo">
            <a:extLst>
              <a:ext uri="{FF2B5EF4-FFF2-40B4-BE49-F238E27FC236}">
                <a16:creationId xmlns:a16="http://schemas.microsoft.com/office/drawing/2014/main" id="{768B9D65-05D5-E7CC-3027-776F414A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6" y="147775"/>
            <a:ext cx="1599670" cy="5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0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0BA17-B461-B296-71B8-F496AA71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23490CB-A43C-F389-647E-4E3AA79A1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1" t="32281" r="13888" b="24160"/>
          <a:stretch/>
        </p:blipFill>
        <p:spPr>
          <a:xfrm>
            <a:off x="4582637" y="949191"/>
            <a:ext cx="6692651" cy="43874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E3EF312-12FE-D176-C574-F15B14DA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00837E3-9058-6E20-A6FA-E47CE2ABA4FA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000000"/>
                </a:solidFill>
              </a:rPr>
              <a:t>Calculating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the</a:t>
            </a:r>
            <a:r>
              <a:rPr lang="de-DE" sz="3200" dirty="0">
                <a:solidFill>
                  <a:srgbClr val="000000"/>
                </a:solidFill>
              </a:rPr>
              <a:t> orbital </a:t>
            </a:r>
            <a:r>
              <a:rPr lang="de-DE" sz="3200" dirty="0" err="1">
                <a:solidFill>
                  <a:srgbClr val="000000"/>
                </a:solidFill>
              </a:rPr>
              <a:t>period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from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transit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duration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A26A7C-52CF-25C5-6C12-B8319679D6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57" t="38926" r="29146" b="53343"/>
          <a:stretch/>
        </p:blipFill>
        <p:spPr>
          <a:xfrm>
            <a:off x="149156" y="2148580"/>
            <a:ext cx="3793188" cy="754049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D4AEC58-28BE-B91E-2A0B-8D361D9508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57" t="51087" r="29146" b="40054"/>
          <a:stretch/>
        </p:blipFill>
        <p:spPr>
          <a:xfrm>
            <a:off x="149156" y="3488788"/>
            <a:ext cx="3793188" cy="86409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3F1935-E450-9A38-E2B6-AB1C6C1232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57" t="64766" r="29146" b="22684"/>
          <a:stretch/>
        </p:blipFill>
        <p:spPr>
          <a:xfrm>
            <a:off x="149156" y="4422718"/>
            <a:ext cx="3793188" cy="12241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0A35BF-4EBC-55D3-15FB-6E5DD630981F}"/>
              </a:ext>
            </a:extLst>
          </p:cNvPr>
          <p:cNvSpPr txBox="1"/>
          <p:nvPr/>
        </p:nvSpPr>
        <p:spPr>
          <a:xfrm>
            <a:off x="149156" y="2964876"/>
            <a:ext cx="411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Using</a:t>
            </a:r>
            <a:r>
              <a:rPr lang="de-DE" sz="2400" dirty="0"/>
              <a:t> Kepler </a:t>
            </a:r>
            <a:r>
              <a:rPr lang="de-DE" sz="2400" dirty="0" err="1"/>
              <a:t>third</a:t>
            </a:r>
            <a:r>
              <a:rPr lang="de-DE" sz="2400" dirty="0"/>
              <a:t> </a:t>
            </a:r>
            <a:r>
              <a:rPr lang="de-DE" sz="2400" dirty="0" err="1"/>
              <a:t>law</a:t>
            </a:r>
            <a:r>
              <a:rPr lang="de-DE" sz="2400" dirty="0"/>
              <a:t> (M</a:t>
            </a:r>
            <a:r>
              <a:rPr lang="de-DE" sz="1800" dirty="0"/>
              <a:t>s</a:t>
            </a:r>
            <a:r>
              <a:rPr lang="de-DE" sz="2400" dirty="0"/>
              <a:t>&gt;&gt;M</a:t>
            </a:r>
            <a:r>
              <a:rPr lang="de-DE" sz="1800" dirty="0"/>
              <a:t>p)</a:t>
            </a:r>
            <a:r>
              <a:rPr lang="de-DE" sz="2400" dirty="0"/>
              <a:t>:</a:t>
            </a:r>
            <a:endParaRPr lang="en-US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6A82411-7B5E-8B9F-76CA-3395695794DC}"/>
              </a:ext>
            </a:extLst>
          </p:cNvPr>
          <p:cNvSpPr/>
          <p:nvPr/>
        </p:nvSpPr>
        <p:spPr>
          <a:xfrm>
            <a:off x="5516117" y="4935163"/>
            <a:ext cx="1973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Hippke</a:t>
            </a:r>
            <a:r>
              <a:rPr lang="de-DE" sz="1600" i="1" dirty="0">
                <a:solidFill>
                  <a:schemeClr val="bg2"/>
                </a:solidFill>
                <a:latin typeface="Calibri" panose="020F0502020204030204" pitchFamily="34" charset="0"/>
              </a:rPr>
              <a:t> &amp; Heller, 2019</a:t>
            </a:r>
            <a:endParaRPr lang="de-DE" sz="1600" dirty="0">
              <a:solidFill>
                <a:schemeClr val="bg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EEF089-5D40-BFC0-1C7C-554EC05AEBB5}"/>
              </a:ext>
            </a:extLst>
          </p:cNvPr>
          <p:cNvSpPr txBox="1"/>
          <p:nvPr/>
        </p:nvSpPr>
        <p:spPr>
          <a:xfrm>
            <a:off x="149156" y="1566937"/>
            <a:ext cx="260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circular</a:t>
            </a:r>
            <a:r>
              <a:rPr lang="de-DE" sz="2400" dirty="0"/>
              <a:t> </a:t>
            </a:r>
            <a:r>
              <a:rPr lang="de-DE" sz="2400" dirty="0" err="1"/>
              <a:t>orbits</a:t>
            </a:r>
            <a:r>
              <a:rPr lang="de-DE" sz="2400" dirty="0"/>
              <a:t>:</a:t>
            </a:r>
            <a:endParaRPr lang="en-US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28519D-5714-AF3B-0513-B6DD79B2C85A}"/>
              </a:ext>
            </a:extLst>
          </p:cNvPr>
          <p:cNvSpPr txBox="1"/>
          <p:nvPr/>
        </p:nvSpPr>
        <p:spPr>
          <a:xfrm>
            <a:off x="152480" y="976752"/>
            <a:ext cx="245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/>
              <a:t>Transit </a:t>
            </a:r>
            <a:r>
              <a:rPr lang="de-DE" sz="2800" b="1" dirty="0" err="1"/>
              <a:t>duration</a:t>
            </a:r>
            <a:r>
              <a:rPr lang="de-DE" sz="2800" b="1" dirty="0"/>
              <a:t>:</a:t>
            </a:r>
            <a:endParaRPr lang="en-US" sz="2800" b="1" dirty="0"/>
          </a:p>
        </p:txBody>
      </p:sp>
      <p:sp>
        <p:nvSpPr>
          <p:cNvPr id="11" name="Rechteck 3">
            <a:extLst>
              <a:ext uri="{FF2B5EF4-FFF2-40B4-BE49-F238E27FC236}">
                <a16:creationId xmlns:a16="http://schemas.microsoft.com/office/drawing/2014/main" id="{09CFF494-E0B3-4044-D9BD-8AE1BED0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50" y="5855994"/>
            <a:ext cx="9196354" cy="7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rgbClr val="414141">
                      <a:alpha val="40000"/>
                    </a:srgbClr>
                  </a:outerShdw>
                </a:effectLst>
                <a:uLnTx/>
                <a:uFillTx/>
                <a:latin typeface="Gill Sans Light" charset="0"/>
                <a:sym typeface="Gill Sans Light" charset="0"/>
              </a:rPr>
              <a:t>~ 10% error calculating the </a:t>
            </a:r>
            <a:r>
              <a:rPr lang="en-US" sz="4300" dirty="0">
                <a:ln w="0"/>
                <a:effectLst>
                  <a:outerShdw blurRad="38100" dist="19050" dir="2700000" algn="tl" rotWithShape="0">
                    <a:srgbClr val="414141">
                      <a:alpha val="40000"/>
                    </a:srgbClr>
                  </a:outerShdw>
                </a:effectLst>
              </a:rPr>
              <a:t>orbital</a:t>
            </a:r>
            <a:r>
              <a:rPr kumimoji="0" lang="en-US" sz="4300" b="0" i="0" u="none" strike="noStrike" kern="1200" cap="none" spc="0" normalizeH="0" baseline="0" noProof="0" dirty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rgbClr val="414141">
                      <a:alpha val="40000"/>
                    </a:srgbClr>
                  </a:outerShdw>
                </a:effectLst>
                <a:uLnTx/>
                <a:uFillTx/>
                <a:latin typeface="Gill Sans Light" charset="0"/>
                <a:sym typeface="Gill Sans Light" charset="0"/>
              </a:rPr>
              <a:t> period </a:t>
            </a:r>
            <a:endParaRPr kumimoji="0" lang="de-DE" sz="4300" b="0" i="0" u="none" strike="noStrike" kern="1200" cap="none" spc="0" normalizeH="0" baseline="0" noProof="0" dirty="0">
              <a:ln w="0"/>
              <a:solidFill>
                <a:srgbClr val="414141"/>
              </a:solidFill>
              <a:effectLst>
                <a:outerShdw blurRad="38100" dist="19050" dir="2700000" algn="tl" rotWithShape="0">
                  <a:srgbClr val="414141">
                    <a:alpha val="40000"/>
                  </a:srgbClr>
                </a:outerShdw>
              </a:effectLst>
              <a:uLnTx/>
              <a:uFillTx/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7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0347FF-F7CC-0CF3-2452-4E975222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C0257C-B3D7-536B-4071-97AEC83A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74E76F5-972F-E52D-8F1B-7BD205169B33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Why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is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this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useful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C282732-EDC6-C379-42F1-798AC681986D}"/>
              </a:ext>
            </a:extLst>
          </p:cNvPr>
          <p:cNvGrpSpPr/>
          <p:nvPr/>
        </p:nvGrpSpPr>
        <p:grpSpPr>
          <a:xfrm>
            <a:off x="309710" y="971273"/>
            <a:ext cx="8984401" cy="1709411"/>
            <a:chOff x="309711" y="1285940"/>
            <a:chExt cx="8984401" cy="170941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D3F2C29-B067-0B74-093B-E5BFBA2E8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/>
            <a:stretch/>
          </p:blipFill>
          <p:spPr>
            <a:xfrm>
              <a:off x="7637927" y="1360948"/>
              <a:ext cx="1656185" cy="1247359"/>
            </a:xfrm>
            <a:prstGeom prst="rect">
              <a:avLst/>
            </a:prstGeom>
          </p:spPr>
        </p:pic>
        <p:pic>
          <p:nvPicPr>
            <p:cNvPr id="4" name="Picture 2" descr="1.002 &#10;1 .ooo &#10;0.998 &#10;0.996 &#10;0.994 &#10;0.992 &#10;0.990 &#10;0.988 &#10;x 0.001 &#10;g o.ooo &#10;-0.001 &#10;—4 &#10;-2 &#10;2 &#10;4 &#10;Time from Mid-transit (hours) ">
              <a:extLst>
                <a:ext uri="{FF2B5EF4-FFF2-40B4-BE49-F238E27FC236}">
                  <a16:creationId xmlns:a16="http://schemas.microsoft.com/office/drawing/2014/main" id="{A6F8A912-E883-F479-B1AC-9755597C5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11" y="1370364"/>
              <a:ext cx="1728193" cy="1624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4B59CB4-CD34-43EC-88AE-783EB148643C}"/>
                </a:ext>
              </a:extLst>
            </p:cNvPr>
            <p:cNvGrpSpPr/>
            <p:nvPr/>
          </p:nvGrpSpPr>
          <p:grpSpPr>
            <a:xfrm>
              <a:off x="2266589" y="1285940"/>
              <a:ext cx="4595851" cy="1330370"/>
              <a:chOff x="2266589" y="1285940"/>
              <a:chExt cx="4595851" cy="1330370"/>
            </a:xfrm>
          </p:grpSpPr>
          <p:sp>
            <p:nvSpPr>
              <p:cNvPr id="6" name="Pfeil: nach rechts 5">
                <a:extLst>
                  <a:ext uri="{FF2B5EF4-FFF2-40B4-BE49-F238E27FC236}">
                    <a16:creationId xmlns:a16="http://schemas.microsoft.com/office/drawing/2014/main" id="{EEC9A0F1-79E0-9CB4-CB33-3DE1049AAE46}"/>
                  </a:ext>
                </a:extLst>
              </p:cNvPr>
              <p:cNvSpPr/>
              <p:nvPr/>
            </p:nvSpPr>
            <p:spPr bwMode="auto">
              <a:xfrm>
                <a:off x="2266589" y="1485995"/>
                <a:ext cx="4176464" cy="504056"/>
              </a:xfrm>
              <a:prstGeom prst="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7" name="Pfeil: nach links und rechts 6">
                <a:extLst>
                  <a:ext uri="{FF2B5EF4-FFF2-40B4-BE49-F238E27FC236}">
                    <a16:creationId xmlns:a16="http://schemas.microsoft.com/office/drawing/2014/main" id="{908B69BE-6962-3AE3-983F-8E89DD31AE6C}"/>
                  </a:ext>
                </a:extLst>
              </p:cNvPr>
              <p:cNvSpPr/>
              <p:nvPr/>
            </p:nvSpPr>
            <p:spPr bwMode="auto">
              <a:xfrm>
                <a:off x="5494288" y="2058691"/>
                <a:ext cx="1368152" cy="288032"/>
              </a:xfrm>
              <a:prstGeom prst="left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CC21EAE-112E-252D-B594-3DBE930CC9E6}"/>
                  </a:ext>
                </a:extLst>
              </p:cNvPr>
              <p:cNvSpPr txBox="1"/>
              <p:nvPr/>
            </p:nvSpPr>
            <p:spPr>
              <a:xfrm>
                <a:off x="5494288" y="2216200"/>
                <a:ext cx="1347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~10% </a:t>
                </a:r>
                <a:r>
                  <a:rPr lang="de-DE" sz="2000" dirty="0" err="1"/>
                  <a:t>error</a:t>
                </a:r>
                <a:endParaRPr lang="en-US" sz="2000" dirty="0"/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20442B9-CBEC-0A62-15B3-1810C8854140}"/>
                  </a:ext>
                </a:extLst>
              </p:cNvPr>
              <p:cNvSpPr txBox="1"/>
              <p:nvPr/>
            </p:nvSpPr>
            <p:spPr>
              <a:xfrm>
                <a:off x="2469952" y="1285940"/>
                <a:ext cx="3359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/>
                  <a:t>Calculation</a:t>
                </a:r>
                <a:r>
                  <a:rPr lang="de-DE" sz="2000" dirty="0"/>
                  <a:t> of </a:t>
                </a:r>
                <a:r>
                  <a:rPr lang="de-DE" sz="2000" dirty="0" err="1"/>
                  <a:t>next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transit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</a:t>
                </a:r>
                <a:endParaRPr lang="en-US" sz="2000" dirty="0"/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B288AB8-1B2A-080D-F6E9-07B3AC5BEF4E}"/>
              </a:ext>
            </a:extLst>
          </p:cNvPr>
          <p:cNvGrpSpPr/>
          <p:nvPr/>
        </p:nvGrpSpPr>
        <p:grpSpPr>
          <a:xfrm>
            <a:off x="381720" y="3021551"/>
            <a:ext cx="8912391" cy="1557278"/>
            <a:chOff x="381721" y="3506988"/>
            <a:chExt cx="8912391" cy="155727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ECD4126-C5A4-6185-5AEE-F77E44BE9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1904" y="3691293"/>
              <a:ext cx="1872208" cy="1324487"/>
            </a:xfrm>
            <a:prstGeom prst="rect">
              <a:avLst/>
            </a:prstGeom>
          </p:spPr>
        </p:pic>
        <p:pic>
          <p:nvPicPr>
            <p:cNvPr id="12" name="Picture 2" descr="1.002 &#10;1 .ooo &#10;0.998 &#10;0.996 &#10;0.994 &#10;0.992 &#10;0.990 &#10;0.988 &#10;x 0.001 &#10;g o.ooo &#10;-0.001 &#10;—4 &#10;-2 &#10;2 &#10;4 &#10;Time from Mid-transit (hours) ">
              <a:extLst>
                <a:ext uri="{FF2B5EF4-FFF2-40B4-BE49-F238E27FC236}">
                  <a16:creationId xmlns:a16="http://schemas.microsoft.com/office/drawing/2014/main" id="{60D64034-3C1D-5B13-07E7-600ACC405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21" y="3506988"/>
              <a:ext cx="1656184" cy="155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686BAB5-851B-4F21-CDC7-055E7A01D05E}"/>
                </a:ext>
              </a:extLst>
            </p:cNvPr>
            <p:cNvGrpSpPr/>
            <p:nvPr/>
          </p:nvGrpSpPr>
          <p:grpSpPr>
            <a:xfrm>
              <a:off x="2421439" y="3580786"/>
              <a:ext cx="4595851" cy="1330370"/>
              <a:chOff x="2266589" y="1285940"/>
              <a:chExt cx="4595851" cy="1330370"/>
            </a:xfrm>
          </p:grpSpPr>
          <p:sp>
            <p:nvSpPr>
              <p:cNvPr id="14" name="Pfeil: nach rechts 13">
                <a:extLst>
                  <a:ext uri="{FF2B5EF4-FFF2-40B4-BE49-F238E27FC236}">
                    <a16:creationId xmlns:a16="http://schemas.microsoft.com/office/drawing/2014/main" id="{325CFD4B-6C4F-10F3-CF39-40B2CDDF7B99}"/>
                  </a:ext>
                </a:extLst>
              </p:cNvPr>
              <p:cNvSpPr/>
              <p:nvPr/>
            </p:nvSpPr>
            <p:spPr bwMode="auto">
              <a:xfrm>
                <a:off x="2266589" y="1485995"/>
                <a:ext cx="4176464" cy="504056"/>
              </a:xfrm>
              <a:prstGeom prst="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15" name="Pfeil: nach links und rechts 14">
                <a:extLst>
                  <a:ext uri="{FF2B5EF4-FFF2-40B4-BE49-F238E27FC236}">
                    <a16:creationId xmlns:a16="http://schemas.microsoft.com/office/drawing/2014/main" id="{5EC0406D-A704-F249-363A-E20482499E42}"/>
                  </a:ext>
                </a:extLst>
              </p:cNvPr>
              <p:cNvSpPr/>
              <p:nvPr/>
            </p:nvSpPr>
            <p:spPr bwMode="auto">
              <a:xfrm>
                <a:off x="5494288" y="2058691"/>
                <a:ext cx="1368152" cy="288032"/>
              </a:xfrm>
              <a:prstGeom prst="left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97943A4-4A8F-6D13-FBA8-E0CC78FDC585}"/>
                  </a:ext>
                </a:extLst>
              </p:cNvPr>
              <p:cNvSpPr txBox="1"/>
              <p:nvPr/>
            </p:nvSpPr>
            <p:spPr>
              <a:xfrm>
                <a:off x="5494288" y="2216200"/>
                <a:ext cx="1347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~10% </a:t>
                </a:r>
                <a:r>
                  <a:rPr lang="de-DE" sz="2000" dirty="0" err="1"/>
                  <a:t>error</a:t>
                </a:r>
                <a:endParaRPr lang="en-US" sz="2000" dirty="0"/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520B1C8-71B7-C84E-48E0-5BDB5AC19427}"/>
                  </a:ext>
                </a:extLst>
              </p:cNvPr>
              <p:cNvSpPr txBox="1"/>
              <p:nvPr/>
            </p:nvSpPr>
            <p:spPr>
              <a:xfrm>
                <a:off x="2469952" y="1285940"/>
                <a:ext cx="3359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/>
                  <a:t>Calculation</a:t>
                </a:r>
                <a:r>
                  <a:rPr lang="de-DE" sz="2000" dirty="0"/>
                  <a:t> of </a:t>
                </a:r>
                <a:r>
                  <a:rPr lang="de-DE" sz="2000" dirty="0" err="1"/>
                  <a:t>next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transit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</a:t>
                </a:r>
                <a:endParaRPr lang="en-US" sz="2000" dirty="0"/>
              </a:p>
            </p:txBody>
          </p:sp>
        </p:grp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A45960C-292C-3E09-BB31-A14206C29885}"/>
              </a:ext>
            </a:extLst>
          </p:cNvPr>
          <p:cNvGrpSpPr/>
          <p:nvPr/>
        </p:nvGrpSpPr>
        <p:grpSpPr>
          <a:xfrm>
            <a:off x="309710" y="4915424"/>
            <a:ext cx="8956623" cy="1624987"/>
            <a:chOff x="337488" y="5575903"/>
            <a:chExt cx="8956623" cy="1624987"/>
          </a:xfrm>
        </p:grpSpPr>
        <p:pic>
          <p:nvPicPr>
            <p:cNvPr id="19" name="Picture 2" descr="Ãhnliches Foto">
              <a:extLst>
                <a:ext uri="{FF2B5EF4-FFF2-40B4-BE49-F238E27FC236}">
                  <a16:creationId xmlns:a16="http://schemas.microsoft.com/office/drawing/2014/main" id="{0CE6A205-A9AF-E753-DCF4-5DBDE0C7EE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7" r="15899"/>
            <a:stretch/>
          </p:blipFill>
          <p:spPr bwMode="auto">
            <a:xfrm>
              <a:off x="7637927" y="5915882"/>
              <a:ext cx="1656184" cy="125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1.002 &#10;1 .ooo &#10;0.998 &#10;0.996 &#10;0.994 &#10;0.992 &#10;0.990 &#10;0.988 &#10;x 0.001 &#10;g o.ooo &#10;-0.001 &#10;—4 &#10;-2 &#10;2 &#10;4 &#10;Time from Mid-transit (hours) ">
              <a:extLst>
                <a:ext uri="{FF2B5EF4-FFF2-40B4-BE49-F238E27FC236}">
                  <a16:creationId xmlns:a16="http://schemas.microsoft.com/office/drawing/2014/main" id="{2C55D894-6619-9C27-F383-F2D145310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88" y="5575903"/>
              <a:ext cx="1728193" cy="1624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882E1F9C-D0FE-25E4-545B-C44066F1F9ED}"/>
                </a:ext>
              </a:extLst>
            </p:cNvPr>
            <p:cNvGrpSpPr/>
            <p:nvPr/>
          </p:nvGrpSpPr>
          <p:grpSpPr>
            <a:xfrm>
              <a:off x="2804974" y="5771686"/>
              <a:ext cx="4595851" cy="1330370"/>
              <a:chOff x="2266589" y="1285940"/>
              <a:chExt cx="4595851" cy="1330370"/>
            </a:xfrm>
          </p:grpSpPr>
          <p:sp>
            <p:nvSpPr>
              <p:cNvPr id="22" name="Pfeil: nach rechts 21">
                <a:extLst>
                  <a:ext uri="{FF2B5EF4-FFF2-40B4-BE49-F238E27FC236}">
                    <a16:creationId xmlns:a16="http://schemas.microsoft.com/office/drawing/2014/main" id="{0AEC1735-CB5D-46F4-4F56-B392498C9935}"/>
                  </a:ext>
                </a:extLst>
              </p:cNvPr>
              <p:cNvSpPr/>
              <p:nvPr/>
            </p:nvSpPr>
            <p:spPr bwMode="auto">
              <a:xfrm>
                <a:off x="2266589" y="1485995"/>
                <a:ext cx="4176464" cy="504056"/>
              </a:xfrm>
              <a:prstGeom prst="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24" name="Pfeil: nach links und rechts 23">
                <a:extLst>
                  <a:ext uri="{FF2B5EF4-FFF2-40B4-BE49-F238E27FC236}">
                    <a16:creationId xmlns:a16="http://schemas.microsoft.com/office/drawing/2014/main" id="{E781AAA0-D71D-2AA5-DD0A-4327221B6D30}"/>
                  </a:ext>
                </a:extLst>
              </p:cNvPr>
              <p:cNvSpPr/>
              <p:nvPr/>
            </p:nvSpPr>
            <p:spPr bwMode="auto">
              <a:xfrm>
                <a:off x="5494288" y="2058691"/>
                <a:ext cx="1368152" cy="288032"/>
              </a:xfrm>
              <a:prstGeom prst="leftRightArrow">
                <a:avLst/>
              </a:prstGeom>
              <a:solidFill>
                <a:srgbClr val="6C747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43A2AAF-85AD-D086-B46A-218E1BD29210}"/>
                  </a:ext>
                </a:extLst>
              </p:cNvPr>
              <p:cNvSpPr txBox="1"/>
              <p:nvPr/>
            </p:nvSpPr>
            <p:spPr>
              <a:xfrm>
                <a:off x="5494288" y="2216200"/>
                <a:ext cx="1347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~10% </a:t>
                </a:r>
                <a:r>
                  <a:rPr lang="de-DE" sz="2000" dirty="0" err="1"/>
                  <a:t>error</a:t>
                </a:r>
                <a:endParaRPr lang="en-US" sz="2000" dirty="0"/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16175F5-BDE2-CF1F-D00A-4EA7452CBA21}"/>
                  </a:ext>
                </a:extLst>
              </p:cNvPr>
              <p:cNvSpPr txBox="1"/>
              <p:nvPr/>
            </p:nvSpPr>
            <p:spPr>
              <a:xfrm>
                <a:off x="2469952" y="1285940"/>
                <a:ext cx="3359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/>
                  <a:t>Calculation</a:t>
                </a:r>
                <a:r>
                  <a:rPr lang="de-DE" sz="2000" dirty="0"/>
                  <a:t> of </a:t>
                </a:r>
                <a:r>
                  <a:rPr lang="de-DE" sz="2000" dirty="0" err="1"/>
                  <a:t>next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transit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59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0A0D4-4E3C-286D-9D74-DCDA98A1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B4EEB9-16C7-9174-BD1B-17294C8A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C20E1BE-43C7-3FDD-3BEC-5E7FEF07C3D3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Gill Sans Light" charset="0"/>
                <a:sym typeface="Gill Sans Light" charset="0"/>
              </a:rPr>
              <a:t>SINGLETRANS examples (TESS Sector 37)</a:t>
            </a:r>
            <a:endParaRPr lang="de-DE" sz="32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BA6004-B7BA-3427-8ACC-DD6F426E6D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0" t="9691" r="7364" b="6668"/>
          <a:stretch/>
        </p:blipFill>
        <p:spPr>
          <a:xfrm>
            <a:off x="187567" y="1079032"/>
            <a:ext cx="8417872" cy="46578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CC1887-7B51-6F59-5043-33C013AFF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44" y="5006766"/>
            <a:ext cx="2315219" cy="1735918"/>
          </a:xfrm>
          <a:prstGeom prst="rect">
            <a:avLst/>
          </a:prstGeom>
        </p:spPr>
      </p:pic>
      <p:pic>
        <p:nvPicPr>
          <p:cNvPr id="4" name="Picture 2" descr="SPP 1992 logo">
            <a:extLst>
              <a:ext uri="{FF2B5EF4-FFF2-40B4-BE49-F238E27FC236}">
                <a16:creationId xmlns:a16="http://schemas.microsoft.com/office/drawing/2014/main" id="{99784384-6FBF-2624-1034-29531441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958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3CAE0-F243-F32E-DD2A-D7956F36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PP 1992 logo">
            <a:extLst>
              <a:ext uri="{FF2B5EF4-FFF2-40B4-BE49-F238E27FC236}">
                <a16:creationId xmlns:a16="http://schemas.microsoft.com/office/drawing/2014/main" id="{880D0F9C-E296-94CE-5041-70146034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D4BB96-CB17-E3E6-AB2B-E41C0879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B08D6CA-3F70-C412-6309-9B7AE0A773B9}"/>
              </a:ext>
            </a:extLst>
          </p:cNvPr>
          <p:cNvSpPr txBox="1"/>
          <p:nvPr/>
        </p:nvSpPr>
        <p:spPr>
          <a:xfrm>
            <a:off x="0" y="128665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Final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concept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of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SINGLETRANS (Hendrik Schmerling)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1B594-47A1-5C69-20BD-92380A672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44" y="927321"/>
            <a:ext cx="6495154" cy="43069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8783CE-B2CC-D1D0-68E7-B451288C3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751" y="3297477"/>
            <a:ext cx="4132288" cy="30594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FE0D9A-54C0-4516-3597-8A556DC219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80" t="9691" r="7364" b="6668"/>
          <a:stretch/>
        </p:blipFill>
        <p:spPr>
          <a:xfrm>
            <a:off x="7412617" y="1179098"/>
            <a:ext cx="3669934" cy="20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41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FD54A-1954-AE40-D909-D6D4D138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E3ADB5-928E-7E7D-2E27-98D78527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46" y="5331274"/>
            <a:ext cx="1411410" cy="14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934A1C9-569C-9924-A9F5-4E6F1D12E9BA}"/>
              </a:ext>
            </a:extLst>
          </p:cNvPr>
          <p:cNvSpPr txBox="1"/>
          <p:nvPr/>
        </p:nvSpPr>
        <p:spPr>
          <a:xfrm>
            <a:off x="150312" y="116139"/>
            <a:ext cx="991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Inject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and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retrieval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test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on TESS light </a:t>
            </a:r>
            <a:r>
              <a:rPr lang="de-DE" sz="3200" dirty="0" err="1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curves</a:t>
            </a:r>
            <a:r>
              <a:rPr lang="de-DE" sz="32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391258-B146-8B9B-F899-90CB23BDC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61" y="1930083"/>
            <a:ext cx="3695890" cy="21210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4AFDD54-CA54-01CF-FCA6-2299D8515126}"/>
              </a:ext>
            </a:extLst>
          </p:cNvPr>
          <p:cNvSpPr txBox="1"/>
          <p:nvPr/>
        </p:nvSpPr>
        <p:spPr>
          <a:xfrm>
            <a:off x="4730136" y="1708544"/>
            <a:ext cx="5987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Injecting 5000 transits of planets into </a:t>
            </a:r>
            <a:br>
              <a:rPr lang="en-US" sz="2400" dirty="0"/>
            </a:br>
            <a:r>
              <a:rPr lang="en-US" sz="2400" dirty="0"/>
              <a:t>TESS light curves clear of intrinsic transits.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  <a:t>Several planetary radii, all kind of periods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14141"/>
                </a:solidFill>
                <a:latin typeface="Gill Sans Light" charset="0"/>
                <a:sym typeface="Gill Sans Light" charset="0"/>
              </a:rPr>
              <a:t>50% single transits and 50% multiple transits.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sym typeface="Gill Sans Light" charset="0"/>
              </a:rPr>
            </a:br>
            <a:endParaRPr lang="en-US" sz="2400" dirty="0"/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Pipeline treads all transits independent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sym typeface="Gill Sans Light" charset="0"/>
            </a:endParaRPr>
          </a:p>
        </p:txBody>
      </p:sp>
      <p:pic>
        <p:nvPicPr>
          <p:cNvPr id="2" name="Picture 2" descr="SPP 1992 logo">
            <a:extLst>
              <a:ext uri="{FF2B5EF4-FFF2-40B4-BE49-F238E27FC236}">
                <a16:creationId xmlns:a16="http://schemas.microsoft.com/office/drawing/2014/main" id="{52A9A2CF-6759-0EC1-DA8E-E7774544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25" y="4667224"/>
            <a:ext cx="1411410" cy="4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145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to - Vertikal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Untertit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Breitbild</PresentationFormat>
  <Paragraphs>243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Light</vt:lpstr>
      <vt:lpstr>Foto - Vertikal</vt:lpstr>
      <vt:lpstr>Titel &amp; Untertitel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Sascha Grziwa</dc:creator>
  <cp:lastModifiedBy>Sascha Grziwa</cp:lastModifiedBy>
  <cp:revision>7</cp:revision>
  <dcterms:created xsi:type="dcterms:W3CDTF">2023-11-27T04:55:25Z</dcterms:created>
  <dcterms:modified xsi:type="dcterms:W3CDTF">2025-06-23T15:10:57Z</dcterms:modified>
</cp:coreProperties>
</file>