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1263" r:id="rId2"/>
    <p:sldId id="1262" r:id="rId3"/>
    <p:sldId id="1292" r:id="rId4"/>
    <p:sldId id="400" r:id="rId5"/>
    <p:sldId id="1231" r:id="rId6"/>
    <p:sldId id="1264" r:id="rId7"/>
    <p:sldId id="1230" r:id="rId8"/>
    <p:sldId id="270" r:id="rId9"/>
    <p:sldId id="1275" r:id="rId10"/>
    <p:sldId id="1298" r:id="rId11"/>
    <p:sldId id="1250" r:id="rId12"/>
    <p:sldId id="355" r:id="rId13"/>
    <p:sldId id="402" r:id="rId14"/>
    <p:sldId id="395" r:id="rId15"/>
    <p:sldId id="404" r:id="rId16"/>
    <p:sldId id="403" r:id="rId17"/>
    <p:sldId id="1297" r:id="rId18"/>
    <p:sldId id="405" r:id="rId19"/>
    <p:sldId id="1296" r:id="rId20"/>
    <p:sldId id="1245" r:id="rId21"/>
    <p:sldId id="1295" r:id="rId22"/>
    <p:sldId id="1242" r:id="rId23"/>
    <p:sldId id="1243" r:id="rId24"/>
    <p:sldId id="1244" r:id="rId25"/>
    <p:sldId id="1294" r:id="rId26"/>
    <p:sldId id="129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00"/>
    <a:srgbClr val="EE9524"/>
    <a:srgbClr val="EF3078"/>
    <a:srgbClr val="03A1A4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3201" autoAdjust="0"/>
  </p:normalViewPr>
  <p:slideViewPr>
    <p:cSldViewPr snapToGrid="0">
      <p:cViewPr>
        <p:scale>
          <a:sx n="103" d="100"/>
          <a:sy n="103" d="100"/>
        </p:scale>
        <p:origin x="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FB23-7526-41EE-A377-3EA5525F9C38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FBDF-71E2-4C30-BE4F-D246061B20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60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08468-13ED-4973-A687-BD8E8314EDA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82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273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25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52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09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678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386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391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439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21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67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31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54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22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96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62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4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5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82F0D0-F68F-4EB5-A1CF-F2645904504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DED23F5-A33F-425A-AEB2-88036D83F7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974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svg"/><Relationship Id="rId5" Type="http://schemas.openxmlformats.org/officeDocument/2006/relationships/tags" Target="../tags/tag5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4.png"/><Relationship Id="rId11" Type="http://schemas.openxmlformats.org/officeDocument/2006/relationships/image" Target="../media/image16.png"/><Relationship Id="rId5" Type="http://schemas.openxmlformats.org/officeDocument/2006/relationships/image" Target="../media/image53.png"/><Relationship Id="rId10" Type="http://schemas.openxmlformats.org/officeDocument/2006/relationships/image" Target="../media/image15.png"/><Relationship Id="rId4" Type="http://schemas.openxmlformats.org/officeDocument/2006/relationships/image" Target="../media/image52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0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9.png"/><Relationship Id="rId11" Type="http://schemas.openxmlformats.org/officeDocument/2006/relationships/image" Target="../media/image16.png"/><Relationship Id="rId5" Type="http://schemas.openxmlformats.org/officeDocument/2006/relationships/image" Target="../media/image58.png"/><Relationship Id="rId10" Type="http://schemas.openxmlformats.org/officeDocument/2006/relationships/image" Target="../media/image15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15.png"/><Relationship Id="rId5" Type="http://schemas.openxmlformats.org/officeDocument/2006/relationships/image" Target="../media/image6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70.png"/><Relationship Id="rId10" Type="http://schemas.openxmlformats.org/officeDocument/2006/relationships/image" Target="../media/image68.png"/><Relationship Id="rId4" Type="http://schemas.openxmlformats.org/officeDocument/2006/relationships/image" Target="../media/image69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70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75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220.png"/><Relationship Id="rId12" Type="http://schemas.openxmlformats.org/officeDocument/2006/relationships/image" Target="../media/image36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29.png"/><Relationship Id="rId5" Type="http://schemas.openxmlformats.org/officeDocument/2006/relationships/image" Target="../media/image140.png"/><Relationship Id="rId10" Type="http://schemas.openxmlformats.org/officeDocument/2006/relationships/image" Target="../media/image20.png"/><Relationship Id="rId4" Type="http://schemas.openxmlformats.org/officeDocument/2006/relationships/image" Target="../media/image35.png"/><Relationship Id="rId9" Type="http://schemas.openxmlformats.org/officeDocument/2006/relationships/image" Target="../media/image3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0.png"/><Relationship Id="rId3" Type="http://schemas.openxmlformats.org/officeDocument/2006/relationships/image" Target="../media/image320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openxmlformats.org/officeDocument/2006/relationships/image" Target="../media/image20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image" Target="../media/image42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269CB4-8FF0-7957-8821-C5450A4751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" y="-5195"/>
            <a:ext cx="12192001" cy="73298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8F88886-B8A5-B79F-7DD7-A06D61705AF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2105" y="119143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/>
              <a:t>Vincent Bruniquel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75B581-96C3-EBED-0AFE-B30D24F8621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825198" y="649186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25/06/2025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543A65-8CD9-9381-CEE7-80908ACEDA8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2105" y="237324"/>
            <a:ext cx="12513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Calisto MT" panose="02040603050505030304" pitchFamily="18" charset="0"/>
              </a:rPr>
              <a:t>The calcium triplet as an infrared chromospheric indicator: a large-scale study, from Gaia DR4 to PLATO</a:t>
            </a:r>
            <a:endParaRPr lang="fr-FR" sz="4000" dirty="0">
              <a:latin typeface="Calisto MT" panose="02040603050505030304" pitchFamily="18" charset="0"/>
            </a:endParaRPr>
          </a:p>
        </p:txBody>
      </p:sp>
      <p:pic>
        <p:nvPicPr>
          <p:cNvPr id="1026" name="Picture 2" descr="Combined spectrum of a single pointing in the region of the Calcium... |  Download Scientific Diagram">
            <a:extLst>
              <a:ext uri="{FF2B5EF4-FFF2-40B4-BE49-F238E27FC236}">
                <a16:creationId xmlns:a16="http://schemas.microsoft.com/office/drawing/2014/main" id="{18289E66-BE89-4800-A473-0718C461D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89" y="2326409"/>
            <a:ext cx="2980461" cy="13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AF9E1ED-5010-45CE-8790-AA957229E8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2105" y="6491869"/>
            <a:ext cx="4705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Supervisors : Nadège Meunier, Lucile Mignon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5EA583C8-B41C-41E5-B1DA-4701B97BB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73262" y="4592784"/>
            <a:ext cx="1202388" cy="737465"/>
          </a:xfrm>
          <a:prstGeom prst="rect">
            <a:avLst/>
          </a:prstGeom>
        </p:spPr>
      </p:pic>
      <p:pic>
        <p:nvPicPr>
          <p:cNvPr id="12" name="Image 11" descr="IPAGlogoPos-vignette">
            <a:extLst>
              <a:ext uri="{FF2B5EF4-FFF2-40B4-BE49-F238E27FC236}">
                <a16:creationId xmlns:a16="http://schemas.microsoft.com/office/drawing/2014/main" id="{C98DB9DC-4C25-4E28-8717-EC1181A9835C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3" y="4627418"/>
            <a:ext cx="1176647" cy="73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C19CD7-3EE5-4A12-A45A-15AC50B0D4CA}"/>
              </a:ext>
            </a:extLst>
          </p:cNvPr>
          <p:cNvSpPr txBox="1"/>
          <p:nvPr/>
        </p:nvSpPr>
        <p:spPr>
          <a:xfrm>
            <a:off x="6314303" y="6491869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Vincent.bruniquel@univ-grenoble-alpes.fr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123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B87201A4-8B65-4347-B7E7-BB9FBBBDE0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732981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/>
          <p:nvPr/>
        </p:nvCxnSpPr>
        <p:spPr>
          <a:xfrm>
            <a:off x="6175088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/>
          <p:nvPr/>
        </p:nvCxnSpPr>
        <p:spPr>
          <a:xfrm>
            <a:off x="8413015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10665885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/>
          <p:nvPr/>
        </p:nvCxnSpPr>
        <p:spPr>
          <a:xfrm>
            <a:off x="3911339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/>
          <p:nvPr/>
        </p:nvCxnSpPr>
        <p:spPr>
          <a:xfrm>
            <a:off x="1657906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0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7501310" y="3169914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865641" y="3534245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7746578" y="3415182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7613706" y="3282310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7960890" y="3976682"/>
            <a:ext cx="2" cy="757786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7898770" y="4683211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7217141" y="233046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2026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9374741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9739072" y="3498464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9620009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9487137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9076629" y="3981006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C7CBB"/>
                </a:solidFill>
                <a:latin typeface="Century Gothic" panose="020B0502020202020204" pitchFamily="34" charset="0"/>
              </a:rPr>
              <a:t>2027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7817C-AF36-4468-94FC-44DCFF825290}"/>
              </a:ext>
            </a:extLst>
          </p:cNvPr>
          <p:cNvSpPr txBox="1"/>
          <p:nvPr/>
        </p:nvSpPr>
        <p:spPr>
          <a:xfrm>
            <a:off x="2603697" y="88666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T I M E L I N E 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47FCAE-CD51-47C1-A0E5-7FE287A79E42}"/>
              </a:ext>
            </a:extLst>
          </p:cNvPr>
          <p:cNvGrpSpPr/>
          <p:nvPr/>
        </p:nvGrpSpPr>
        <p:grpSpPr>
          <a:xfrm>
            <a:off x="5745548" y="835842"/>
            <a:ext cx="1123222" cy="190500"/>
            <a:chOff x="4679586" y="878988"/>
            <a:chExt cx="1123222" cy="1905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57F6F33-D335-4F37-A9F5-23DE49CB0B4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3A95DB-0E0C-40A8-88F7-9DAC67B156F6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D1EA8C3-D35D-4FB7-8D6B-858B4EE0825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D4B96A9-29AD-4507-B1E8-D12C03BAD2C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2" descr="Combined spectrum of a single pointing in the region of the Calcium... |  Download Scientific Diagram">
            <a:extLst>
              <a:ext uri="{FF2B5EF4-FFF2-40B4-BE49-F238E27FC236}">
                <a16:creationId xmlns:a16="http://schemas.microsoft.com/office/drawing/2014/main" id="{53D5071E-1594-4C78-AA28-C3489F9C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06" y="1597039"/>
            <a:ext cx="1666306" cy="7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rc 54">
            <a:extLst>
              <a:ext uri="{FF2B5EF4-FFF2-40B4-BE49-F238E27FC236}">
                <a16:creationId xmlns:a16="http://schemas.microsoft.com/office/drawing/2014/main" id="{1F19BB0F-69AE-4F17-B899-71B6410EDF59}"/>
              </a:ext>
            </a:extLst>
          </p:cNvPr>
          <p:cNvSpPr/>
          <p:nvPr/>
        </p:nvSpPr>
        <p:spPr>
          <a:xfrm rot="5400000">
            <a:off x="1126472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45">
            <a:extLst>
              <a:ext uri="{FF2B5EF4-FFF2-40B4-BE49-F238E27FC236}">
                <a16:creationId xmlns:a16="http://schemas.microsoft.com/office/drawing/2014/main" id="{B3508851-44CA-4F1B-9FA0-4C55C37EECEA}"/>
              </a:ext>
            </a:extLst>
          </p:cNvPr>
          <p:cNvSpPr/>
          <p:nvPr/>
        </p:nvSpPr>
        <p:spPr>
          <a:xfrm>
            <a:off x="1490803" y="3498464"/>
            <a:ext cx="190500" cy="19050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ircle: Hollow 46">
            <a:extLst>
              <a:ext uri="{FF2B5EF4-FFF2-40B4-BE49-F238E27FC236}">
                <a16:creationId xmlns:a16="http://schemas.microsoft.com/office/drawing/2014/main" id="{86C160EA-1E3A-4AEE-8655-64F518C793E3}"/>
              </a:ext>
            </a:extLst>
          </p:cNvPr>
          <p:cNvSpPr/>
          <p:nvPr/>
        </p:nvSpPr>
        <p:spPr>
          <a:xfrm>
            <a:off x="1371740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Circle: Hollow 47">
            <a:extLst>
              <a:ext uri="{FF2B5EF4-FFF2-40B4-BE49-F238E27FC236}">
                <a16:creationId xmlns:a16="http://schemas.microsoft.com/office/drawing/2014/main" id="{7412B8D3-1E3E-4AE1-A89D-FDAA4A78B9FC}"/>
              </a:ext>
            </a:extLst>
          </p:cNvPr>
          <p:cNvSpPr/>
          <p:nvPr/>
        </p:nvSpPr>
        <p:spPr>
          <a:xfrm>
            <a:off x="1238868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Connector 48">
            <a:extLst>
              <a:ext uri="{FF2B5EF4-FFF2-40B4-BE49-F238E27FC236}">
                <a16:creationId xmlns:a16="http://schemas.microsoft.com/office/drawing/2014/main" id="{2E355B6A-87E9-4A04-979A-F67977E376C8}"/>
              </a:ext>
            </a:extLst>
          </p:cNvPr>
          <p:cNvCxnSpPr>
            <a:cxnSpLocks/>
          </p:cNvCxnSpPr>
          <p:nvPr/>
        </p:nvCxnSpPr>
        <p:spPr>
          <a:xfrm flipV="1">
            <a:off x="1586054" y="2560225"/>
            <a:ext cx="0" cy="686305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49">
            <a:extLst>
              <a:ext uri="{FF2B5EF4-FFF2-40B4-BE49-F238E27FC236}">
                <a16:creationId xmlns:a16="http://schemas.microsoft.com/office/drawing/2014/main" id="{C06FC49F-5A3F-40EC-A48A-9B53C0972109}"/>
              </a:ext>
            </a:extLst>
          </p:cNvPr>
          <p:cNvSpPr/>
          <p:nvPr/>
        </p:nvSpPr>
        <p:spPr>
          <a:xfrm>
            <a:off x="1524716" y="2471766"/>
            <a:ext cx="124240" cy="12424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77523AE8-A780-4D89-AE84-E1CC35C48CEE}"/>
              </a:ext>
            </a:extLst>
          </p:cNvPr>
          <p:cNvSpPr txBox="1"/>
          <p:nvPr/>
        </p:nvSpPr>
        <p:spPr>
          <a:xfrm>
            <a:off x="828359" y="3981006"/>
            <a:ext cx="17753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&lt; 2019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436D17F-B3D3-48E4-A61D-98AC5C4111AD}"/>
              </a:ext>
            </a:extLst>
          </p:cNvPr>
          <p:cNvSpPr/>
          <p:nvPr/>
        </p:nvSpPr>
        <p:spPr>
          <a:xfrm>
            <a:off x="3598249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28">
            <a:extLst>
              <a:ext uri="{FF2B5EF4-FFF2-40B4-BE49-F238E27FC236}">
                <a16:creationId xmlns:a16="http://schemas.microsoft.com/office/drawing/2014/main" id="{8706A78F-8F4B-482F-BA0C-55936F0333B6}"/>
              </a:ext>
            </a:extLst>
          </p:cNvPr>
          <p:cNvSpPr/>
          <p:nvPr/>
        </p:nvSpPr>
        <p:spPr>
          <a:xfrm>
            <a:off x="3962580" y="3498464"/>
            <a:ext cx="190500" cy="19050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ircle: Hollow 29">
            <a:extLst>
              <a:ext uri="{FF2B5EF4-FFF2-40B4-BE49-F238E27FC236}">
                <a16:creationId xmlns:a16="http://schemas.microsoft.com/office/drawing/2014/main" id="{FA76D27D-6398-4E67-9187-C842D420D384}"/>
              </a:ext>
            </a:extLst>
          </p:cNvPr>
          <p:cNvSpPr/>
          <p:nvPr/>
        </p:nvSpPr>
        <p:spPr>
          <a:xfrm>
            <a:off x="3843517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Circle: Hollow 30">
            <a:extLst>
              <a:ext uri="{FF2B5EF4-FFF2-40B4-BE49-F238E27FC236}">
                <a16:creationId xmlns:a16="http://schemas.microsoft.com/office/drawing/2014/main" id="{A5CA3388-9858-46BA-B3C7-88643F45F499}"/>
              </a:ext>
            </a:extLst>
          </p:cNvPr>
          <p:cNvSpPr/>
          <p:nvPr/>
        </p:nvSpPr>
        <p:spPr>
          <a:xfrm>
            <a:off x="3710645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6" name="Straight Connector 31">
            <a:extLst>
              <a:ext uri="{FF2B5EF4-FFF2-40B4-BE49-F238E27FC236}">
                <a16:creationId xmlns:a16="http://schemas.microsoft.com/office/drawing/2014/main" id="{8CDE5D68-8630-47A8-BE75-841EEC316587}"/>
              </a:ext>
            </a:extLst>
          </p:cNvPr>
          <p:cNvCxnSpPr>
            <a:cxnSpLocks/>
          </p:cNvCxnSpPr>
          <p:nvPr/>
        </p:nvCxnSpPr>
        <p:spPr>
          <a:xfrm flipV="1">
            <a:off x="4057830" y="3940901"/>
            <a:ext cx="1" cy="74231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32">
            <a:extLst>
              <a:ext uri="{FF2B5EF4-FFF2-40B4-BE49-F238E27FC236}">
                <a16:creationId xmlns:a16="http://schemas.microsoft.com/office/drawing/2014/main" id="{B8875F69-0D89-4BD3-9793-66867E07AE2E}"/>
              </a:ext>
            </a:extLst>
          </p:cNvPr>
          <p:cNvSpPr/>
          <p:nvPr/>
        </p:nvSpPr>
        <p:spPr>
          <a:xfrm>
            <a:off x="3995710" y="4610228"/>
            <a:ext cx="124240" cy="12424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85D23617-2670-4C43-AF29-F179163AEDFE}"/>
              </a:ext>
            </a:extLst>
          </p:cNvPr>
          <p:cNvSpPr txBox="1"/>
          <p:nvPr/>
        </p:nvSpPr>
        <p:spPr>
          <a:xfrm>
            <a:off x="3300136" y="235795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2022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1655959-748B-4E42-A388-5325C9E5493A}"/>
              </a:ext>
            </a:extLst>
          </p:cNvPr>
          <p:cNvGrpSpPr/>
          <p:nvPr/>
        </p:nvGrpSpPr>
        <p:grpSpPr>
          <a:xfrm>
            <a:off x="818704" y="777719"/>
            <a:ext cx="1517072" cy="1552716"/>
            <a:chOff x="2651760" y="4323674"/>
            <a:chExt cx="1238596" cy="1229734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E79C7F81-5483-4B46-9FB5-68B34BE14752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080457E-316F-45F5-A53B-4173121208DC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2BB38E42-D7C4-4B7D-8E40-1AE139619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61375F83-08B3-4E61-9B86-53B2EDC81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EEE12D12-0C48-412C-BFE2-FDCA9E64D7D5}"/>
              </a:ext>
            </a:extLst>
          </p:cNvPr>
          <p:cNvSpPr txBox="1"/>
          <p:nvPr/>
        </p:nvSpPr>
        <p:spPr>
          <a:xfrm>
            <a:off x="412329" y="324577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NARVAL/</a:t>
            </a:r>
            <a:r>
              <a:rPr lang="en-US" dirty="0" err="1">
                <a:latin typeface="Century Gothic" panose="020B0502020202020204" pitchFamily="34" charset="0"/>
              </a:rPr>
              <a:t>ESPaDOnS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0DCF4E08-A124-4933-910A-5805554C9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983" y="4800235"/>
            <a:ext cx="1601694" cy="1601694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5A653958-4C3E-47F8-B03F-9506CA906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043" y="4847405"/>
            <a:ext cx="1601694" cy="1601694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EE08F832-3A32-4D8E-88FC-2C4F86EF3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3622" y="738330"/>
            <a:ext cx="1601694" cy="1601694"/>
          </a:xfrm>
          <a:prstGeom prst="rect">
            <a:avLst/>
          </a:prstGeom>
        </p:spPr>
      </p:pic>
      <p:cxnSp>
        <p:nvCxnSpPr>
          <p:cNvPr id="99" name="Straight Connector 48">
            <a:extLst>
              <a:ext uri="{FF2B5EF4-FFF2-40B4-BE49-F238E27FC236}">
                <a16:creationId xmlns:a16="http://schemas.microsoft.com/office/drawing/2014/main" id="{BD434F04-4643-4101-9B83-C3E20C416884}"/>
              </a:ext>
            </a:extLst>
          </p:cNvPr>
          <p:cNvCxnSpPr>
            <a:cxnSpLocks/>
          </p:cNvCxnSpPr>
          <p:nvPr/>
        </p:nvCxnSpPr>
        <p:spPr>
          <a:xfrm flipV="1">
            <a:off x="9858524" y="2556032"/>
            <a:ext cx="0" cy="686305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49">
            <a:extLst>
              <a:ext uri="{FF2B5EF4-FFF2-40B4-BE49-F238E27FC236}">
                <a16:creationId xmlns:a16="http://schemas.microsoft.com/office/drawing/2014/main" id="{A0146C93-259B-4D09-BFC7-7B29CE390B89}"/>
              </a:ext>
            </a:extLst>
          </p:cNvPr>
          <p:cNvSpPr/>
          <p:nvPr/>
        </p:nvSpPr>
        <p:spPr>
          <a:xfrm>
            <a:off x="9805332" y="2461779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49CD1DD-2BB1-4BDB-9813-AF1FC027F85D}"/>
              </a:ext>
            </a:extLst>
          </p:cNvPr>
          <p:cNvSpPr txBox="1"/>
          <p:nvPr/>
        </p:nvSpPr>
        <p:spPr>
          <a:xfrm>
            <a:off x="343249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DR3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2128DF4-F86E-49E9-BF9C-22C3C8538D21}"/>
              </a:ext>
            </a:extLst>
          </p:cNvPr>
          <p:cNvSpPr txBox="1"/>
          <p:nvPr/>
        </p:nvSpPr>
        <p:spPr>
          <a:xfrm>
            <a:off x="733555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DR4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7DCAA29-317A-4D2B-AE28-34ED62930002}"/>
              </a:ext>
            </a:extLst>
          </p:cNvPr>
          <p:cNvSpPr txBox="1"/>
          <p:nvPr/>
        </p:nvSpPr>
        <p:spPr>
          <a:xfrm>
            <a:off x="9396801" y="32387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Plato</a:t>
            </a:r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B978FD5E-391F-42CE-9849-881EB08B9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86" y="572788"/>
            <a:ext cx="5254727" cy="19063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48BB96-3792-446B-A132-B0DCB5CC2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32" y="2706885"/>
            <a:ext cx="5209118" cy="1528844"/>
          </a:xfrm>
          <a:prstGeom prst="rect">
            <a:avLst/>
          </a:prstGeom>
        </p:spPr>
      </p:pic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F3B0E84E-E2CE-4365-BBC7-C83DB27CFDA4}"/>
              </a:ext>
            </a:extLst>
          </p:cNvPr>
          <p:cNvCxnSpPr>
            <a:cxnSpLocks/>
          </p:cNvCxnSpPr>
          <p:nvPr/>
        </p:nvCxnSpPr>
        <p:spPr>
          <a:xfrm>
            <a:off x="0" y="831947"/>
            <a:ext cx="3496733" cy="0"/>
          </a:xfrm>
          <a:prstGeom prst="line">
            <a:avLst/>
          </a:prstGeom>
          <a:ln w="28575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9">
            <a:extLst>
              <a:ext uri="{FF2B5EF4-FFF2-40B4-BE49-F238E27FC236}">
                <a16:creationId xmlns:a16="http://schemas.microsoft.com/office/drawing/2014/main" id="{7350F3BA-6780-4D74-9947-691D359D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04533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11</a:t>
            </a:fld>
            <a:endParaRPr lang="fr-FR" sz="2000"/>
          </a:p>
        </p:txBody>
      </p:sp>
      <p:sp>
        <p:nvSpPr>
          <p:cNvPr id="10" name="AutoShape 2" descr="A set of small, realistic star icons resembling miniature suns. Each icon features a glowing sphere with fiery textures, solar flares, and dynamic plasma effects. Some stars appear calm with soft light, while others have intense bursts of energy. The colors range from yellow-orange to blue-white, representing different star types. The icons are designed to be visually clear at small sizes.">
            <a:extLst>
              <a:ext uri="{FF2B5EF4-FFF2-40B4-BE49-F238E27FC236}">
                <a16:creationId xmlns:a16="http://schemas.microsoft.com/office/drawing/2014/main" id="{9C2F84E2-4239-4586-BDD4-470A421FF2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EBF5D89-6567-43CB-B57B-968825F5B594}"/>
              </a:ext>
            </a:extLst>
          </p:cNvPr>
          <p:cNvSpPr txBox="1"/>
          <p:nvPr/>
        </p:nvSpPr>
        <p:spPr>
          <a:xfrm>
            <a:off x="8444391" y="3510398"/>
            <a:ext cx="808142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CA IRT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8C93A9E-EA9A-41D3-B8AC-E8CE74370B41}"/>
              </a:ext>
            </a:extLst>
          </p:cNvPr>
          <p:cNvSpPr txBox="1"/>
          <p:nvPr/>
        </p:nvSpPr>
        <p:spPr>
          <a:xfrm>
            <a:off x="6104466" y="6436580"/>
            <a:ext cx="296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spectrum, three indices</a:t>
            </a:r>
            <a:endParaRPr lang="fr-FR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4422332-52E1-494D-B73A-24B1576DFC13}"/>
              </a:ext>
            </a:extLst>
          </p:cNvPr>
          <p:cNvGrpSpPr/>
          <p:nvPr/>
        </p:nvGrpSpPr>
        <p:grpSpPr>
          <a:xfrm>
            <a:off x="10370122" y="527878"/>
            <a:ext cx="573591" cy="425882"/>
            <a:chOff x="11408832" y="114300"/>
            <a:chExt cx="539593" cy="417236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803B0D10-CFA5-46A0-A6BC-AF8EBD48DDD1}"/>
                </a:ext>
              </a:extLst>
            </p:cNvPr>
            <p:cNvGrpSpPr/>
            <p:nvPr/>
          </p:nvGrpSpPr>
          <p:grpSpPr>
            <a:xfrm>
              <a:off x="11408832" y="114300"/>
              <a:ext cx="406400" cy="417236"/>
              <a:chOff x="4436939" y="2536173"/>
              <a:chExt cx="1692928" cy="1692928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E33135EF-2F41-4DAA-B5CE-4361A6402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6939" y="2536173"/>
                <a:ext cx="1692928" cy="1692928"/>
              </a:xfrm>
              <a:prstGeom prst="rect">
                <a:avLst/>
              </a:prstGeom>
            </p:spPr>
          </p:pic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95B7877D-F0C0-4F93-9E40-A1FCB686B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rgbClr val="C000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5167327" y="3481633"/>
                <a:ext cx="232150" cy="160216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68719C49-0BBD-45DC-9332-A76AF693E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C000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5091868" y="3307705"/>
                <a:ext cx="357264" cy="161545"/>
              </a:xfrm>
              <a:prstGeom prst="rect">
                <a:avLst/>
              </a:prstGeom>
            </p:spPr>
          </p:pic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EAAF9F70-4087-4193-9527-A8CA42762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3916" y="2844505"/>
                <a:ext cx="938973" cy="938973"/>
              </a:xfrm>
              <a:prstGeom prst="rect">
                <a:avLst/>
              </a:prstGeom>
            </p:spPr>
          </p:pic>
        </p:grp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588D6B64-922A-4DF8-B918-437C66DA8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736" b="88998" l="15234" r="78711">
                          <a14:foregroundMark x1="25195" y1="42298" x2="25195" y2="42298"/>
                          <a14:foregroundMark x1="21484" y1="46455" x2="19922" y2="47188"/>
                          <a14:foregroundMark x1="19727" y1="45966" x2="19727" y2="45966"/>
                          <a14:foregroundMark x1="19727" y1="36186" x2="19727" y2="36186"/>
                          <a14:foregroundMark x1="18555" y1="29584" x2="18555" y2="29584"/>
                          <a14:foregroundMark x1="18555" y1="29095" x2="18555" y2="29095"/>
                          <a14:foregroundMark x1="64063" y1="44988" x2="64063" y2="44988"/>
                          <a14:foregroundMark x1="67188" y1="41809" x2="68359" y2="57946"/>
                          <a14:foregroundMark x1="70117" y1="41076" x2="71094" y2="64548"/>
                          <a14:foregroundMark x1="69922" y1="69927" x2="69922" y2="69927"/>
                          <a14:foregroundMark x1="73438" y1="67971" x2="74219" y2="67726"/>
                          <a14:foregroundMark x1="73438" y1="48655" x2="73047" y2="45966"/>
                          <a14:foregroundMark x1="69336" y1="15403" x2="64258" y2="14914"/>
                          <a14:foregroundMark x1="45898" y1="13203" x2="62109" y2="42298"/>
                          <a14:foregroundMark x1="39844" y1="13447" x2="63672" y2="19315"/>
                          <a14:foregroundMark x1="30859" y1="15648" x2="64258" y2="22738"/>
                          <a14:foregroundMark x1="33203" y1="14425" x2="41016" y2="66748"/>
                          <a14:foregroundMark x1="38867" y1="35208" x2="35938" y2="69438"/>
                          <a14:foregroundMark x1="26172" y1="74817" x2="40625" y2="78240"/>
                          <a14:foregroundMark x1="26367" y1="86308" x2="39258" y2="88509"/>
                          <a14:foregroundMark x1="19727" y1="83619" x2="21094" y2="72861"/>
                          <a14:foregroundMark x1="24609" y1="52078" x2="26758" y2="44499"/>
                          <a14:foregroundMark x1="33789" y1="80929" x2="54492" y2="82641"/>
                          <a14:foregroundMark x1="49414" y1="88998" x2="56055" y2="88509"/>
                          <a14:foregroundMark x1="44141" y1="79218" x2="57227" y2="79218"/>
                          <a14:foregroundMark x1="73633" y1="66259" x2="78711" y2="58191"/>
                          <a14:foregroundMark x1="71680" y1="12714" x2="59570" y2="13447"/>
                          <a14:foregroundMark x1="42969" y1="27628" x2="44727" y2="44010"/>
                          <a14:foregroundMark x1="47461" y1="26406" x2="46484" y2="43276"/>
                          <a14:foregroundMark x1="44141" y1="36919" x2="41016" y2="50856"/>
                          <a14:foregroundMark x1="31250" y1="11736" x2="30078" y2="12714"/>
                          <a14:foregroundMark x1="15234" y1="61858" x2="15234" y2="61858"/>
                          <a14:foregroundMark x1="49805" y1="58191" x2="49805" y2="58191"/>
                          <a14:foregroundMark x1="47656" y1="71638" x2="64258" y2="61369"/>
                          <a14:foregroundMark x1="59180" y1="79951" x2="59180" y2="79951"/>
                          <a14:foregroundMark x1="70508" y1="28117" x2="64844" y2="44988"/>
                          <a14:foregroundMark x1="27344" y1="31785" x2="21484" y2="52078"/>
                          <a14:foregroundMark x1="19727" y1="47677" x2="20313" y2="72372"/>
                          <a14:foregroundMark x1="40039" y1="41565" x2="30273" y2="76039"/>
                          <a14:foregroundMark x1="60156" y1="33985" x2="49805" y2="67971"/>
                          <a14:foregroundMark x1="71875" y1="22738" x2="71289" y2="39609"/>
                          <a14:foregroundMark x1="66992" y1="79951" x2="66992" y2="79951"/>
                          <a14:foregroundMark x1="31445" y1="75550" x2="30078" y2="75550"/>
                          <a14:foregroundMark x1="24023" y1="72861" x2="24023" y2="68949"/>
                          <a14:foregroundMark x1="44141" y1="59169" x2="46289" y2="70660"/>
                          <a14:foregroundMark x1="67188" y1="19804" x2="64844" y2="41809"/>
                        </a14:backgroundRemoval>
                      </a14:imgEffect>
                    </a14:imgLayer>
                  </a14:imgProps>
                </a:ext>
              </a:extLst>
            </a:blip>
            <a:srcRect l="15257" t="7732" r="20757" b="8129"/>
            <a:stretch/>
          </p:blipFill>
          <p:spPr>
            <a:xfrm>
              <a:off x="11751652" y="160362"/>
              <a:ext cx="196773" cy="206697"/>
            </a:xfrm>
            <a:prstGeom prst="rect">
              <a:avLst/>
            </a:prstGeom>
          </p:spPr>
        </p:pic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75C7A5AA-4682-43F2-AB1D-74283054CB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040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149" y="2681862"/>
            <a:ext cx="406401" cy="40640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64F62C4-4684-4BE4-9E95-89A05A228F83}"/>
              </a:ext>
            </a:extLst>
          </p:cNvPr>
          <p:cNvSpPr txBox="1"/>
          <p:nvPr/>
        </p:nvSpPr>
        <p:spPr>
          <a:xfrm>
            <a:off x="38099" y="309337"/>
            <a:ext cx="612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One Spectrum, three activity indicators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93523FD-AD51-4B29-BD8F-C86FCCE39B27}"/>
              </a:ext>
            </a:extLst>
          </p:cNvPr>
          <p:cNvCxnSpPr/>
          <p:nvPr/>
        </p:nvCxnSpPr>
        <p:spPr>
          <a:xfrm>
            <a:off x="0" y="831947"/>
            <a:ext cx="97378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A933CA5-A6FA-4267-B55C-587A56B3E93A}"/>
              </a:ext>
            </a:extLst>
          </p:cNvPr>
          <p:cNvCxnSpPr>
            <a:cxnSpLocks/>
          </p:cNvCxnSpPr>
          <p:nvPr/>
        </p:nvCxnSpPr>
        <p:spPr>
          <a:xfrm flipV="1">
            <a:off x="8065332" y="369182"/>
            <a:ext cx="596900" cy="371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CBE4109-25DA-4CB6-A1CC-31CE9D1AEDA4}"/>
              </a:ext>
            </a:extLst>
          </p:cNvPr>
          <p:cNvSpPr txBox="1"/>
          <p:nvPr/>
        </p:nvSpPr>
        <p:spPr>
          <a:xfrm>
            <a:off x="7222540" y="103314"/>
            <a:ext cx="3733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Continuum fixed by RASSINE, Cretignier et al. 2020b</a:t>
            </a:r>
            <a:endParaRPr lang="fr-FR" sz="12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915A87F-512D-40AA-9FD4-2219FCC29F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7442" y="61252"/>
            <a:ext cx="820767" cy="43259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092E2E0F-5072-4783-9ABE-8E87E1F92889}"/>
              </a:ext>
            </a:extLst>
          </p:cNvPr>
          <p:cNvGrpSpPr/>
          <p:nvPr/>
        </p:nvGrpSpPr>
        <p:grpSpPr>
          <a:xfrm>
            <a:off x="6248400" y="4405488"/>
            <a:ext cx="4046859" cy="1970285"/>
            <a:chOff x="5943600" y="4294025"/>
            <a:chExt cx="4046859" cy="1970285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C8E9990D-81DC-4346-96F4-290DF7C47F5B}"/>
                </a:ext>
              </a:extLst>
            </p:cNvPr>
            <p:cNvGrpSpPr/>
            <p:nvPr/>
          </p:nvGrpSpPr>
          <p:grpSpPr>
            <a:xfrm>
              <a:off x="5943600" y="4312156"/>
              <a:ext cx="4036595" cy="1952154"/>
              <a:chOff x="5943600" y="4312156"/>
              <a:chExt cx="4036595" cy="1952154"/>
            </a:xfrm>
          </p:grpSpPr>
          <p:pic>
            <p:nvPicPr>
              <p:cNvPr id="47" name="Image 46" descr="Une image contenant texte, capture d’écran, Police, Tracé&#10;&#10;Le contenu généré par l’IA peut être incorrect.">
                <a:extLst>
                  <a:ext uri="{FF2B5EF4-FFF2-40B4-BE49-F238E27FC236}">
                    <a16:creationId xmlns:a16="http://schemas.microsoft.com/office/drawing/2014/main" id="{92FB7913-7BE7-4AA8-B77C-10D5CA32A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3600" y="4312156"/>
                <a:ext cx="4036595" cy="1952154"/>
              </a:xfrm>
              <a:prstGeom prst="rect">
                <a:avLst/>
              </a:prstGeom>
            </p:spPr>
          </p:pic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78409772-B94E-4BE9-87E7-4669D1B7EC8B}"/>
                  </a:ext>
                </a:extLst>
              </p:cNvPr>
              <p:cNvSpPr txBox="1"/>
              <p:nvPr/>
            </p:nvSpPr>
            <p:spPr>
              <a:xfrm>
                <a:off x="8728136" y="4527625"/>
                <a:ext cx="859132" cy="2616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chemeClr val="bg1"/>
                    </a:solidFill>
                  </a:rPr>
                  <a:t>Log R’HK</a:t>
                </a:r>
              </a:p>
            </p:txBody>
          </p:sp>
        </p:grp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BBF7A674-0D59-4812-A68B-80E6F974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4058" y="4294025"/>
              <a:ext cx="406401" cy="406401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8424839E-3465-4530-A6D3-325A7AD00C81}"/>
              </a:ext>
            </a:extLst>
          </p:cNvPr>
          <p:cNvSpPr txBox="1"/>
          <p:nvPr/>
        </p:nvSpPr>
        <p:spPr>
          <a:xfrm>
            <a:off x="8065332" y="1827486"/>
            <a:ext cx="753533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α-indice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ECC2E4BD-4F0E-4E5E-8A24-7268EB5CA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7927" y="704210"/>
            <a:ext cx="220861" cy="9981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028A20A-31C1-4F3E-AEC2-00DEE83455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5139" y="2804180"/>
            <a:ext cx="220861" cy="99812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E1D1655E-170D-491C-97F1-7DBF872B733F}"/>
              </a:ext>
            </a:extLst>
          </p:cNvPr>
          <p:cNvGrpSpPr/>
          <p:nvPr/>
        </p:nvGrpSpPr>
        <p:grpSpPr>
          <a:xfrm>
            <a:off x="4110037" y="90646"/>
            <a:ext cx="1140585" cy="1108225"/>
            <a:chOff x="2651760" y="4323674"/>
            <a:chExt cx="1238596" cy="1229734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F847C18B-CCB3-4F8F-81AA-A09D610A5C3A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5CE404F4-3112-4B57-B1E4-7F258B4AAF58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7D95DC29-515E-485E-9F51-97DDEA2FD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BFAC6EC4-E79D-40B1-9019-34E5BE51E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65FD9C8-CE90-4710-8061-D63403A77228}"/>
              </a:ext>
            </a:extLst>
          </p:cNvPr>
          <p:cNvSpPr txBox="1"/>
          <p:nvPr/>
        </p:nvSpPr>
        <p:spPr>
          <a:xfrm>
            <a:off x="1549339" y="1773625"/>
            <a:ext cx="24897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NARVAL/</a:t>
            </a:r>
            <a:r>
              <a:rPr lang="en-US" dirty="0" err="1"/>
              <a:t>ESPaDOnS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79938B-0526-4F6A-835B-04A4A2A800F3}"/>
              </a:ext>
            </a:extLst>
          </p:cNvPr>
          <p:cNvSpPr txBox="1"/>
          <p:nvPr/>
        </p:nvSpPr>
        <p:spPr>
          <a:xfrm>
            <a:off x="894397" y="2729217"/>
            <a:ext cx="4182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Covers both blue and red wavelengths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All indices from one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Spectra available for each observation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Study time variations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95519-5D3B-44DD-82E2-C6D1E69B8DD7}"/>
              </a:ext>
            </a:extLst>
          </p:cNvPr>
          <p:cNvSpPr/>
          <p:nvPr/>
        </p:nvSpPr>
        <p:spPr>
          <a:xfrm>
            <a:off x="486894" y="2613454"/>
            <a:ext cx="260690" cy="81554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570095A-92E1-47F5-859B-F7E90F54A5B1}"/>
              </a:ext>
            </a:extLst>
          </p:cNvPr>
          <p:cNvSpPr/>
          <p:nvPr/>
        </p:nvSpPr>
        <p:spPr>
          <a:xfrm>
            <a:off x="486894" y="3434239"/>
            <a:ext cx="260690" cy="81554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DB6ED3-1616-429C-853B-4438D8461380}"/>
              </a:ext>
            </a:extLst>
          </p:cNvPr>
          <p:cNvSpPr txBox="1"/>
          <p:nvPr/>
        </p:nvSpPr>
        <p:spPr>
          <a:xfrm>
            <a:off x="282365" y="4793455"/>
            <a:ext cx="5406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Not possible on Gaia’s spectra due to limited wavelength coverage</a:t>
            </a:r>
          </a:p>
          <a:p>
            <a:endParaRPr lang="en-US" sz="2000" i="1" dirty="0"/>
          </a:p>
          <a:p>
            <a:r>
              <a:rPr lang="en-US" sz="2000" i="1" dirty="0"/>
              <a:t>Gaia DR3 provides averaged spectra only</a:t>
            </a:r>
            <a:endParaRPr lang="fr-FR" sz="2000" i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AB3F7E7-510E-4965-B0DD-332009B293FD}"/>
              </a:ext>
            </a:extLst>
          </p:cNvPr>
          <p:cNvSpPr/>
          <p:nvPr/>
        </p:nvSpPr>
        <p:spPr>
          <a:xfrm>
            <a:off x="339811" y="2391032"/>
            <a:ext cx="5084805" cy="22480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1999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89AEFA4B-1777-43E1-A0B6-D0C7E0813E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0948" y="-142646"/>
            <a:ext cx="14508814" cy="1713268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423425-FB16-4097-B59F-0EC7671A8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85" y="1237911"/>
            <a:ext cx="4401992" cy="43976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4A9E4E-6203-4A4A-88F6-7DC7578FD9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150" y="344656"/>
            <a:ext cx="580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Stellar samples used for analysis : NARVAL/ESPaDOnS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4C24532-B5D8-43D4-9C91-11F0C920BBDE}"/>
              </a:ext>
            </a:extLst>
          </p:cNvPr>
          <p:cNvSpPr txBox="1"/>
          <p:nvPr/>
        </p:nvSpPr>
        <p:spPr>
          <a:xfrm>
            <a:off x="1748366" y="5851010"/>
            <a:ext cx="714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All Stars available (369):   ★ 101 F    ● 194 G   ■ 74 K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26CF908-9514-44EE-83CE-D1F3244BBCFA}"/>
              </a:ext>
            </a:extLst>
          </p:cNvPr>
          <p:cNvSpPr txBox="1"/>
          <p:nvPr/>
        </p:nvSpPr>
        <p:spPr>
          <a:xfrm>
            <a:off x="6180233" y="231680"/>
            <a:ext cx="4548660" cy="523220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fr-FR" sz="1400" dirty="0"/>
              <a:t>⚠️ </a:t>
            </a:r>
            <a:r>
              <a:rPr lang="en-US" sz="1400" dirty="0"/>
              <a:t>Need all four fundamental parameters available in Gaia DR3 and have a B-V value.</a:t>
            </a:r>
          </a:p>
        </p:txBody>
      </p:sp>
      <p:sp>
        <p:nvSpPr>
          <p:cNvPr id="15" name="Espace réservé du numéro de diapositive 39">
            <a:extLst>
              <a:ext uri="{FF2B5EF4-FFF2-40B4-BE49-F238E27FC236}">
                <a16:creationId xmlns:a16="http://schemas.microsoft.com/office/drawing/2014/main" id="{C84872C2-D112-416D-AD00-06186F68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38040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12</a:t>
            </a:fld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AB62F4-E843-46FC-A2D7-B6E7EFA6D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7" y="1237911"/>
            <a:ext cx="5314458" cy="4397655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D421FAB-9DD2-4EDE-8697-6535148F4666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00861D3-37E7-4306-94CE-F0A603AE5463}"/>
              </a:ext>
            </a:extLst>
          </p:cNvPr>
          <p:cNvSpPr txBox="1"/>
          <p:nvPr/>
        </p:nvSpPr>
        <p:spPr>
          <a:xfrm>
            <a:off x="7873014" y="830565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Bruniquel et al, in prep</a:t>
            </a:r>
            <a:endParaRPr lang="fr-FR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4D0EFB1-07C6-4C9A-9812-5AFA74EBAE56}"/>
              </a:ext>
            </a:extLst>
          </p:cNvPr>
          <p:cNvGrpSpPr/>
          <p:nvPr/>
        </p:nvGrpSpPr>
        <p:grpSpPr>
          <a:xfrm>
            <a:off x="10728893" y="2711243"/>
            <a:ext cx="893888" cy="857045"/>
            <a:chOff x="2651760" y="4323674"/>
            <a:chExt cx="1238596" cy="1229734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4BEDC33-F30D-4D20-947F-B2AD37E50981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E5EC2290-2F88-48FB-9864-1FB3D79E7FC9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3AB9F872-2D93-4061-A109-E5B8802B3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2DAD39A5-6D3B-4A04-AC0B-2ECAE541B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A8D3C09A-6B43-46B5-93BA-BF814534BED5}"/>
              </a:ext>
            </a:extLst>
          </p:cNvPr>
          <p:cNvSpPr txBox="1"/>
          <p:nvPr/>
        </p:nvSpPr>
        <p:spPr>
          <a:xfrm>
            <a:off x="10483584" y="3677836"/>
            <a:ext cx="15295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NARVAL/</a:t>
            </a:r>
            <a:r>
              <a:rPr lang="en-US" sz="1050" dirty="0" err="1"/>
              <a:t>ESPaDOnS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4261334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832E-5160-ACB0-E30C-1377A7E3A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CD0F088-DBCC-3672-9C09-3822B8F2C11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150" y="344656"/>
            <a:ext cx="282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: NARVAL/ESPaDOnS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70313CE-B47F-400D-BE87-A07CC443EDED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086A4AC-9D99-431F-8637-5D331AC1C4EA}"/>
              </a:ext>
            </a:extLst>
          </p:cNvPr>
          <p:cNvSpPr txBox="1"/>
          <p:nvPr/>
        </p:nvSpPr>
        <p:spPr>
          <a:xfrm>
            <a:off x="6971910" y="713988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Bruniquel et al, in prep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818D18-C423-4BDE-9645-17BCB8F8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95" y="1150549"/>
            <a:ext cx="6936267" cy="520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829D7B-36ED-4E57-A8B7-6EE46B8CBF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0A4732B-6E6D-4045-918A-30BEDA5B4AA5}"/>
              </a:ext>
            </a:extLst>
          </p:cNvPr>
          <p:cNvGrpSpPr/>
          <p:nvPr/>
        </p:nvGrpSpPr>
        <p:grpSpPr>
          <a:xfrm>
            <a:off x="3734037" y="72992"/>
            <a:ext cx="893888" cy="857045"/>
            <a:chOff x="2651760" y="4323674"/>
            <a:chExt cx="1238596" cy="1229734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57B5BFF-2824-40F6-9B62-7BBE47F44AA2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590D3BC-90FF-4F9A-85D2-7C0F7DFE0487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C42CD610-2F8F-4E02-8873-A5428F8C8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7E330CA9-BE21-4A88-9641-D6B0B6809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3546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E7DA863-2F2E-B257-D58C-C011F05E375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150" y="344656"/>
            <a:ext cx="282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: NARVAL/ESPaDOnS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0332263-94EE-42B6-B6F5-0B6C5A7EC322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A10838A-4075-42E0-A112-20027C2FE526}"/>
              </a:ext>
            </a:extLst>
          </p:cNvPr>
          <p:cNvSpPr txBox="1"/>
          <p:nvPr/>
        </p:nvSpPr>
        <p:spPr>
          <a:xfrm>
            <a:off x="6934840" y="781773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Bruniquel et al, in prep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C38E8A-0115-462D-B8B8-6857376D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08" y="1168371"/>
            <a:ext cx="7126630" cy="5344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9CFF68-3EA6-4B51-9E4E-53CC491174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3DE08E0-06BA-4B71-85A6-7773BA335C5E}"/>
              </a:ext>
            </a:extLst>
          </p:cNvPr>
          <p:cNvGrpSpPr/>
          <p:nvPr/>
        </p:nvGrpSpPr>
        <p:grpSpPr>
          <a:xfrm>
            <a:off x="3734037" y="72992"/>
            <a:ext cx="893888" cy="857045"/>
            <a:chOff x="2651760" y="4323674"/>
            <a:chExt cx="1238596" cy="122973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B8F142E-2390-4EF3-AA8C-FEECFCD8E30B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AE0E2C08-82C3-413A-BEB7-65273D4B8CA3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56381D93-E9FB-42A3-9AD7-B028C1E44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87F929E5-E718-4678-8D9A-4B5825453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458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C28F9-E43E-3E3A-95E9-21FF22E82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EF487AE-5509-7FE0-5431-5D6999F74A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330182"/>
            <a:ext cx="551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between individual Ca lines in both indicators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A0A00F4-C0D8-429D-A819-1E23D010B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" y="1466922"/>
            <a:ext cx="3777434" cy="28330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6F77A9-1DBD-4DDA-88BE-82F7B33F0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9" y="1466922"/>
            <a:ext cx="3777434" cy="28330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9A94A02-53FA-4845-ABF3-4244DB9F1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756" y="1466922"/>
            <a:ext cx="3777434" cy="28330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AB3CD38-CCC5-4EE6-AE0E-6EEC8766E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3" y="4624341"/>
            <a:ext cx="3315413" cy="16577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F13F73F-9371-42CD-B4AB-E925F8CB7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50" y="4659681"/>
            <a:ext cx="3315413" cy="16577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443280C-6513-4FB9-847A-53BF3BBBB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772" y="4659681"/>
            <a:ext cx="3261403" cy="1630701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AA1F212-A41D-4AED-8609-E3AA595A4180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65AE19D1-E035-4A3F-8051-897F08DFEAE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BEA7267-314B-43F5-B74D-9F730A7CB90E}"/>
              </a:ext>
            </a:extLst>
          </p:cNvPr>
          <p:cNvSpPr txBox="1"/>
          <p:nvPr/>
        </p:nvSpPr>
        <p:spPr>
          <a:xfrm rot="20854415">
            <a:off x="3355904" y="2694203"/>
            <a:ext cx="5342301" cy="1077218"/>
          </a:xfrm>
          <a:custGeom>
            <a:avLst/>
            <a:gdLst>
              <a:gd name="connsiteX0" fmla="*/ 0 w 5342301"/>
              <a:gd name="connsiteY0" fmla="*/ 0 h 1077218"/>
              <a:gd name="connsiteX1" fmla="*/ 5342301 w 5342301"/>
              <a:gd name="connsiteY1" fmla="*/ 0 h 1077218"/>
              <a:gd name="connsiteX2" fmla="*/ 5342301 w 5342301"/>
              <a:gd name="connsiteY2" fmla="*/ 1077218 h 1077218"/>
              <a:gd name="connsiteX3" fmla="*/ 0 w 5342301"/>
              <a:gd name="connsiteY3" fmla="*/ 1077218 h 1077218"/>
              <a:gd name="connsiteX4" fmla="*/ 0 w 5342301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301" h="1077218" fill="none" extrusionOk="0">
                <a:moveTo>
                  <a:pt x="0" y="0"/>
                </a:moveTo>
                <a:cubicBezTo>
                  <a:pt x="2460086" y="122393"/>
                  <a:pt x="3977617" y="-117334"/>
                  <a:pt x="5342301" y="0"/>
                </a:cubicBezTo>
                <a:cubicBezTo>
                  <a:pt x="5278619" y="176177"/>
                  <a:pt x="5342032" y="697404"/>
                  <a:pt x="5342301" y="1077218"/>
                </a:cubicBezTo>
                <a:cubicBezTo>
                  <a:pt x="3025487" y="927939"/>
                  <a:pt x="2007881" y="1036308"/>
                  <a:pt x="0" y="1077218"/>
                </a:cubicBezTo>
                <a:cubicBezTo>
                  <a:pt x="67158" y="745099"/>
                  <a:pt x="-21874" y="121034"/>
                  <a:pt x="0" y="0"/>
                </a:cubicBezTo>
                <a:close/>
              </a:path>
              <a:path w="5342301" h="1077218" stroke="0" extrusionOk="0">
                <a:moveTo>
                  <a:pt x="0" y="0"/>
                </a:moveTo>
                <a:cubicBezTo>
                  <a:pt x="1122070" y="103151"/>
                  <a:pt x="4726150" y="87614"/>
                  <a:pt x="5342301" y="0"/>
                </a:cubicBezTo>
                <a:cubicBezTo>
                  <a:pt x="5309022" y="223198"/>
                  <a:pt x="5281772" y="831512"/>
                  <a:pt x="5342301" y="1077218"/>
                </a:cubicBezTo>
                <a:cubicBezTo>
                  <a:pt x="3767841" y="1000727"/>
                  <a:pt x="1989526" y="975345"/>
                  <a:pt x="0" y="1077218"/>
                </a:cubicBezTo>
                <a:cubicBezTo>
                  <a:pt x="47698" y="856947"/>
                  <a:pt x="-83768" y="53079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dk1">
                  <a:tint val="96000"/>
                  <a:lumMod val="104000"/>
                  <a:alpha val="45000"/>
                </a:schemeClr>
              </a:gs>
              <a:gs pos="100000">
                <a:schemeClr val="dk1">
                  <a:shade val="90000"/>
                  <a:lumMod val="90000"/>
                </a:schemeClr>
              </a:gs>
            </a:gsLst>
          </a:gradFill>
          <a:ln>
            <a:extLst>
              <a:ext uri="{C807C97D-BFC1-408E-A445-0C87EB9F89A2}">
                <ask:lineSketchStyleProps xmlns:ask="http://schemas.microsoft.com/office/drawing/2018/sketchyshapes" sd="17293131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For the </a:t>
            </a:r>
            <a:r>
              <a:rPr lang="fr-FR" sz="2800" dirty="0">
                <a:solidFill>
                  <a:schemeClr val="tx1"/>
                </a:solidFill>
              </a:rPr>
              <a:t>α-indice, the </a:t>
            </a:r>
            <a:r>
              <a:rPr lang="fr-FR" sz="2800" dirty="0" err="1">
                <a:solidFill>
                  <a:schemeClr val="tx1"/>
                </a:solidFill>
              </a:rPr>
              <a:t>three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lines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behave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almost</a:t>
            </a:r>
            <a:r>
              <a:rPr lang="fr-FR" sz="2800" dirty="0">
                <a:solidFill>
                  <a:schemeClr val="tx1"/>
                </a:solidFill>
              </a:rPr>
              <a:t> the </a:t>
            </a:r>
            <a:r>
              <a:rPr lang="fr-FR" sz="2800" dirty="0" err="1">
                <a:solidFill>
                  <a:schemeClr val="tx1"/>
                </a:solidFill>
              </a:rPr>
              <a:t>same</a:t>
            </a:r>
            <a:r>
              <a:rPr lang="en-US" sz="36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endParaRPr lang="fr-FR" sz="3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0E36036-61C8-4CD3-9496-D2C5D1B8897A}"/>
              </a:ext>
            </a:extLst>
          </p:cNvPr>
          <p:cNvGrpSpPr/>
          <p:nvPr/>
        </p:nvGrpSpPr>
        <p:grpSpPr>
          <a:xfrm>
            <a:off x="5955420" y="109143"/>
            <a:ext cx="893888" cy="857045"/>
            <a:chOff x="2651760" y="4323674"/>
            <a:chExt cx="1238596" cy="1229734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85BF595-06BA-4041-84BE-0F490C3B877A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73AB957-B8CF-43DE-8AF6-D8260724BF12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ED3B7AF6-6E12-4D3E-A283-D35E65322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17572ABD-28C6-4BD0-A410-8B59E50B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339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FE8FCC85-32CE-4967-9A24-6A3FDB8E6B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03C7213-9AFD-6EAD-A2AB-0EF2FA31E116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4C4A26B8-9643-06CD-F50B-5633037868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330182"/>
            <a:ext cx="551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between individual Ca lines in both indicators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493AF3-9A52-41D6-A7D5-06169EA47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8" y="1607632"/>
            <a:ext cx="3710717" cy="27830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7CD112-3C49-45E4-AE0A-21B80D6F7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3" y="1607632"/>
            <a:ext cx="3710717" cy="27830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96476D-A5F1-4B60-A63B-F859BDFCD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48" y="1607633"/>
            <a:ext cx="3710717" cy="27830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7AC562-B4EE-4083-AC67-3A1AD70DC5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1" y="4703421"/>
            <a:ext cx="3267369" cy="16336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B75EA7-89EF-4703-8EC5-566D7D418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8" y="4703421"/>
            <a:ext cx="3233824" cy="16169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E6073F-6335-4D61-898A-E560CD776D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94" y="4720193"/>
            <a:ext cx="3233824" cy="1616913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364FB786-A8D9-4795-B7C2-92928473AC7C}"/>
              </a:ext>
            </a:extLst>
          </p:cNvPr>
          <p:cNvGrpSpPr/>
          <p:nvPr/>
        </p:nvGrpSpPr>
        <p:grpSpPr>
          <a:xfrm>
            <a:off x="5955420" y="109143"/>
            <a:ext cx="893888" cy="857045"/>
            <a:chOff x="2651760" y="4323674"/>
            <a:chExt cx="1238596" cy="1229734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8AAF4B3-9168-4FA6-AD65-1B375782FB1C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2C08FE25-24BD-454F-B23F-3687EE26D7ED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F276D51C-3572-419E-90FE-8F04FA9A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68ABEB7-17C2-4303-8B2E-5B9020FDF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EFCF1CF2-45BE-46A3-97A8-B8C04407B55D}"/>
              </a:ext>
            </a:extLst>
          </p:cNvPr>
          <p:cNvSpPr txBox="1"/>
          <p:nvPr/>
        </p:nvSpPr>
        <p:spPr>
          <a:xfrm rot="20854415">
            <a:off x="3355904" y="2755758"/>
            <a:ext cx="5342301" cy="954107"/>
          </a:xfrm>
          <a:custGeom>
            <a:avLst/>
            <a:gdLst>
              <a:gd name="connsiteX0" fmla="*/ 0 w 5342301"/>
              <a:gd name="connsiteY0" fmla="*/ 0 h 954107"/>
              <a:gd name="connsiteX1" fmla="*/ 5342301 w 5342301"/>
              <a:gd name="connsiteY1" fmla="*/ 0 h 954107"/>
              <a:gd name="connsiteX2" fmla="*/ 5342301 w 5342301"/>
              <a:gd name="connsiteY2" fmla="*/ 954107 h 954107"/>
              <a:gd name="connsiteX3" fmla="*/ 0 w 5342301"/>
              <a:gd name="connsiteY3" fmla="*/ 954107 h 954107"/>
              <a:gd name="connsiteX4" fmla="*/ 0 w 5342301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301" h="954107" fill="none" extrusionOk="0">
                <a:moveTo>
                  <a:pt x="0" y="0"/>
                </a:moveTo>
                <a:cubicBezTo>
                  <a:pt x="2460086" y="122393"/>
                  <a:pt x="3977617" y="-117334"/>
                  <a:pt x="5342301" y="0"/>
                </a:cubicBezTo>
                <a:cubicBezTo>
                  <a:pt x="5382985" y="188630"/>
                  <a:pt x="5363463" y="488366"/>
                  <a:pt x="5342301" y="954107"/>
                </a:cubicBezTo>
                <a:cubicBezTo>
                  <a:pt x="3025487" y="804828"/>
                  <a:pt x="2007881" y="913197"/>
                  <a:pt x="0" y="954107"/>
                </a:cubicBezTo>
                <a:cubicBezTo>
                  <a:pt x="-37229" y="745092"/>
                  <a:pt x="67246" y="453374"/>
                  <a:pt x="0" y="0"/>
                </a:cubicBezTo>
                <a:close/>
              </a:path>
              <a:path w="5342301" h="954107" stroke="0" extrusionOk="0">
                <a:moveTo>
                  <a:pt x="0" y="0"/>
                </a:moveTo>
                <a:cubicBezTo>
                  <a:pt x="1122070" y="103151"/>
                  <a:pt x="4726150" y="87614"/>
                  <a:pt x="5342301" y="0"/>
                </a:cubicBezTo>
                <a:cubicBezTo>
                  <a:pt x="5413162" y="174221"/>
                  <a:pt x="5379897" y="487035"/>
                  <a:pt x="5342301" y="954107"/>
                </a:cubicBezTo>
                <a:cubicBezTo>
                  <a:pt x="3767841" y="877616"/>
                  <a:pt x="1989526" y="852234"/>
                  <a:pt x="0" y="954107"/>
                </a:cubicBezTo>
                <a:cubicBezTo>
                  <a:pt x="32339" y="819897"/>
                  <a:pt x="50300" y="321452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dk1">
                  <a:tint val="96000"/>
                  <a:lumMod val="104000"/>
                  <a:alpha val="45000"/>
                </a:schemeClr>
              </a:gs>
              <a:gs pos="100000">
                <a:schemeClr val="dk1">
                  <a:shade val="90000"/>
                  <a:lumMod val="90000"/>
                </a:schemeClr>
              </a:gs>
            </a:gsLst>
          </a:gradFill>
          <a:ln>
            <a:extLst>
              <a:ext uri="{C807C97D-BFC1-408E-A445-0C87EB9F89A2}">
                <ask:lineSketchStyleProps xmlns:ask="http://schemas.microsoft.com/office/drawing/2018/sketchyshapes" sd="17293131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For the </a:t>
            </a:r>
            <a:r>
              <a:rPr lang="fr-FR" sz="2800" dirty="0">
                <a:solidFill>
                  <a:schemeClr val="tx1"/>
                </a:solidFill>
              </a:rPr>
              <a:t>CA IRT indice, the </a:t>
            </a:r>
            <a:r>
              <a:rPr lang="fr-FR" sz="2800" dirty="0" err="1">
                <a:solidFill>
                  <a:schemeClr val="tx1"/>
                </a:solidFill>
              </a:rPr>
              <a:t>three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lines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do have change in behaviors</a:t>
            </a:r>
            <a:endParaRPr lang="fr-FR" sz="3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3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B87201A4-8B65-4347-B7E7-BB9FBBBDE0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732981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/>
          <p:nvPr/>
        </p:nvCxnSpPr>
        <p:spPr>
          <a:xfrm>
            <a:off x="6175088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/>
          <p:nvPr/>
        </p:nvCxnSpPr>
        <p:spPr>
          <a:xfrm>
            <a:off x="8413015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10665885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/>
          <p:nvPr/>
        </p:nvCxnSpPr>
        <p:spPr>
          <a:xfrm>
            <a:off x="3911339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/>
          <p:nvPr/>
        </p:nvCxnSpPr>
        <p:spPr>
          <a:xfrm>
            <a:off x="1657906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0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7501310" y="3169914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865641" y="3534245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7746578" y="3415182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7613706" y="3282310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7960890" y="3976682"/>
            <a:ext cx="2" cy="757786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7898770" y="4683211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7217141" y="233046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2026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9374741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9739072" y="3498464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9620009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9487137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9076629" y="3981006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C7CBB"/>
                </a:solidFill>
                <a:latin typeface="Century Gothic" panose="020B0502020202020204" pitchFamily="34" charset="0"/>
              </a:rPr>
              <a:t>2027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7817C-AF36-4468-94FC-44DCFF825290}"/>
              </a:ext>
            </a:extLst>
          </p:cNvPr>
          <p:cNvSpPr txBox="1"/>
          <p:nvPr/>
        </p:nvSpPr>
        <p:spPr>
          <a:xfrm>
            <a:off x="2603697" y="88666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T I M E L I N E 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47FCAE-CD51-47C1-A0E5-7FE287A79E42}"/>
              </a:ext>
            </a:extLst>
          </p:cNvPr>
          <p:cNvGrpSpPr/>
          <p:nvPr/>
        </p:nvGrpSpPr>
        <p:grpSpPr>
          <a:xfrm>
            <a:off x="5745548" y="835842"/>
            <a:ext cx="1123222" cy="190500"/>
            <a:chOff x="4679586" y="878988"/>
            <a:chExt cx="1123222" cy="1905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57F6F33-D335-4F37-A9F5-23DE49CB0B4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3A95DB-0E0C-40A8-88F7-9DAC67B156F6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D1EA8C3-D35D-4FB7-8D6B-858B4EE0825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D4B96A9-29AD-4507-B1E8-D12C03BAD2C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2" descr="Combined spectrum of a single pointing in the region of the Calcium... |  Download Scientific Diagram">
            <a:extLst>
              <a:ext uri="{FF2B5EF4-FFF2-40B4-BE49-F238E27FC236}">
                <a16:creationId xmlns:a16="http://schemas.microsoft.com/office/drawing/2014/main" id="{53D5071E-1594-4C78-AA28-C3489F9C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06" y="1597039"/>
            <a:ext cx="1666306" cy="7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rc 54">
            <a:extLst>
              <a:ext uri="{FF2B5EF4-FFF2-40B4-BE49-F238E27FC236}">
                <a16:creationId xmlns:a16="http://schemas.microsoft.com/office/drawing/2014/main" id="{1F19BB0F-69AE-4F17-B899-71B6410EDF59}"/>
              </a:ext>
            </a:extLst>
          </p:cNvPr>
          <p:cNvSpPr/>
          <p:nvPr/>
        </p:nvSpPr>
        <p:spPr>
          <a:xfrm rot="5400000">
            <a:off x="1126472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45">
            <a:extLst>
              <a:ext uri="{FF2B5EF4-FFF2-40B4-BE49-F238E27FC236}">
                <a16:creationId xmlns:a16="http://schemas.microsoft.com/office/drawing/2014/main" id="{B3508851-44CA-4F1B-9FA0-4C55C37EECEA}"/>
              </a:ext>
            </a:extLst>
          </p:cNvPr>
          <p:cNvSpPr/>
          <p:nvPr/>
        </p:nvSpPr>
        <p:spPr>
          <a:xfrm>
            <a:off x="1490803" y="3498464"/>
            <a:ext cx="190500" cy="19050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ircle: Hollow 46">
            <a:extLst>
              <a:ext uri="{FF2B5EF4-FFF2-40B4-BE49-F238E27FC236}">
                <a16:creationId xmlns:a16="http://schemas.microsoft.com/office/drawing/2014/main" id="{86C160EA-1E3A-4AEE-8655-64F518C793E3}"/>
              </a:ext>
            </a:extLst>
          </p:cNvPr>
          <p:cNvSpPr/>
          <p:nvPr/>
        </p:nvSpPr>
        <p:spPr>
          <a:xfrm>
            <a:off x="1371740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Circle: Hollow 47">
            <a:extLst>
              <a:ext uri="{FF2B5EF4-FFF2-40B4-BE49-F238E27FC236}">
                <a16:creationId xmlns:a16="http://schemas.microsoft.com/office/drawing/2014/main" id="{7412B8D3-1E3E-4AE1-A89D-FDAA4A78B9FC}"/>
              </a:ext>
            </a:extLst>
          </p:cNvPr>
          <p:cNvSpPr/>
          <p:nvPr/>
        </p:nvSpPr>
        <p:spPr>
          <a:xfrm>
            <a:off x="1238868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Connector 48">
            <a:extLst>
              <a:ext uri="{FF2B5EF4-FFF2-40B4-BE49-F238E27FC236}">
                <a16:creationId xmlns:a16="http://schemas.microsoft.com/office/drawing/2014/main" id="{2E355B6A-87E9-4A04-979A-F67977E376C8}"/>
              </a:ext>
            </a:extLst>
          </p:cNvPr>
          <p:cNvCxnSpPr>
            <a:cxnSpLocks/>
          </p:cNvCxnSpPr>
          <p:nvPr/>
        </p:nvCxnSpPr>
        <p:spPr>
          <a:xfrm flipV="1">
            <a:off x="1586054" y="2560225"/>
            <a:ext cx="0" cy="686305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49">
            <a:extLst>
              <a:ext uri="{FF2B5EF4-FFF2-40B4-BE49-F238E27FC236}">
                <a16:creationId xmlns:a16="http://schemas.microsoft.com/office/drawing/2014/main" id="{C06FC49F-5A3F-40EC-A48A-9B53C0972109}"/>
              </a:ext>
            </a:extLst>
          </p:cNvPr>
          <p:cNvSpPr/>
          <p:nvPr/>
        </p:nvSpPr>
        <p:spPr>
          <a:xfrm>
            <a:off x="1524716" y="2471766"/>
            <a:ext cx="124240" cy="12424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77523AE8-A780-4D89-AE84-E1CC35C48CEE}"/>
              </a:ext>
            </a:extLst>
          </p:cNvPr>
          <p:cNvSpPr txBox="1"/>
          <p:nvPr/>
        </p:nvSpPr>
        <p:spPr>
          <a:xfrm>
            <a:off x="828359" y="3981006"/>
            <a:ext cx="17753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&lt; 2019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436D17F-B3D3-48E4-A61D-98AC5C4111AD}"/>
              </a:ext>
            </a:extLst>
          </p:cNvPr>
          <p:cNvSpPr/>
          <p:nvPr/>
        </p:nvSpPr>
        <p:spPr>
          <a:xfrm>
            <a:off x="3598249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28">
            <a:extLst>
              <a:ext uri="{FF2B5EF4-FFF2-40B4-BE49-F238E27FC236}">
                <a16:creationId xmlns:a16="http://schemas.microsoft.com/office/drawing/2014/main" id="{8706A78F-8F4B-482F-BA0C-55936F0333B6}"/>
              </a:ext>
            </a:extLst>
          </p:cNvPr>
          <p:cNvSpPr/>
          <p:nvPr/>
        </p:nvSpPr>
        <p:spPr>
          <a:xfrm>
            <a:off x="3962580" y="3498464"/>
            <a:ext cx="190500" cy="19050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ircle: Hollow 29">
            <a:extLst>
              <a:ext uri="{FF2B5EF4-FFF2-40B4-BE49-F238E27FC236}">
                <a16:creationId xmlns:a16="http://schemas.microsoft.com/office/drawing/2014/main" id="{FA76D27D-6398-4E67-9187-C842D420D384}"/>
              </a:ext>
            </a:extLst>
          </p:cNvPr>
          <p:cNvSpPr/>
          <p:nvPr/>
        </p:nvSpPr>
        <p:spPr>
          <a:xfrm>
            <a:off x="3843517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Circle: Hollow 30">
            <a:extLst>
              <a:ext uri="{FF2B5EF4-FFF2-40B4-BE49-F238E27FC236}">
                <a16:creationId xmlns:a16="http://schemas.microsoft.com/office/drawing/2014/main" id="{A5CA3388-9858-46BA-B3C7-88643F45F499}"/>
              </a:ext>
            </a:extLst>
          </p:cNvPr>
          <p:cNvSpPr/>
          <p:nvPr/>
        </p:nvSpPr>
        <p:spPr>
          <a:xfrm>
            <a:off x="3710645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6" name="Straight Connector 31">
            <a:extLst>
              <a:ext uri="{FF2B5EF4-FFF2-40B4-BE49-F238E27FC236}">
                <a16:creationId xmlns:a16="http://schemas.microsoft.com/office/drawing/2014/main" id="{8CDE5D68-8630-47A8-BE75-841EEC316587}"/>
              </a:ext>
            </a:extLst>
          </p:cNvPr>
          <p:cNvCxnSpPr>
            <a:cxnSpLocks/>
          </p:cNvCxnSpPr>
          <p:nvPr/>
        </p:nvCxnSpPr>
        <p:spPr>
          <a:xfrm flipV="1">
            <a:off x="4057830" y="3940901"/>
            <a:ext cx="1" cy="74231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32">
            <a:extLst>
              <a:ext uri="{FF2B5EF4-FFF2-40B4-BE49-F238E27FC236}">
                <a16:creationId xmlns:a16="http://schemas.microsoft.com/office/drawing/2014/main" id="{B8875F69-0D89-4BD3-9793-66867E07AE2E}"/>
              </a:ext>
            </a:extLst>
          </p:cNvPr>
          <p:cNvSpPr/>
          <p:nvPr/>
        </p:nvSpPr>
        <p:spPr>
          <a:xfrm>
            <a:off x="3995710" y="4610228"/>
            <a:ext cx="124240" cy="12424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85D23617-2670-4C43-AF29-F179163AEDFE}"/>
              </a:ext>
            </a:extLst>
          </p:cNvPr>
          <p:cNvSpPr txBox="1"/>
          <p:nvPr/>
        </p:nvSpPr>
        <p:spPr>
          <a:xfrm>
            <a:off x="3300136" y="235795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2022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1655959-748B-4E42-A388-5325C9E5493A}"/>
              </a:ext>
            </a:extLst>
          </p:cNvPr>
          <p:cNvGrpSpPr/>
          <p:nvPr/>
        </p:nvGrpSpPr>
        <p:grpSpPr>
          <a:xfrm>
            <a:off x="818704" y="777719"/>
            <a:ext cx="1517072" cy="1552716"/>
            <a:chOff x="2651760" y="4323674"/>
            <a:chExt cx="1238596" cy="1229734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E79C7F81-5483-4B46-9FB5-68B34BE14752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080457E-316F-45F5-A53B-4173121208DC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2BB38E42-D7C4-4B7D-8E40-1AE139619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61375F83-08B3-4E61-9B86-53B2EDC81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EEE12D12-0C48-412C-BFE2-FDCA9E64D7D5}"/>
              </a:ext>
            </a:extLst>
          </p:cNvPr>
          <p:cNvSpPr txBox="1"/>
          <p:nvPr/>
        </p:nvSpPr>
        <p:spPr>
          <a:xfrm>
            <a:off x="412329" y="324577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NARVAL/</a:t>
            </a:r>
            <a:r>
              <a:rPr lang="en-US" dirty="0" err="1">
                <a:latin typeface="Century Gothic" panose="020B0502020202020204" pitchFamily="34" charset="0"/>
              </a:rPr>
              <a:t>ESPaDOnS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0DCF4E08-A124-4933-910A-5805554C9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983" y="4800235"/>
            <a:ext cx="1601694" cy="1601694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5A653958-4C3E-47F8-B03F-9506CA906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043" y="4847405"/>
            <a:ext cx="1601694" cy="1601694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EE08F832-3A32-4D8E-88FC-2C4F86EF3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3622" y="738330"/>
            <a:ext cx="1601694" cy="1601694"/>
          </a:xfrm>
          <a:prstGeom prst="rect">
            <a:avLst/>
          </a:prstGeom>
        </p:spPr>
      </p:pic>
      <p:cxnSp>
        <p:nvCxnSpPr>
          <p:cNvPr id="99" name="Straight Connector 48">
            <a:extLst>
              <a:ext uri="{FF2B5EF4-FFF2-40B4-BE49-F238E27FC236}">
                <a16:creationId xmlns:a16="http://schemas.microsoft.com/office/drawing/2014/main" id="{BD434F04-4643-4101-9B83-C3E20C416884}"/>
              </a:ext>
            </a:extLst>
          </p:cNvPr>
          <p:cNvCxnSpPr>
            <a:cxnSpLocks/>
          </p:cNvCxnSpPr>
          <p:nvPr/>
        </p:nvCxnSpPr>
        <p:spPr>
          <a:xfrm flipV="1">
            <a:off x="9858524" y="2556032"/>
            <a:ext cx="0" cy="686305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49">
            <a:extLst>
              <a:ext uri="{FF2B5EF4-FFF2-40B4-BE49-F238E27FC236}">
                <a16:creationId xmlns:a16="http://schemas.microsoft.com/office/drawing/2014/main" id="{A0146C93-259B-4D09-BFC7-7B29CE390B89}"/>
              </a:ext>
            </a:extLst>
          </p:cNvPr>
          <p:cNvSpPr/>
          <p:nvPr/>
        </p:nvSpPr>
        <p:spPr>
          <a:xfrm>
            <a:off x="9805332" y="2461779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49CD1DD-2BB1-4BDB-9813-AF1FC027F85D}"/>
              </a:ext>
            </a:extLst>
          </p:cNvPr>
          <p:cNvSpPr txBox="1"/>
          <p:nvPr/>
        </p:nvSpPr>
        <p:spPr>
          <a:xfrm>
            <a:off x="343249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DR3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2128DF4-F86E-49E9-BF9C-22C3C8538D21}"/>
              </a:ext>
            </a:extLst>
          </p:cNvPr>
          <p:cNvSpPr txBox="1"/>
          <p:nvPr/>
        </p:nvSpPr>
        <p:spPr>
          <a:xfrm>
            <a:off x="733555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DR4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7DCAA29-317A-4D2B-AE28-34ED62930002}"/>
              </a:ext>
            </a:extLst>
          </p:cNvPr>
          <p:cNvSpPr txBox="1"/>
          <p:nvPr/>
        </p:nvSpPr>
        <p:spPr>
          <a:xfrm>
            <a:off x="9396801" y="32387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Plato</a:t>
            </a:r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3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7C100926-9FFD-4B97-AC16-0CC0BAA45A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58960" y="-130174"/>
            <a:ext cx="14508814" cy="1713268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8AF7D8-9868-363C-69D0-C33415C3962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330182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Gaia DR3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7918DE-733A-4615-8230-6F3D73FBC220}"/>
              </a:ext>
            </a:extLst>
          </p:cNvPr>
          <p:cNvSpPr txBox="1"/>
          <p:nvPr/>
        </p:nvSpPr>
        <p:spPr>
          <a:xfrm>
            <a:off x="8777881" y="5576032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Bruniquel et al, in prep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FC5D2DE-E5BF-4513-82B4-4AF011095080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2248747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aia dr3">
            <a:extLst>
              <a:ext uri="{FF2B5EF4-FFF2-40B4-BE49-F238E27FC236}">
                <a16:creationId xmlns:a16="http://schemas.microsoft.com/office/drawing/2014/main" id="{9C90FD28-7880-4850-82D1-388A75CAB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45" y="86709"/>
            <a:ext cx="1141149" cy="11411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A6451E-D8F1-447F-8FA7-591773A51C5D}"/>
              </a:ext>
            </a:extLst>
          </p:cNvPr>
          <p:cNvSpPr txBox="1"/>
          <p:nvPr/>
        </p:nvSpPr>
        <p:spPr>
          <a:xfrm>
            <a:off x="4698955" y="191682"/>
            <a:ext cx="4648200" cy="646331"/>
          </a:xfrm>
          <a:prstGeom prst="rec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Log R’HK comes from other instruments and isn’t measured simultaneously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EF5BFA1-162D-4311-A10B-B68F36554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8" y="1592394"/>
            <a:ext cx="4609379" cy="384114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9F847F2-6EA0-4025-BA02-CECA6CA7D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54" y="1583094"/>
            <a:ext cx="4631699" cy="385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7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B87201A4-8B65-4347-B7E7-BB9FBBBDE0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732981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/>
          <p:nvPr/>
        </p:nvCxnSpPr>
        <p:spPr>
          <a:xfrm>
            <a:off x="6175088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/>
          <p:nvPr/>
        </p:nvCxnSpPr>
        <p:spPr>
          <a:xfrm>
            <a:off x="8413015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10665885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/>
          <p:nvPr/>
        </p:nvCxnSpPr>
        <p:spPr>
          <a:xfrm>
            <a:off x="3911339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/>
          <p:nvPr/>
        </p:nvCxnSpPr>
        <p:spPr>
          <a:xfrm>
            <a:off x="1657906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0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7501310" y="3169914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865641" y="3534245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7746578" y="3415182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7613706" y="3282310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7960890" y="3976682"/>
            <a:ext cx="2" cy="757786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7898770" y="4683211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7217141" y="233046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2026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9374741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9739072" y="3498464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9620009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9487137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9076629" y="3981006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C7CBB"/>
                </a:solidFill>
                <a:latin typeface="Century Gothic" panose="020B0502020202020204" pitchFamily="34" charset="0"/>
              </a:rPr>
              <a:t>2027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7817C-AF36-4468-94FC-44DCFF825290}"/>
              </a:ext>
            </a:extLst>
          </p:cNvPr>
          <p:cNvSpPr txBox="1"/>
          <p:nvPr/>
        </p:nvSpPr>
        <p:spPr>
          <a:xfrm>
            <a:off x="2603697" y="88666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T I M E L I N E 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47FCAE-CD51-47C1-A0E5-7FE287A79E42}"/>
              </a:ext>
            </a:extLst>
          </p:cNvPr>
          <p:cNvGrpSpPr/>
          <p:nvPr/>
        </p:nvGrpSpPr>
        <p:grpSpPr>
          <a:xfrm>
            <a:off x="5745548" y="835842"/>
            <a:ext cx="1123222" cy="190500"/>
            <a:chOff x="4679586" y="878988"/>
            <a:chExt cx="1123222" cy="1905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57F6F33-D335-4F37-A9F5-23DE49CB0B4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3A95DB-0E0C-40A8-88F7-9DAC67B156F6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D1EA8C3-D35D-4FB7-8D6B-858B4EE0825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D4B96A9-29AD-4507-B1E8-D12C03BAD2C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2" descr="Combined spectrum of a single pointing in the region of the Calcium... |  Download Scientific Diagram">
            <a:extLst>
              <a:ext uri="{FF2B5EF4-FFF2-40B4-BE49-F238E27FC236}">
                <a16:creationId xmlns:a16="http://schemas.microsoft.com/office/drawing/2014/main" id="{53D5071E-1594-4C78-AA28-C3489F9C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06" y="1597039"/>
            <a:ext cx="1666306" cy="7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rc 54">
            <a:extLst>
              <a:ext uri="{FF2B5EF4-FFF2-40B4-BE49-F238E27FC236}">
                <a16:creationId xmlns:a16="http://schemas.microsoft.com/office/drawing/2014/main" id="{1F19BB0F-69AE-4F17-B899-71B6410EDF59}"/>
              </a:ext>
            </a:extLst>
          </p:cNvPr>
          <p:cNvSpPr/>
          <p:nvPr/>
        </p:nvSpPr>
        <p:spPr>
          <a:xfrm rot="5400000">
            <a:off x="1126472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45">
            <a:extLst>
              <a:ext uri="{FF2B5EF4-FFF2-40B4-BE49-F238E27FC236}">
                <a16:creationId xmlns:a16="http://schemas.microsoft.com/office/drawing/2014/main" id="{B3508851-44CA-4F1B-9FA0-4C55C37EECEA}"/>
              </a:ext>
            </a:extLst>
          </p:cNvPr>
          <p:cNvSpPr/>
          <p:nvPr/>
        </p:nvSpPr>
        <p:spPr>
          <a:xfrm>
            <a:off x="1490803" y="3498464"/>
            <a:ext cx="190500" cy="19050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ircle: Hollow 46">
            <a:extLst>
              <a:ext uri="{FF2B5EF4-FFF2-40B4-BE49-F238E27FC236}">
                <a16:creationId xmlns:a16="http://schemas.microsoft.com/office/drawing/2014/main" id="{86C160EA-1E3A-4AEE-8655-64F518C793E3}"/>
              </a:ext>
            </a:extLst>
          </p:cNvPr>
          <p:cNvSpPr/>
          <p:nvPr/>
        </p:nvSpPr>
        <p:spPr>
          <a:xfrm>
            <a:off x="1371740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Circle: Hollow 47">
            <a:extLst>
              <a:ext uri="{FF2B5EF4-FFF2-40B4-BE49-F238E27FC236}">
                <a16:creationId xmlns:a16="http://schemas.microsoft.com/office/drawing/2014/main" id="{7412B8D3-1E3E-4AE1-A89D-FDAA4A78B9FC}"/>
              </a:ext>
            </a:extLst>
          </p:cNvPr>
          <p:cNvSpPr/>
          <p:nvPr/>
        </p:nvSpPr>
        <p:spPr>
          <a:xfrm>
            <a:off x="1238868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Connector 48">
            <a:extLst>
              <a:ext uri="{FF2B5EF4-FFF2-40B4-BE49-F238E27FC236}">
                <a16:creationId xmlns:a16="http://schemas.microsoft.com/office/drawing/2014/main" id="{2E355B6A-87E9-4A04-979A-F67977E376C8}"/>
              </a:ext>
            </a:extLst>
          </p:cNvPr>
          <p:cNvCxnSpPr>
            <a:cxnSpLocks/>
          </p:cNvCxnSpPr>
          <p:nvPr/>
        </p:nvCxnSpPr>
        <p:spPr>
          <a:xfrm flipV="1">
            <a:off x="1586054" y="2560225"/>
            <a:ext cx="0" cy="686305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49">
            <a:extLst>
              <a:ext uri="{FF2B5EF4-FFF2-40B4-BE49-F238E27FC236}">
                <a16:creationId xmlns:a16="http://schemas.microsoft.com/office/drawing/2014/main" id="{C06FC49F-5A3F-40EC-A48A-9B53C0972109}"/>
              </a:ext>
            </a:extLst>
          </p:cNvPr>
          <p:cNvSpPr/>
          <p:nvPr/>
        </p:nvSpPr>
        <p:spPr>
          <a:xfrm>
            <a:off x="1524716" y="2471766"/>
            <a:ext cx="124240" cy="12424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77523AE8-A780-4D89-AE84-E1CC35C48CEE}"/>
              </a:ext>
            </a:extLst>
          </p:cNvPr>
          <p:cNvSpPr txBox="1"/>
          <p:nvPr/>
        </p:nvSpPr>
        <p:spPr>
          <a:xfrm>
            <a:off x="828359" y="3981006"/>
            <a:ext cx="17753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&lt; 2019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436D17F-B3D3-48E4-A61D-98AC5C4111AD}"/>
              </a:ext>
            </a:extLst>
          </p:cNvPr>
          <p:cNvSpPr/>
          <p:nvPr/>
        </p:nvSpPr>
        <p:spPr>
          <a:xfrm>
            <a:off x="3598249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28">
            <a:extLst>
              <a:ext uri="{FF2B5EF4-FFF2-40B4-BE49-F238E27FC236}">
                <a16:creationId xmlns:a16="http://schemas.microsoft.com/office/drawing/2014/main" id="{8706A78F-8F4B-482F-BA0C-55936F0333B6}"/>
              </a:ext>
            </a:extLst>
          </p:cNvPr>
          <p:cNvSpPr/>
          <p:nvPr/>
        </p:nvSpPr>
        <p:spPr>
          <a:xfrm>
            <a:off x="3962580" y="3498464"/>
            <a:ext cx="190500" cy="19050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ircle: Hollow 29">
            <a:extLst>
              <a:ext uri="{FF2B5EF4-FFF2-40B4-BE49-F238E27FC236}">
                <a16:creationId xmlns:a16="http://schemas.microsoft.com/office/drawing/2014/main" id="{FA76D27D-6398-4E67-9187-C842D420D384}"/>
              </a:ext>
            </a:extLst>
          </p:cNvPr>
          <p:cNvSpPr/>
          <p:nvPr/>
        </p:nvSpPr>
        <p:spPr>
          <a:xfrm>
            <a:off x="3843517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Circle: Hollow 30">
            <a:extLst>
              <a:ext uri="{FF2B5EF4-FFF2-40B4-BE49-F238E27FC236}">
                <a16:creationId xmlns:a16="http://schemas.microsoft.com/office/drawing/2014/main" id="{A5CA3388-9858-46BA-B3C7-88643F45F499}"/>
              </a:ext>
            </a:extLst>
          </p:cNvPr>
          <p:cNvSpPr/>
          <p:nvPr/>
        </p:nvSpPr>
        <p:spPr>
          <a:xfrm>
            <a:off x="3710645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6" name="Straight Connector 31">
            <a:extLst>
              <a:ext uri="{FF2B5EF4-FFF2-40B4-BE49-F238E27FC236}">
                <a16:creationId xmlns:a16="http://schemas.microsoft.com/office/drawing/2014/main" id="{8CDE5D68-8630-47A8-BE75-841EEC316587}"/>
              </a:ext>
            </a:extLst>
          </p:cNvPr>
          <p:cNvCxnSpPr>
            <a:cxnSpLocks/>
          </p:cNvCxnSpPr>
          <p:nvPr/>
        </p:nvCxnSpPr>
        <p:spPr>
          <a:xfrm flipV="1">
            <a:off x="4057830" y="3940901"/>
            <a:ext cx="1" cy="74231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32">
            <a:extLst>
              <a:ext uri="{FF2B5EF4-FFF2-40B4-BE49-F238E27FC236}">
                <a16:creationId xmlns:a16="http://schemas.microsoft.com/office/drawing/2014/main" id="{B8875F69-0D89-4BD3-9793-66867E07AE2E}"/>
              </a:ext>
            </a:extLst>
          </p:cNvPr>
          <p:cNvSpPr/>
          <p:nvPr/>
        </p:nvSpPr>
        <p:spPr>
          <a:xfrm>
            <a:off x="3995710" y="4610228"/>
            <a:ext cx="124240" cy="12424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85D23617-2670-4C43-AF29-F179163AEDFE}"/>
              </a:ext>
            </a:extLst>
          </p:cNvPr>
          <p:cNvSpPr txBox="1"/>
          <p:nvPr/>
        </p:nvSpPr>
        <p:spPr>
          <a:xfrm>
            <a:off x="3300136" y="235795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2022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1655959-748B-4E42-A388-5325C9E5493A}"/>
              </a:ext>
            </a:extLst>
          </p:cNvPr>
          <p:cNvGrpSpPr/>
          <p:nvPr/>
        </p:nvGrpSpPr>
        <p:grpSpPr>
          <a:xfrm>
            <a:off x="818704" y="777719"/>
            <a:ext cx="1517072" cy="1552716"/>
            <a:chOff x="2651760" y="4323674"/>
            <a:chExt cx="1238596" cy="1229734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E79C7F81-5483-4B46-9FB5-68B34BE14752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080457E-316F-45F5-A53B-4173121208DC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2BB38E42-D7C4-4B7D-8E40-1AE139619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61375F83-08B3-4E61-9B86-53B2EDC81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EEE12D12-0C48-412C-BFE2-FDCA9E64D7D5}"/>
              </a:ext>
            </a:extLst>
          </p:cNvPr>
          <p:cNvSpPr txBox="1"/>
          <p:nvPr/>
        </p:nvSpPr>
        <p:spPr>
          <a:xfrm>
            <a:off x="412329" y="324577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NARVAL/</a:t>
            </a:r>
            <a:r>
              <a:rPr lang="en-US" dirty="0" err="1">
                <a:latin typeface="Century Gothic" panose="020B0502020202020204" pitchFamily="34" charset="0"/>
              </a:rPr>
              <a:t>ESPaDOnS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0DCF4E08-A124-4933-910A-5805554C9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983" y="4800235"/>
            <a:ext cx="1601694" cy="1601694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5A653958-4C3E-47F8-B03F-9506CA906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043" y="4847405"/>
            <a:ext cx="1601694" cy="1601694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EE08F832-3A32-4D8E-88FC-2C4F86EF3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3622" y="738330"/>
            <a:ext cx="1601694" cy="1601694"/>
          </a:xfrm>
          <a:prstGeom prst="rect">
            <a:avLst/>
          </a:prstGeom>
        </p:spPr>
      </p:pic>
      <p:cxnSp>
        <p:nvCxnSpPr>
          <p:cNvPr id="99" name="Straight Connector 48">
            <a:extLst>
              <a:ext uri="{FF2B5EF4-FFF2-40B4-BE49-F238E27FC236}">
                <a16:creationId xmlns:a16="http://schemas.microsoft.com/office/drawing/2014/main" id="{BD434F04-4643-4101-9B83-C3E20C416884}"/>
              </a:ext>
            </a:extLst>
          </p:cNvPr>
          <p:cNvCxnSpPr>
            <a:cxnSpLocks/>
          </p:cNvCxnSpPr>
          <p:nvPr/>
        </p:nvCxnSpPr>
        <p:spPr>
          <a:xfrm flipV="1">
            <a:off x="9858524" y="2556032"/>
            <a:ext cx="0" cy="686305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49">
            <a:extLst>
              <a:ext uri="{FF2B5EF4-FFF2-40B4-BE49-F238E27FC236}">
                <a16:creationId xmlns:a16="http://schemas.microsoft.com/office/drawing/2014/main" id="{A0146C93-259B-4D09-BFC7-7B29CE390B89}"/>
              </a:ext>
            </a:extLst>
          </p:cNvPr>
          <p:cNvSpPr/>
          <p:nvPr/>
        </p:nvSpPr>
        <p:spPr>
          <a:xfrm>
            <a:off x="9805332" y="2461779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49CD1DD-2BB1-4BDB-9813-AF1FC027F85D}"/>
              </a:ext>
            </a:extLst>
          </p:cNvPr>
          <p:cNvSpPr txBox="1"/>
          <p:nvPr/>
        </p:nvSpPr>
        <p:spPr>
          <a:xfrm>
            <a:off x="343249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DR3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2128DF4-F86E-49E9-BF9C-22C3C8538D21}"/>
              </a:ext>
            </a:extLst>
          </p:cNvPr>
          <p:cNvSpPr txBox="1"/>
          <p:nvPr/>
        </p:nvSpPr>
        <p:spPr>
          <a:xfrm>
            <a:off x="733555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DR4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7DCAA29-317A-4D2B-AE28-34ED62930002}"/>
              </a:ext>
            </a:extLst>
          </p:cNvPr>
          <p:cNvSpPr txBox="1"/>
          <p:nvPr/>
        </p:nvSpPr>
        <p:spPr>
          <a:xfrm>
            <a:off x="9396801" y="32387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Plato</a:t>
            </a:r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7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7ABC74A-AA71-425B-86D6-17783B339778}"/>
              </a:ext>
            </a:extLst>
          </p:cNvPr>
          <p:cNvGrpSpPr/>
          <p:nvPr/>
        </p:nvGrpSpPr>
        <p:grpSpPr>
          <a:xfrm>
            <a:off x="3632201" y="1219199"/>
            <a:ext cx="4216399" cy="4148667"/>
            <a:chOff x="2611438" y="0"/>
            <a:chExt cx="6931025" cy="685800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FD097746-5251-4F83-A1FF-E3807EC80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950" y="0"/>
              <a:ext cx="6894513" cy="6858000"/>
            </a:xfrm>
            <a:prstGeom prst="rect">
              <a:avLst/>
            </a:prstGeom>
            <a:noFill/>
            <a:ln>
              <a:solidFill>
                <a:srgbClr val="FF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985BD30C-92AB-4D9F-AD98-9A44B0AAD6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57"/>
            <a:stretch/>
          </p:blipFill>
          <p:spPr bwMode="auto">
            <a:xfrm>
              <a:off x="2611438" y="0"/>
              <a:ext cx="3437995" cy="6858000"/>
            </a:xfrm>
            <a:prstGeom prst="rect">
              <a:avLst/>
            </a:prstGeom>
            <a:noFill/>
            <a:ln>
              <a:solidFill>
                <a:srgbClr val="FF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31105F0-91E7-4E38-98E0-BF6066B1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137" y="4269747"/>
            <a:ext cx="4039606" cy="2116118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6AB0935-8CF5-498C-A1C2-4CF335CAE4E3}"/>
              </a:ext>
            </a:extLst>
          </p:cNvPr>
          <p:cNvSpPr/>
          <p:nvPr/>
        </p:nvSpPr>
        <p:spPr>
          <a:xfrm rot="2826830">
            <a:off x="6454806" y="4159281"/>
            <a:ext cx="1008476" cy="101535"/>
          </a:xfrm>
          <a:prstGeom prst="rightArrow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E51FD1-81EC-45FB-AE94-17FE620BAD7B}"/>
              </a:ext>
            </a:extLst>
          </p:cNvPr>
          <p:cNvSpPr txBox="1"/>
          <p:nvPr/>
        </p:nvSpPr>
        <p:spPr>
          <a:xfrm>
            <a:off x="9303307" y="6413282"/>
            <a:ext cx="16220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Skumanich et al. (1984)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B53F4D-08E5-45C0-8F84-BF8481A93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42" y="2146798"/>
            <a:ext cx="1601694" cy="160169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912E76-134A-4017-B938-4F3918A6A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644" y="2055271"/>
            <a:ext cx="1601694" cy="160169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62A2ED-9DD6-482D-B3FA-EFECD6420590}"/>
              </a:ext>
            </a:extLst>
          </p:cNvPr>
          <p:cNvGrpSpPr/>
          <p:nvPr/>
        </p:nvGrpSpPr>
        <p:grpSpPr>
          <a:xfrm>
            <a:off x="9930688" y="2947645"/>
            <a:ext cx="1517072" cy="1552716"/>
            <a:chOff x="2651760" y="4323674"/>
            <a:chExt cx="1238596" cy="1229734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92B55B9-C82E-41B8-BFB4-1057B400BA6B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48C9FEE-CD5F-4FD7-A552-E1AA7A0A9101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1F1862BB-E9E5-4F41-B45D-A4D9FB1ED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EF3D458F-1820-49EC-8FBE-3CA49BF93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D3532F23-210F-4053-BBB1-CBD56A9FF6F0}"/>
              </a:ext>
            </a:extLst>
          </p:cNvPr>
          <p:cNvSpPr txBox="1"/>
          <p:nvPr/>
        </p:nvSpPr>
        <p:spPr>
          <a:xfrm>
            <a:off x="4015830" y="80183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Photosphere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00BDBB2-1BD4-4D36-8F1E-8C72629781EE}"/>
              </a:ext>
            </a:extLst>
          </p:cNvPr>
          <p:cNvSpPr txBox="1"/>
          <p:nvPr/>
        </p:nvSpPr>
        <p:spPr>
          <a:xfrm>
            <a:off x="5950996" y="801837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Chromosphere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6C07BC-BC5F-4799-8D8E-4314E2332DCE}"/>
              </a:ext>
            </a:extLst>
          </p:cNvPr>
          <p:cNvSpPr txBox="1"/>
          <p:nvPr/>
        </p:nvSpPr>
        <p:spPr>
          <a:xfrm>
            <a:off x="661240" y="1363582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Photometry</a:t>
            </a:r>
            <a:endParaRPr lang="fr-FR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7EA5654-9410-413E-8757-E01B59B86B68}"/>
              </a:ext>
            </a:extLst>
          </p:cNvPr>
          <p:cNvSpPr txBox="1"/>
          <p:nvPr/>
        </p:nvSpPr>
        <p:spPr>
          <a:xfrm>
            <a:off x="9582668" y="2355079"/>
            <a:ext cx="35638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Activity indicators</a:t>
            </a:r>
          </a:p>
          <a:p>
            <a:pPr algn="ctr"/>
            <a:r>
              <a:rPr lang="en-US" sz="1050" dirty="0"/>
              <a:t>Emission in specific lines</a:t>
            </a:r>
            <a:endParaRPr lang="fr-FR" sz="1050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0B41461-BB6D-453E-BA5E-55B31D344265}"/>
              </a:ext>
            </a:extLst>
          </p:cNvPr>
          <p:cNvCxnSpPr>
            <a:cxnSpLocks/>
          </p:cNvCxnSpPr>
          <p:nvPr/>
        </p:nvCxnSpPr>
        <p:spPr>
          <a:xfrm>
            <a:off x="0" y="969433"/>
            <a:ext cx="2254250" cy="0"/>
          </a:xfrm>
          <a:prstGeom prst="line">
            <a:avLst/>
          </a:prstGeom>
          <a:ln w="19050">
            <a:solidFill>
              <a:srgbClr val="FF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61ACB90-4E99-48A0-8DEB-70B68A67A879}"/>
              </a:ext>
            </a:extLst>
          </p:cNvPr>
          <p:cNvSpPr txBox="1"/>
          <p:nvPr/>
        </p:nvSpPr>
        <p:spPr>
          <a:xfrm>
            <a:off x="0" y="376767"/>
            <a:ext cx="7064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Introduction to Stellar Activity: Photosphere vs. Chromosphere</a:t>
            </a:r>
            <a:endParaRPr lang="fr-FR" sz="2000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4A77968-BD2B-443E-80A3-42E59B53719F}"/>
              </a:ext>
            </a:extLst>
          </p:cNvPr>
          <p:cNvCxnSpPr>
            <a:cxnSpLocks/>
          </p:cNvCxnSpPr>
          <p:nvPr/>
        </p:nvCxnSpPr>
        <p:spPr>
          <a:xfrm>
            <a:off x="5723661" y="660064"/>
            <a:ext cx="0" cy="5323914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20C7697-294B-43AD-A448-E3EEF8957E05}"/>
              </a:ext>
            </a:extLst>
          </p:cNvPr>
          <p:cNvCxnSpPr>
            <a:cxnSpLocks/>
          </p:cNvCxnSpPr>
          <p:nvPr/>
        </p:nvCxnSpPr>
        <p:spPr>
          <a:xfrm>
            <a:off x="5723661" y="0"/>
            <a:ext cx="0" cy="478395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64099170-207D-41DC-AE21-A1B436484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223" y="3012363"/>
            <a:ext cx="1601694" cy="160169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6CAB942-5160-47A5-9D92-C06BCE8E13BE}"/>
              </a:ext>
            </a:extLst>
          </p:cNvPr>
          <p:cNvSpPr txBox="1"/>
          <p:nvPr/>
        </p:nvSpPr>
        <p:spPr>
          <a:xfrm>
            <a:off x="66612" y="5983978"/>
            <a:ext cx="63129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Photometry reveals surface variability, while spectroscopy probes magnetic activity via chromospheric lines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9F63CEF-3171-4656-8C33-C26C293D56B7}"/>
              </a:ext>
            </a:extLst>
          </p:cNvPr>
          <p:cNvSpPr txBox="1"/>
          <p:nvPr/>
        </p:nvSpPr>
        <p:spPr>
          <a:xfrm>
            <a:off x="9003644" y="1363582"/>
            <a:ext cx="227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Spectroscopie</a:t>
            </a:r>
            <a:endParaRPr lang="fr-FR" sz="2800" dirty="0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1660065-5719-4579-916F-50611AA3F817}"/>
              </a:ext>
            </a:extLst>
          </p:cNvPr>
          <p:cNvCxnSpPr>
            <a:cxnSpLocks/>
          </p:cNvCxnSpPr>
          <p:nvPr/>
        </p:nvCxnSpPr>
        <p:spPr>
          <a:xfrm>
            <a:off x="5720359" y="6630309"/>
            <a:ext cx="3302" cy="227691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100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>
            <a:extLst>
              <a:ext uri="{FF2B5EF4-FFF2-40B4-BE49-F238E27FC236}">
                <a16:creationId xmlns:a16="http://schemas.microsoft.com/office/drawing/2014/main" id="{E324AC6C-08DC-4140-B23D-7A727E4216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158960" y="-130174"/>
            <a:ext cx="14508814" cy="1713268"/>
          </a:xfrm>
          <a:prstGeom prst="rect">
            <a:avLst/>
          </a:prstGeom>
          <a:noFill/>
        </p:spPr>
      </p:pic>
      <p:sp>
        <p:nvSpPr>
          <p:cNvPr id="13" name="Espace réservé du numéro de diapositive 39">
            <a:extLst>
              <a:ext uri="{FF2B5EF4-FFF2-40B4-BE49-F238E27FC236}">
                <a16:creationId xmlns:a16="http://schemas.microsoft.com/office/drawing/2014/main" id="{37C57B2A-3EBC-4A6A-872E-554C6308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04533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20</a:t>
            </a:fld>
            <a:endParaRPr lang="fr-FR" sz="200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1DAD4DF-F99F-4872-ABF6-81C0B4D25EDB}"/>
              </a:ext>
            </a:extLst>
          </p:cNvPr>
          <p:cNvSpPr txBox="1"/>
          <p:nvPr/>
        </p:nvSpPr>
        <p:spPr>
          <a:xfrm>
            <a:off x="114720" y="328555"/>
            <a:ext cx="612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Chromospheric Activity: Temporal Variability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5A017A-C63C-4430-8C0A-875F02C5F758}"/>
              </a:ext>
            </a:extLst>
          </p:cNvPr>
          <p:cNvSpPr txBox="1"/>
          <p:nvPr/>
        </p:nvSpPr>
        <p:spPr>
          <a:xfrm>
            <a:off x="9648673" y="818297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Bruniquel et al, in prep</a:t>
            </a:r>
            <a:endParaRPr lang="fr-FR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BF37436-8AFD-4CD3-AB84-33C7932C320F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1A8F48AB-8395-4FBD-A16A-B857FBFBEF8A}"/>
              </a:ext>
            </a:extLst>
          </p:cNvPr>
          <p:cNvGrpSpPr/>
          <p:nvPr/>
        </p:nvGrpSpPr>
        <p:grpSpPr>
          <a:xfrm>
            <a:off x="97536" y="1244397"/>
            <a:ext cx="6413823" cy="5292901"/>
            <a:chOff x="97536" y="1244397"/>
            <a:chExt cx="6413823" cy="5292901"/>
          </a:xfrm>
        </p:grpSpPr>
        <p:pic>
          <p:nvPicPr>
            <p:cNvPr id="7" name="Picture 2" descr="Hand Drawn Ink Arrow Clipart Stock Illustration - Download Image Now -  Abstract, Arrow Symbol, Art - iStock">
              <a:extLst>
                <a:ext uri="{FF2B5EF4-FFF2-40B4-BE49-F238E27FC236}">
                  <a16:creationId xmlns:a16="http://schemas.microsoft.com/office/drawing/2014/main" id="{DD0E96FB-AAE0-410B-9C59-B729E567D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94" b="91309" l="9961" r="89844">
                          <a14:foregroundMark x1="70020" y1="8789" x2="70020" y2="8789"/>
                          <a14:foregroundMark x1="29980" y1="90527" x2="29980" y2="90527"/>
                          <a14:foregroundMark x1="21289" y1="90918" x2="21289" y2="90918"/>
                          <a14:foregroundMark x1="29980" y1="91309" x2="29980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35782">
              <a:off x="4267686" y="2382066"/>
              <a:ext cx="2164759" cy="2164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E4198AB-2986-45A6-B9D8-0270499AB374}"/>
                </a:ext>
              </a:extLst>
            </p:cNvPr>
            <p:cNvSpPr txBox="1"/>
            <p:nvPr/>
          </p:nvSpPr>
          <p:spPr>
            <a:xfrm>
              <a:off x="1717029" y="6167966"/>
              <a:ext cx="1162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 61 Cyg A</a:t>
              </a:r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88C5071-6C75-44FB-BA53-F611C50DC971}"/>
                </a:ext>
              </a:extLst>
            </p:cNvPr>
            <p:cNvSpPr txBox="1"/>
            <p:nvPr/>
          </p:nvSpPr>
          <p:spPr>
            <a:xfrm>
              <a:off x="4216891" y="1939508"/>
              <a:ext cx="2294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Temporal variation of indices</a:t>
              </a:r>
              <a:endParaRPr lang="fr-FR" dirty="0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4EAD9AE-B017-4D24-AAD5-1E8C24572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" y="1244397"/>
              <a:ext cx="4209966" cy="433699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1636F24F-5179-45F6-8763-563D6DEFC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02" y="1244396"/>
            <a:ext cx="5538462" cy="44490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B00C4B1-8886-43C5-98FC-2D1EFEF1B0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33" t="13059" r="34278" b="6805"/>
          <a:stretch/>
        </p:blipFill>
        <p:spPr>
          <a:xfrm>
            <a:off x="6971962" y="166421"/>
            <a:ext cx="3575793" cy="330378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67BE873-4F61-4955-80B4-FA27B61ECF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10" t="14845" r="45180" b="47315"/>
          <a:stretch/>
        </p:blipFill>
        <p:spPr>
          <a:xfrm>
            <a:off x="6971962" y="3711432"/>
            <a:ext cx="3935014" cy="2763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101604-EE65-480C-85A9-83E53552BC98}"/>
              </a:ext>
            </a:extLst>
          </p:cNvPr>
          <p:cNvSpPr txBox="1"/>
          <p:nvPr/>
        </p:nvSpPr>
        <p:spPr>
          <a:xfrm rot="20854415">
            <a:off x="1188008" y="4053885"/>
            <a:ext cx="5434402" cy="2246769"/>
          </a:xfrm>
          <a:custGeom>
            <a:avLst/>
            <a:gdLst>
              <a:gd name="connsiteX0" fmla="*/ 0 w 5434402"/>
              <a:gd name="connsiteY0" fmla="*/ 0 h 2246769"/>
              <a:gd name="connsiteX1" fmla="*/ 5434402 w 5434402"/>
              <a:gd name="connsiteY1" fmla="*/ 0 h 2246769"/>
              <a:gd name="connsiteX2" fmla="*/ 5434402 w 5434402"/>
              <a:gd name="connsiteY2" fmla="*/ 2246769 h 2246769"/>
              <a:gd name="connsiteX3" fmla="*/ 0 w 5434402"/>
              <a:gd name="connsiteY3" fmla="*/ 2246769 h 2246769"/>
              <a:gd name="connsiteX4" fmla="*/ 0 w 5434402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4402" h="2246769" fill="none" extrusionOk="0">
                <a:moveTo>
                  <a:pt x="0" y="0"/>
                </a:moveTo>
                <a:cubicBezTo>
                  <a:pt x="778201" y="122393"/>
                  <a:pt x="4687864" y="-117334"/>
                  <a:pt x="5434402" y="0"/>
                </a:cubicBezTo>
                <a:cubicBezTo>
                  <a:pt x="5449660" y="750534"/>
                  <a:pt x="5450021" y="1223960"/>
                  <a:pt x="5434402" y="2246769"/>
                </a:cubicBezTo>
                <a:cubicBezTo>
                  <a:pt x="4323933" y="2097490"/>
                  <a:pt x="2162849" y="2205859"/>
                  <a:pt x="0" y="2246769"/>
                </a:cubicBezTo>
                <a:cubicBezTo>
                  <a:pt x="-49670" y="1452894"/>
                  <a:pt x="-81169" y="421861"/>
                  <a:pt x="0" y="0"/>
                </a:cubicBezTo>
                <a:close/>
              </a:path>
              <a:path w="5434402" h="2246769" stroke="0" extrusionOk="0">
                <a:moveTo>
                  <a:pt x="0" y="0"/>
                </a:moveTo>
                <a:cubicBezTo>
                  <a:pt x="1430101" y="103151"/>
                  <a:pt x="3635316" y="87614"/>
                  <a:pt x="5434402" y="0"/>
                </a:cubicBezTo>
                <a:cubicBezTo>
                  <a:pt x="5525049" y="1070071"/>
                  <a:pt x="5358688" y="1641001"/>
                  <a:pt x="5434402" y="2246769"/>
                </a:cubicBezTo>
                <a:cubicBezTo>
                  <a:pt x="4436792" y="2170278"/>
                  <a:pt x="1995707" y="2144896"/>
                  <a:pt x="0" y="2246769"/>
                </a:cubicBezTo>
                <a:cubicBezTo>
                  <a:pt x="-68044" y="1526344"/>
                  <a:pt x="-100378" y="33920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dk1">
                  <a:tint val="96000"/>
                  <a:lumMod val="104000"/>
                  <a:alpha val="45000"/>
                </a:schemeClr>
              </a:gs>
              <a:gs pos="100000">
                <a:schemeClr val="dk1">
                  <a:shade val="90000"/>
                  <a:lumMod val="90000"/>
                </a:schemeClr>
              </a:gs>
            </a:gsLst>
          </a:gradFill>
          <a:ln>
            <a:extLst>
              <a:ext uri="{C807C97D-BFC1-408E-A445-0C87EB9F89A2}">
                <ask:lineSketchStyleProps xmlns:ask="http://schemas.microsoft.com/office/drawing/2018/sketchyshapes" sd="17293131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Identify activity cycles and correlation/anti-correlation between photometric and chromospheric emissions by only using infra-red observations</a:t>
            </a:r>
            <a:endParaRPr lang="fr-FR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B419B75-C6A3-4901-A012-8B3E0C9F0D98}"/>
              </a:ext>
            </a:extLst>
          </p:cNvPr>
          <p:cNvGrpSpPr/>
          <p:nvPr/>
        </p:nvGrpSpPr>
        <p:grpSpPr>
          <a:xfrm>
            <a:off x="5754448" y="2219285"/>
            <a:ext cx="942348" cy="2490400"/>
            <a:chOff x="5754448" y="2219285"/>
            <a:chExt cx="942348" cy="24904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A3587DA-76C6-4F2E-ADD1-2174E2505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074" b="60556" l="64028" r="74722">
                          <a14:foregroundMark x1="64028" y1="56111" x2="64028" y2="56111"/>
                          <a14:foregroundMark x1="72778" y1="57407" x2="72778" y2="57407"/>
                          <a14:foregroundMark x1="71111" y1="49074" x2="71111" y2="49074"/>
                        </a14:backgroundRemoval>
                      </a14:imgEffect>
                    </a14:imgLayer>
                  </a14:imgProps>
                </a:ext>
              </a:extLst>
            </a:blip>
            <a:srcRect l="62951" t="47710" r="23839" b="38014"/>
            <a:stretch/>
          </p:blipFill>
          <p:spPr>
            <a:xfrm rot="19797325">
              <a:off x="5754448" y="2219285"/>
              <a:ext cx="905952" cy="73429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889528D-1761-4120-A749-38409AC29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074" b="60556" l="64028" r="74722">
                          <a14:foregroundMark x1="64028" y1="56111" x2="64028" y2="56111"/>
                          <a14:foregroundMark x1="72778" y1="57407" x2="72778" y2="57407"/>
                          <a14:foregroundMark x1="71111" y1="49074" x2="71111" y2="49074"/>
                        </a14:backgroundRemoval>
                      </a14:imgEffect>
                    </a14:imgLayer>
                  </a14:imgProps>
                </a:ext>
              </a:extLst>
            </a:blip>
            <a:srcRect l="62951" t="47710" r="23839" b="38014"/>
            <a:stretch/>
          </p:blipFill>
          <p:spPr>
            <a:xfrm rot="2200351">
              <a:off x="5790844" y="3975394"/>
              <a:ext cx="905952" cy="734291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F319B0E-91ED-4A0C-A80D-64E6FB2596F5}"/>
              </a:ext>
            </a:extLst>
          </p:cNvPr>
          <p:cNvGrpSpPr/>
          <p:nvPr/>
        </p:nvGrpSpPr>
        <p:grpSpPr>
          <a:xfrm>
            <a:off x="4873114" y="251306"/>
            <a:ext cx="552139" cy="540327"/>
            <a:chOff x="2651760" y="4323674"/>
            <a:chExt cx="1238596" cy="1229734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D661C3E-20EE-4D03-9328-2EFC133754E6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AA1F0E8B-9B14-43FB-833C-ABF5B8C5AB4D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0B1BDC-F0A9-48BA-BB2D-6C410E1D6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65FDF91D-6C95-47B5-95D8-F80A24715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72141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52864 -0.0057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B87201A4-8B65-4347-B7E7-BB9FBBBDE0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732981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/>
          <p:nvPr/>
        </p:nvCxnSpPr>
        <p:spPr>
          <a:xfrm>
            <a:off x="6175088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/>
          <p:nvPr/>
        </p:nvCxnSpPr>
        <p:spPr>
          <a:xfrm>
            <a:off x="8413015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10665885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/>
          <p:nvPr/>
        </p:nvCxnSpPr>
        <p:spPr>
          <a:xfrm>
            <a:off x="3911339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/>
          <p:nvPr/>
        </p:nvCxnSpPr>
        <p:spPr>
          <a:xfrm>
            <a:off x="1657906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0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7501310" y="3169914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865641" y="3534245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7746578" y="3415182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7613706" y="3282310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7960890" y="3976682"/>
            <a:ext cx="2" cy="757786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7898770" y="4683211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7217141" y="233046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2026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9374741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9739072" y="3498464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9620009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9487137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9076629" y="3981006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C7CBB"/>
                </a:solidFill>
                <a:latin typeface="Century Gothic" panose="020B0502020202020204" pitchFamily="34" charset="0"/>
              </a:rPr>
              <a:t>2027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7817C-AF36-4468-94FC-44DCFF825290}"/>
              </a:ext>
            </a:extLst>
          </p:cNvPr>
          <p:cNvSpPr txBox="1"/>
          <p:nvPr/>
        </p:nvSpPr>
        <p:spPr>
          <a:xfrm>
            <a:off x="2603697" y="88666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T I M E L I N E 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47FCAE-CD51-47C1-A0E5-7FE287A79E42}"/>
              </a:ext>
            </a:extLst>
          </p:cNvPr>
          <p:cNvGrpSpPr/>
          <p:nvPr/>
        </p:nvGrpSpPr>
        <p:grpSpPr>
          <a:xfrm>
            <a:off x="5745548" y="835842"/>
            <a:ext cx="1123222" cy="190500"/>
            <a:chOff x="4679586" y="878988"/>
            <a:chExt cx="1123222" cy="1905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57F6F33-D335-4F37-A9F5-23DE49CB0B4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3A95DB-0E0C-40A8-88F7-9DAC67B156F6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D1EA8C3-D35D-4FB7-8D6B-858B4EE0825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D4B96A9-29AD-4507-B1E8-D12C03BAD2C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2" descr="Combined spectrum of a single pointing in the region of the Calcium... |  Download Scientific Diagram">
            <a:extLst>
              <a:ext uri="{FF2B5EF4-FFF2-40B4-BE49-F238E27FC236}">
                <a16:creationId xmlns:a16="http://schemas.microsoft.com/office/drawing/2014/main" id="{53D5071E-1594-4C78-AA28-C3489F9C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06" y="1597039"/>
            <a:ext cx="1666306" cy="7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rc 54">
            <a:extLst>
              <a:ext uri="{FF2B5EF4-FFF2-40B4-BE49-F238E27FC236}">
                <a16:creationId xmlns:a16="http://schemas.microsoft.com/office/drawing/2014/main" id="{1F19BB0F-69AE-4F17-B899-71B6410EDF59}"/>
              </a:ext>
            </a:extLst>
          </p:cNvPr>
          <p:cNvSpPr/>
          <p:nvPr/>
        </p:nvSpPr>
        <p:spPr>
          <a:xfrm rot="5400000">
            <a:off x="1126472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45">
            <a:extLst>
              <a:ext uri="{FF2B5EF4-FFF2-40B4-BE49-F238E27FC236}">
                <a16:creationId xmlns:a16="http://schemas.microsoft.com/office/drawing/2014/main" id="{B3508851-44CA-4F1B-9FA0-4C55C37EECEA}"/>
              </a:ext>
            </a:extLst>
          </p:cNvPr>
          <p:cNvSpPr/>
          <p:nvPr/>
        </p:nvSpPr>
        <p:spPr>
          <a:xfrm>
            <a:off x="1490803" y="3498464"/>
            <a:ext cx="190500" cy="19050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ircle: Hollow 46">
            <a:extLst>
              <a:ext uri="{FF2B5EF4-FFF2-40B4-BE49-F238E27FC236}">
                <a16:creationId xmlns:a16="http://schemas.microsoft.com/office/drawing/2014/main" id="{86C160EA-1E3A-4AEE-8655-64F518C793E3}"/>
              </a:ext>
            </a:extLst>
          </p:cNvPr>
          <p:cNvSpPr/>
          <p:nvPr/>
        </p:nvSpPr>
        <p:spPr>
          <a:xfrm>
            <a:off x="1371740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Circle: Hollow 47">
            <a:extLst>
              <a:ext uri="{FF2B5EF4-FFF2-40B4-BE49-F238E27FC236}">
                <a16:creationId xmlns:a16="http://schemas.microsoft.com/office/drawing/2014/main" id="{7412B8D3-1E3E-4AE1-A89D-FDAA4A78B9FC}"/>
              </a:ext>
            </a:extLst>
          </p:cNvPr>
          <p:cNvSpPr/>
          <p:nvPr/>
        </p:nvSpPr>
        <p:spPr>
          <a:xfrm>
            <a:off x="1238868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Connector 48">
            <a:extLst>
              <a:ext uri="{FF2B5EF4-FFF2-40B4-BE49-F238E27FC236}">
                <a16:creationId xmlns:a16="http://schemas.microsoft.com/office/drawing/2014/main" id="{2E355B6A-87E9-4A04-979A-F67977E376C8}"/>
              </a:ext>
            </a:extLst>
          </p:cNvPr>
          <p:cNvCxnSpPr>
            <a:cxnSpLocks/>
          </p:cNvCxnSpPr>
          <p:nvPr/>
        </p:nvCxnSpPr>
        <p:spPr>
          <a:xfrm flipV="1">
            <a:off x="1586054" y="2560225"/>
            <a:ext cx="0" cy="686305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49">
            <a:extLst>
              <a:ext uri="{FF2B5EF4-FFF2-40B4-BE49-F238E27FC236}">
                <a16:creationId xmlns:a16="http://schemas.microsoft.com/office/drawing/2014/main" id="{C06FC49F-5A3F-40EC-A48A-9B53C0972109}"/>
              </a:ext>
            </a:extLst>
          </p:cNvPr>
          <p:cNvSpPr/>
          <p:nvPr/>
        </p:nvSpPr>
        <p:spPr>
          <a:xfrm>
            <a:off x="1524716" y="2471766"/>
            <a:ext cx="124240" cy="12424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77523AE8-A780-4D89-AE84-E1CC35C48CEE}"/>
              </a:ext>
            </a:extLst>
          </p:cNvPr>
          <p:cNvSpPr txBox="1"/>
          <p:nvPr/>
        </p:nvSpPr>
        <p:spPr>
          <a:xfrm>
            <a:off x="828359" y="3981006"/>
            <a:ext cx="17753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&lt; 2019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436D17F-B3D3-48E4-A61D-98AC5C4111AD}"/>
              </a:ext>
            </a:extLst>
          </p:cNvPr>
          <p:cNvSpPr/>
          <p:nvPr/>
        </p:nvSpPr>
        <p:spPr>
          <a:xfrm>
            <a:off x="3598249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28">
            <a:extLst>
              <a:ext uri="{FF2B5EF4-FFF2-40B4-BE49-F238E27FC236}">
                <a16:creationId xmlns:a16="http://schemas.microsoft.com/office/drawing/2014/main" id="{8706A78F-8F4B-482F-BA0C-55936F0333B6}"/>
              </a:ext>
            </a:extLst>
          </p:cNvPr>
          <p:cNvSpPr/>
          <p:nvPr/>
        </p:nvSpPr>
        <p:spPr>
          <a:xfrm>
            <a:off x="3962580" y="3498464"/>
            <a:ext cx="190500" cy="19050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ircle: Hollow 29">
            <a:extLst>
              <a:ext uri="{FF2B5EF4-FFF2-40B4-BE49-F238E27FC236}">
                <a16:creationId xmlns:a16="http://schemas.microsoft.com/office/drawing/2014/main" id="{FA76D27D-6398-4E67-9187-C842D420D384}"/>
              </a:ext>
            </a:extLst>
          </p:cNvPr>
          <p:cNvSpPr/>
          <p:nvPr/>
        </p:nvSpPr>
        <p:spPr>
          <a:xfrm>
            <a:off x="3843517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Circle: Hollow 30">
            <a:extLst>
              <a:ext uri="{FF2B5EF4-FFF2-40B4-BE49-F238E27FC236}">
                <a16:creationId xmlns:a16="http://schemas.microsoft.com/office/drawing/2014/main" id="{A5CA3388-9858-46BA-B3C7-88643F45F499}"/>
              </a:ext>
            </a:extLst>
          </p:cNvPr>
          <p:cNvSpPr/>
          <p:nvPr/>
        </p:nvSpPr>
        <p:spPr>
          <a:xfrm>
            <a:off x="3710645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6" name="Straight Connector 31">
            <a:extLst>
              <a:ext uri="{FF2B5EF4-FFF2-40B4-BE49-F238E27FC236}">
                <a16:creationId xmlns:a16="http://schemas.microsoft.com/office/drawing/2014/main" id="{8CDE5D68-8630-47A8-BE75-841EEC316587}"/>
              </a:ext>
            </a:extLst>
          </p:cNvPr>
          <p:cNvCxnSpPr>
            <a:cxnSpLocks/>
          </p:cNvCxnSpPr>
          <p:nvPr/>
        </p:nvCxnSpPr>
        <p:spPr>
          <a:xfrm flipV="1">
            <a:off x="4057830" y="3940901"/>
            <a:ext cx="1" cy="74231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32">
            <a:extLst>
              <a:ext uri="{FF2B5EF4-FFF2-40B4-BE49-F238E27FC236}">
                <a16:creationId xmlns:a16="http://schemas.microsoft.com/office/drawing/2014/main" id="{B8875F69-0D89-4BD3-9793-66867E07AE2E}"/>
              </a:ext>
            </a:extLst>
          </p:cNvPr>
          <p:cNvSpPr/>
          <p:nvPr/>
        </p:nvSpPr>
        <p:spPr>
          <a:xfrm>
            <a:off x="3995710" y="4610228"/>
            <a:ext cx="124240" cy="12424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85D23617-2670-4C43-AF29-F179163AEDFE}"/>
              </a:ext>
            </a:extLst>
          </p:cNvPr>
          <p:cNvSpPr txBox="1"/>
          <p:nvPr/>
        </p:nvSpPr>
        <p:spPr>
          <a:xfrm>
            <a:off x="3300136" y="235795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2022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1655959-748B-4E42-A388-5325C9E5493A}"/>
              </a:ext>
            </a:extLst>
          </p:cNvPr>
          <p:cNvGrpSpPr/>
          <p:nvPr/>
        </p:nvGrpSpPr>
        <p:grpSpPr>
          <a:xfrm>
            <a:off x="818704" y="777719"/>
            <a:ext cx="1517072" cy="1552716"/>
            <a:chOff x="2651760" y="4323674"/>
            <a:chExt cx="1238596" cy="1229734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E79C7F81-5483-4B46-9FB5-68B34BE14752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080457E-316F-45F5-A53B-4173121208DC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2BB38E42-D7C4-4B7D-8E40-1AE139619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61375F83-08B3-4E61-9B86-53B2EDC81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EEE12D12-0C48-412C-BFE2-FDCA9E64D7D5}"/>
              </a:ext>
            </a:extLst>
          </p:cNvPr>
          <p:cNvSpPr txBox="1"/>
          <p:nvPr/>
        </p:nvSpPr>
        <p:spPr>
          <a:xfrm>
            <a:off x="412329" y="324577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NARVAL/</a:t>
            </a:r>
            <a:r>
              <a:rPr lang="en-US" dirty="0" err="1">
                <a:latin typeface="Century Gothic" panose="020B0502020202020204" pitchFamily="34" charset="0"/>
              </a:rPr>
              <a:t>ESPaDOnS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0DCF4E08-A124-4933-910A-5805554C9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983" y="4800235"/>
            <a:ext cx="1601694" cy="1601694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EE08F832-3A32-4D8E-88FC-2C4F86EF3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3622" y="738330"/>
            <a:ext cx="1601694" cy="1601694"/>
          </a:xfrm>
          <a:prstGeom prst="rect">
            <a:avLst/>
          </a:prstGeom>
        </p:spPr>
      </p:pic>
      <p:cxnSp>
        <p:nvCxnSpPr>
          <p:cNvPr id="99" name="Straight Connector 48">
            <a:extLst>
              <a:ext uri="{FF2B5EF4-FFF2-40B4-BE49-F238E27FC236}">
                <a16:creationId xmlns:a16="http://schemas.microsoft.com/office/drawing/2014/main" id="{BD434F04-4643-4101-9B83-C3E20C416884}"/>
              </a:ext>
            </a:extLst>
          </p:cNvPr>
          <p:cNvCxnSpPr>
            <a:cxnSpLocks/>
          </p:cNvCxnSpPr>
          <p:nvPr/>
        </p:nvCxnSpPr>
        <p:spPr>
          <a:xfrm flipV="1">
            <a:off x="9858524" y="2556032"/>
            <a:ext cx="0" cy="686305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49">
            <a:extLst>
              <a:ext uri="{FF2B5EF4-FFF2-40B4-BE49-F238E27FC236}">
                <a16:creationId xmlns:a16="http://schemas.microsoft.com/office/drawing/2014/main" id="{A0146C93-259B-4D09-BFC7-7B29CE390B89}"/>
              </a:ext>
            </a:extLst>
          </p:cNvPr>
          <p:cNvSpPr/>
          <p:nvPr/>
        </p:nvSpPr>
        <p:spPr>
          <a:xfrm>
            <a:off x="9805332" y="2461779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49CD1DD-2BB1-4BDB-9813-AF1FC027F85D}"/>
              </a:ext>
            </a:extLst>
          </p:cNvPr>
          <p:cNvSpPr txBox="1"/>
          <p:nvPr/>
        </p:nvSpPr>
        <p:spPr>
          <a:xfrm>
            <a:off x="343249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DR3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2128DF4-F86E-49E9-BF9C-22C3C8538D21}"/>
              </a:ext>
            </a:extLst>
          </p:cNvPr>
          <p:cNvSpPr txBox="1"/>
          <p:nvPr/>
        </p:nvSpPr>
        <p:spPr>
          <a:xfrm>
            <a:off x="733555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DR4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7DCAA29-317A-4D2B-AE28-34ED62930002}"/>
              </a:ext>
            </a:extLst>
          </p:cNvPr>
          <p:cNvSpPr txBox="1"/>
          <p:nvPr/>
        </p:nvSpPr>
        <p:spPr>
          <a:xfrm>
            <a:off x="9396801" y="32387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Plato</a:t>
            </a:r>
            <a:endParaRPr lang="fr-FR" dirty="0">
              <a:latin typeface="Century Gothic" panose="020B0502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4197ABE-9EC4-4551-B736-968A285FCFCD}"/>
              </a:ext>
            </a:extLst>
          </p:cNvPr>
          <p:cNvGrpSpPr/>
          <p:nvPr/>
        </p:nvGrpSpPr>
        <p:grpSpPr>
          <a:xfrm>
            <a:off x="7160043" y="4847405"/>
            <a:ext cx="1601694" cy="1601694"/>
            <a:chOff x="7160043" y="4847405"/>
            <a:chExt cx="1601694" cy="1601694"/>
          </a:xfrm>
        </p:grpSpPr>
        <p:pic>
          <p:nvPicPr>
            <p:cNvPr id="97" name="gaia dr4">
              <a:extLst>
                <a:ext uri="{FF2B5EF4-FFF2-40B4-BE49-F238E27FC236}">
                  <a16:creationId xmlns:a16="http://schemas.microsoft.com/office/drawing/2014/main" id="{5A653958-4C3E-47F8-B03F-9506CA906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0043" y="4847405"/>
              <a:ext cx="1601694" cy="1601694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4CB0AF-0C98-47D8-BE4C-C28A0F4C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8020" y="5001376"/>
              <a:ext cx="60056" cy="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5912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DA2E8E0-3AC2-4F80-B787-6DD37E5B25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227DA2-B3F6-0A4C-E08A-2ECEDB5DA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10" y="1352598"/>
            <a:ext cx="3957072" cy="19785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6F4B35-37AD-B66C-C12F-5120ADC4173D}"/>
              </a:ext>
            </a:extLst>
          </p:cNvPr>
          <p:cNvSpPr txBox="1"/>
          <p:nvPr/>
        </p:nvSpPr>
        <p:spPr>
          <a:xfrm>
            <a:off x="6965062" y="818059"/>
            <a:ext cx="4780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Resolution spectrum, R = 65000, NARVAL resolution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005BE2B-6438-A647-16F9-97C838A544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330182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this work on Gaia DR4 ?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41E3A5A-E08C-4A08-91E0-F41EB5103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8" y="1213890"/>
            <a:ext cx="6338659" cy="24424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DC07C6D-F492-49B4-853B-AE65E59F15AF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6A431BB8-F272-4CC7-B08D-D7F9C32B8E1D}"/>
              </a:ext>
            </a:extLst>
          </p:cNvPr>
          <p:cNvGrpSpPr/>
          <p:nvPr/>
        </p:nvGrpSpPr>
        <p:grpSpPr>
          <a:xfrm>
            <a:off x="270088" y="3924701"/>
            <a:ext cx="11371254" cy="2596332"/>
            <a:chOff x="270088" y="3924701"/>
            <a:chExt cx="11371254" cy="259633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0CA3391-EE98-47B9-8835-1D762FC12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088" y="4078590"/>
              <a:ext cx="6338659" cy="2442443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CC67459-7AE3-4F5C-9942-28061F15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810" y="4305537"/>
              <a:ext cx="3963347" cy="1981673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CDDF97-D6B6-4689-8BF2-CBC52941DB98}"/>
                </a:ext>
              </a:extLst>
            </p:cNvPr>
            <p:cNvSpPr txBox="1"/>
            <p:nvPr/>
          </p:nvSpPr>
          <p:spPr>
            <a:xfrm>
              <a:off x="6965062" y="3924701"/>
              <a:ext cx="46762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Medium Resolution spectrum, R = 11 500, Gaia resolution</a:t>
              </a:r>
              <a:endParaRPr lang="fr-FR" sz="1400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7077159-25FB-4A1E-963B-D0555E498E60}"/>
              </a:ext>
            </a:extLst>
          </p:cNvPr>
          <p:cNvGrpSpPr/>
          <p:nvPr/>
        </p:nvGrpSpPr>
        <p:grpSpPr>
          <a:xfrm>
            <a:off x="-317740" y="1321911"/>
            <a:ext cx="2840059" cy="1881158"/>
            <a:chOff x="1286088" y="2526597"/>
            <a:chExt cx="2840059" cy="188115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0B0A444-BD7B-4DDE-9E32-F15E3227C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088" y="2526597"/>
              <a:ext cx="2840059" cy="1881158"/>
            </a:xfrm>
            <a:prstGeom prst="rect">
              <a:avLst/>
            </a:prstGeom>
          </p:spPr>
        </p:pic>
        <p:sp>
          <p:nvSpPr>
            <p:cNvPr id="2" name="Flèche : droite 1">
              <a:extLst>
                <a:ext uri="{FF2B5EF4-FFF2-40B4-BE49-F238E27FC236}">
                  <a16:creationId xmlns:a16="http://schemas.microsoft.com/office/drawing/2014/main" id="{292BA6CB-B2FB-46DF-8C6C-655B29E6C90F}"/>
                </a:ext>
              </a:extLst>
            </p:cNvPr>
            <p:cNvSpPr/>
            <p:nvPr/>
          </p:nvSpPr>
          <p:spPr>
            <a:xfrm>
              <a:off x="1454740" y="3429000"/>
              <a:ext cx="587251" cy="50840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89EE0E9-67B0-4C43-BC19-87C2E8DBAD8C}"/>
              </a:ext>
            </a:extLst>
          </p:cNvPr>
          <p:cNvGrpSpPr/>
          <p:nvPr/>
        </p:nvGrpSpPr>
        <p:grpSpPr>
          <a:xfrm>
            <a:off x="3677937" y="65883"/>
            <a:ext cx="1048634" cy="1034633"/>
            <a:chOff x="7160043" y="4847405"/>
            <a:chExt cx="1601694" cy="1601694"/>
          </a:xfrm>
        </p:grpSpPr>
        <p:pic>
          <p:nvPicPr>
            <p:cNvPr id="23" name="gaia dr4">
              <a:extLst>
                <a:ext uri="{FF2B5EF4-FFF2-40B4-BE49-F238E27FC236}">
                  <a16:creationId xmlns:a16="http://schemas.microsoft.com/office/drawing/2014/main" id="{205CDD14-FD20-4848-90A1-20345F24C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0043" y="4847405"/>
              <a:ext cx="1601694" cy="1601694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4BF2B25-2AA0-4B74-ACD9-24759280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48020" y="5001376"/>
              <a:ext cx="60056" cy="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24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69 0.00046 L 0.46081 0.0009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2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2227DA2-B3F6-0A4C-E08A-2ECEDB5DA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10" y="1352598"/>
            <a:ext cx="3957072" cy="19785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6F4B35-37AD-B66C-C12F-5120ADC4173D}"/>
              </a:ext>
            </a:extLst>
          </p:cNvPr>
          <p:cNvSpPr txBox="1"/>
          <p:nvPr/>
        </p:nvSpPr>
        <p:spPr>
          <a:xfrm>
            <a:off x="6965062" y="818059"/>
            <a:ext cx="4780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Resolution spectrum, R = 65000, NARVAL resolution</a:t>
            </a:r>
            <a:endParaRPr lang="fr-FR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005BE2B-6438-A647-16F9-97C838A544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330182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this work on Gaia DR4 ?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41E3A5A-E08C-4A08-91E0-F41EB5103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8" y="1213890"/>
            <a:ext cx="6338659" cy="24424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DC07C6D-F492-49B4-853B-AE65E59F15AF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CDA2E8E0-3AC2-4F80-B787-6DD37E5B25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CA3391-EE98-47B9-8835-1D762FC12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88" y="4078590"/>
            <a:ext cx="6338659" cy="244244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C67459-7AE3-4F5C-9942-28061F158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10" y="4305537"/>
            <a:ext cx="3963347" cy="198167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3CDDF97-D6B6-4689-8BF2-CBC52941DB98}"/>
              </a:ext>
            </a:extLst>
          </p:cNvPr>
          <p:cNvSpPr txBox="1"/>
          <p:nvPr/>
        </p:nvSpPr>
        <p:spPr>
          <a:xfrm>
            <a:off x="6965062" y="3924701"/>
            <a:ext cx="4676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Medium Resolution spectrum, R = 11 500, Gaia resolution</a:t>
            </a:r>
            <a:endParaRPr lang="fr-FR" sz="1400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D57EE47-DE60-4B09-AAD7-C346EBB2E84D}"/>
              </a:ext>
            </a:extLst>
          </p:cNvPr>
          <p:cNvGrpSpPr/>
          <p:nvPr/>
        </p:nvGrpSpPr>
        <p:grpSpPr>
          <a:xfrm>
            <a:off x="3677937" y="65883"/>
            <a:ext cx="1048634" cy="1034633"/>
            <a:chOff x="7160043" y="4847405"/>
            <a:chExt cx="1601694" cy="1601694"/>
          </a:xfrm>
        </p:grpSpPr>
        <p:pic>
          <p:nvPicPr>
            <p:cNvPr id="21" name="gaia dr4">
              <a:extLst>
                <a:ext uri="{FF2B5EF4-FFF2-40B4-BE49-F238E27FC236}">
                  <a16:creationId xmlns:a16="http://schemas.microsoft.com/office/drawing/2014/main" id="{4D193E8F-36FA-44C2-9D95-F475A887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0043" y="4847405"/>
              <a:ext cx="1601694" cy="1601694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7FD790F-E7E5-40B3-8DCB-533863D10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48020" y="5001376"/>
              <a:ext cx="60056" cy="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17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E005BE2B-6438-A647-16F9-97C838A544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330182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this work on Gaia DR4 ?</a:t>
            </a:r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DC07C6D-F492-49B4-853B-AE65E59F15AF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90CA3391-EE98-47B9-8835-1D762FC12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26" y="144325"/>
            <a:ext cx="3359802" cy="129461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00E14DE-2039-4917-9F3D-D4B273516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27" y="2167007"/>
            <a:ext cx="5199147" cy="38993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5252949-4D49-4A6F-A2B9-03D3A96D7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5" y="2167007"/>
            <a:ext cx="5199147" cy="389936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1AAE3DD-7047-4729-829F-94517592BC13}"/>
              </a:ext>
            </a:extLst>
          </p:cNvPr>
          <p:cNvSpPr txBox="1"/>
          <p:nvPr/>
        </p:nvSpPr>
        <p:spPr>
          <a:xfrm>
            <a:off x="9049804" y="1744910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Bruniquel et al, in prep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B96EA51-03AC-48F5-95EA-FDAB50BC1689}"/>
              </a:ext>
            </a:extLst>
          </p:cNvPr>
          <p:cNvSpPr txBox="1"/>
          <p:nvPr/>
        </p:nvSpPr>
        <p:spPr>
          <a:xfrm>
            <a:off x="6750943" y="514848"/>
            <a:ext cx="160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Compute indicators on degraded spectra</a:t>
            </a:r>
            <a:endParaRPr lang="fr-FR" sz="9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0303DC6-74B0-4354-8BAE-5ACAA99B57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5A305F-C6B7-42A3-9D7E-7D0D6EB009A3}"/>
              </a:ext>
            </a:extLst>
          </p:cNvPr>
          <p:cNvSpPr txBox="1"/>
          <p:nvPr/>
        </p:nvSpPr>
        <p:spPr>
          <a:xfrm>
            <a:off x="3424848" y="3208747"/>
            <a:ext cx="5342301" cy="1815882"/>
          </a:xfrm>
          <a:custGeom>
            <a:avLst/>
            <a:gdLst>
              <a:gd name="connsiteX0" fmla="*/ 0 w 5342301"/>
              <a:gd name="connsiteY0" fmla="*/ 0 h 1815882"/>
              <a:gd name="connsiteX1" fmla="*/ 5342301 w 5342301"/>
              <a:gd name="connsiteY1" fmla="*/ 0 h 1815882"/>
              <a:gd name="connsiteX2" fmla="*/ 5342301 w 5342301"/>
              <a:gd name="connsiteY2" fmla="*/ 1815882 h 1815882"/>
              <a:gd name="connsiteX3" fmla="*/ 0 w 5342301"/>
              <a:gd name="connsiteY3" fmla="*/ 1815882 h 1815882"/>
              <a:gd name="connsiteX4" fmla="*/ 0 w 5342301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301" h="1815882" fill="none" extrusionOk="0">
                <a:moveTo>
                  <a:pt x="0" y="0"/>
                </a:moveTo>
                <a:cubicBezTo>
                  <a:pt x="2460086" y="122393"/>
                  <a:pt x="3977617" y="-117334"/>
                  <a:pt x="5342301" y="0"/>
                </a:cubicBezTo>
                <a:cubicBezTo>
                  <a:pt x="5278907" y="608360"/>
                  <a:pt x="5231468" y="1573773"/>
                  <a:pt x="5342301" y="1815882"/>
                </a:cubicBezTo>
                <a:cubicBezTo>
                  <a:pt x="3025487" y="1666603"/>
                  <a:pt x="2007881" y="1774972"/>
                  <a:pt x="0" y="1815882"/>
                </a:cubicBezTo>
                <a:cubicBezTo>
                  <a:pt x="-99323" y="1114369"/>
                  <a:pt x="-27570" y="674489"/>
                  <a:pt x="0" y="0"/>
                </a:cubicBezTo>
                <a:close/>
              </a:path>
              <a:path w="5342301" h="1815882" stroke="0" extrusionOk="0">
                <a:moveTo>
                  <a:pt x="0" y="0"/>
                </a:moveTo>
                <a:cubicBezTo>
                  <a:pt x="1122070" y="103151"/>
                  <a:pt x="4726150" y="87614"/>
                  <a:pt x="5342301" y="0"/>
                </a:cubicBezTo>
                <a:cubicBezTo>
                  <a:pt x="5370324" y="361059"/>
                  <a:pt x="5382008" y="1350708"/>
                  <a:pt x="5342301" y="1815882"/>
                </a:cubicBezTo>
                <a:cubicBezTo>
                  <a:pt x="3767841" y="1739391"/>
                  <a:pt x="1989526" y="1714009"/>
                  <a:pt x="0" y="1815882"/>
                </a:cubicBezTo>
                <a:cubicBezTo>
                  <a:pt x="-91209" y="1434502"/>
                  <a:pt x="126393" y="542583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dk1">
                  <a:tint val="96000"/>
                  <a:lumMod val="104000"/>
                  <a:alpha val="45000"/>
                </a:schemeClr>
              </a:gs>
              <a:gs pos="100000">
                <a:schemeClr val="dk1">
                  <a:shade val="90000"/>
                  <a:lumMod val="90000"/>
                </a:schemeClr>
              </a:gs>
            </a:gsLst>
          </a:gradFill>
          <a:ln>
            <a:extLst>
              <a:ext uri="{C807C97D-BFC1-408E-A445-0C87EB9F89A2}">
                <ask:lineSketchStyleProps xmlns:ask="http://schemas.microsoft.com/office/drawing/2018/sketchyshapes" sd="17293131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Degraded NARVAL/</a:t>
            </a:r>
            <a:r>
              <a:rPr lang="en-US" sz="2800" dirty="0" err="1">
                <a:solidFill>
                  <a:schemeClr val="tx1"/>
                </a:solidFill>
                <a:latin typeface="Georgia" panose="02040502050405020303" pitchFamily="18" charset="0"/>
              </a:rPr>
              <a:t>ESPaDOnS</a:t>
            </a:r>
            <a:r>
              <a:rPr 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 spectra to Gaia resolution, gives very similar correlation to the higher resolution ones</a:t>
            </a:r>
            <a:endParaRPr lang="fr-FR" sz="3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61726F6-EA35-4B97-AC4A-8117AC90B2A7}"/>
              </a:ext>
            </a:extLst>
          </p:cNvPr>
          <p:cNvGrpSpPr/>
          <p:nvPr/>
        </p:nvGrpSpPr>
        <p:grpSpPr>
          <a:xfrm>
            <a:off x="3677937" y="65883"/>
            <a:ext cx="1048634" cy="1034633"/>
            <a:chOff x="7160043" y="4847405"/>
            <a:chExt cx="1601694" cy="1601694"/>
          </a:xfrm>
        </p:grpSpPr>
        <p:pic>
          <p:nvPicPr>
            <p:cNvPr id="17" name="gaia dr4">
              <a:extLst>
                <a:ext uri="{FF2B5EF4-FFF2-40B4-BE49-F238E27FC236}">
                  <a16:creationId xmlns:a16="http://schemas.microsoft.com/office/drawing/2014/main" id="{A0615C18-E133-4B3E-AF39-4EC61E42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0043" y="4847405"/>
              <a:ext cx="1601694" cy="160169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3FBE95-F4E6-4AE9-93C7-C317313DA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8020" y="5001376"/>
              <a:ext cx="60056" cy="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495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B87201A4-8B65-4347-B7E7-BB9FBBBDE0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732981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/>
          <p:nvPr/>
        </p:nvCxnSpPr>
        <p:spPr>
          <a:xfrm>
            <a:off x="6175088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/>
          <p:nvPr/>
        </p:nvCxnSpPr>
        <p:spPr>
          <a:xfrm>
            <a:off x="8413015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10665885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/>
          <p:nvPr/>
        </p:nvCxnSpPr>
        <p:spPr>
          <a:xfrm>
            <a:off x="3911339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/>
          <p:nvPr/>
        </p:nvCxnSpPr>
        <p:spPr>
          <a:xfrm>
            <a:off x="1657906" y="3593714"/>
            <a:ext cx="2252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0" y="3593714"/>
            <a:ext cx="15385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7501310" y="3169914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!!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7865641" y="3534245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7746578" y="3415182"/>
            <a:ext cx="428626" cy="428626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7613706" y="3282310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7960890" y="3976682"/>
            <a:ext cx="2" cy="757786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!!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7898770" y="4683211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7217141" y="233046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F3078"/>
                </a:solidFill>
                <a:latin typeface="Century Gothic" panose="020B0502020202020204" pitchFamily="34" charset="0"/>
              </a:rPr>
              <a:t>2026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9374741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9620009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9487137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9076629" y="3981006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C7CBB"/>
                </a:solidFill>
                <a:latin typeface="Century Gothic" panose="020B0502020202020204" pitchFamily="34" charset="0"/>
              </a:rPr>
              <a:t>2027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7817C-AF36-4468-94FC-44DCFF825290}"/>
              </a:ext>
            </a:extLst>
          </p:cNvPr>
          <p:cNvSpPr txBox="1"/>
          <p:nvPr/>
        </p:nvSpPr>
        <p:spPr>
          <a:xfrm>
            <a:off x="2603697" y="88666"/>
            <a:ext cx="727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Tw Cen MT" panose="020B0602020104020603" pitchFamily="34" charset="0"/>
              </a:rPr>
              <a:t>T I M E L I N E 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347FCAE-CD51-47C1-A0E5-7FE287A79E42}"/>
              </a:ext>
            </a:extLst>
          </p:cNvPr>
          <p:cNvGrpSpPr/>
          <p:nvPr/>
        </p:nvGrpSpPr>
        <p:grpSpPr>
          <a:xfrm>
            <a:off x="5745548" y="835842"/>
            <a:ext cx="1123222" cy="190500"/>
            <a:chOff x="4679586" y="878988"/>
            <a:chExt cx="1123222" cy="190500"/>
          </a:xfrm>
        </p:grpSpPr>
        <p:sp>
          <p:nvSpPr>
            <p:cNvPr id="71" name="!!Oval 70">
              <a:extLst>
                <a:ext uri="{FF2B5EF4-FFF2-40B4-BE49-F238E27FC236}">
                  <a16:creationId xmlns:a16="http://schemas.microsoft.com/office/drawing/2014/main" id="{957F6F33-D335-4F37-A9F5-23DE49CB0B4A}"/>
                </a:ext>
              </a:extLst>
            </p:cNvPr>
            <p:cNvSpPr/>
            <p:nvPr/>
          </p:nvSpPr>
          <p:spPr>
            <a:xfrm>
              <a:off x="4679586" y="878988"/>
              <a:ext cx="190500" cy="19050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!!Oval 73">
              <a:extLst>
                <a:ext uri="{FF2B5EF4-FFF2-40B4-BE49-F238E27FC236}">
                  <a16:creationId xmlns:a16="http://schemas.microsoft.com/office/drawing/2014/main" id="{9D3A95DB-0E0C-40A8-88F7-9DAC67B156F6}"/>
                </a:ext>
              </a:extLst>
            </p:cNvPr>
            <p:cNvSpPr/>
            <p:nvPr/>
          </p:nvSpPr>
          <p:spPr>
            <a:xfrm>
              <a:off x="4990736" y="878988"/>
              <a:ext cx="190500" cy="190500"/>
            </a:xfrm>
            <a:prstGeom prst="ellipse">
              <a:avLst/>
            </a:prstGeom>
            <a:solidFill>
              <a:srgbClr val="EE9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!!Oval 75">
              <a:extLst>
                <a:ext uri="{FF2B5EF4-FFF2-40B4-BE49-F238E27FC236}">
                  <a16:creationId xmlns:a16="http://schemas.microsoft.com/office/drawing/2014/main" id="{AD1EA8C3-D35D-4FB7-8D6B-858B4EE08256}"/>
                </a:ext>
              </a:extLst>
            </p:cNvPr>
            <p:cNvSpPr/>
            <p:nvPr/>
          </p:nvSpPr>
          <p:spPr>
            <a:xfrm>
              <a:off x="5301522" y="878988"/>
              <a:ext cx="190500" cy="190500"/>
            </a:xfrm>
            <a:prstGeom prst="ellipse">
              <a:avLst/>
            </a:prstGeom>
            <a:solidFill>
              <a:srgbClr val="EF3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!!Oval 76">
              <a:extLst>
                <a:ext uri="{FF2B5EF4-FFF2-40B4-BE49-F238E27FC236}">
                  <a16:creationId xmlns:a16="http://schemas.microsoft.com/office/drawing/2014/main" id="{FD4B96A9-29AD-4507-B1E8-D12C03BAD2C2}"/>
                </a:ext>
              </a:extLst>
            </p:cNvPr>
            <p:cNvSpPr/>
            <p:nvPr/>
          </p:nvSpPr>
          <p:spPr>
            <a:xfrm>
              <a:off x="5612308" y="878988"/>
              <a:ext cx="190500" cy="190500"/>
            </a:xfrm>
            <a:prstGeom prst="ellipse">
              <a:avLst/>
            </a:prstGeom>
            <a:solidFill>
              <a:srgbClr val="1C7C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" name="Picture 2" descr="Combined spectrum of a single pointing in the region of the Calcium... |  Download Scientific Diagram">
            <a:extLst>
              <a:ext uri="{FF2B5EF4-FFF2-40B4-BE49-F238E27FC236}">
                <a16:creationId xmlns:a16="http://schemas.microsoft.com/office/drawing/2014/main" id="{53D5071E-1594-4C78-AA28-C3489F9C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06" y="1597039"/>
            <a:ext cx="1666306" cy="7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rc 54">
            <a:extLst>
              <a:ext uri="{FF2B5EF4-FFF2-40B4-BE49-F238E27FC236}">
                <a16:creationId xmlns:a16="http://schemas.microsoft.com/office/drawing/2014/main" id="{1F19BB0F-69AE-4F17-B899-71B6410EDF59}"/>
              </a:ext>
            </a:extLst>
          </p:cNvPr>
          <p:cNvSpPr/>
          <p:nvPr/>
        </p:nvSpPr>
        <p:spPr>
          <a:xfrm rot="5400000">
            <a:off x="1126472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!!Oval 45">
            <a:extLst>
              <a:ext uri="{FF2B5EF4-FFF2-40B4-BE49-F238E27FC236}">
                <a16:creationId xmlns:a16="http://schemas.microsoft.com/office/drawing/2014/main" id="{B3508851-44CA-4F1B-9FA0-4C55C37EECEA}"/>
              </a:ext>
            </a:extLst>
          </p:cNvPr>
          <p:cNvSpPr/>
          <p:nvPr/>
        </p:nvSpPr>
        <p:spPr>
          <a:xfrm>
            <a:off x="1490803" y="3498464"/>
            <a:ext cx="190500" cy="19050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ircle: Hollow 46">
            <a:extLst>
              <a:ext uri="{FF2B5EF4-FFF2-40B4-BE49-F238E27FC236}">
                <a16:creationId xmlns:a16="http://schemas.microsoft.com/office/drawing/2014/main" id="{86C160EA-1E3A-4AEE-8655-64F518C793E3}"/>
              </a:ext>
            </a:extLst>
          </p:cNvPr>
          <p:cNvSpPr/>
          <p:nvPr/>
        </p:nvSpPr>
        <p:spPr>
          <a:xfrm>
            <a:off x="1371740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Circle: Hollow 47">
            <a:extLst>
              <a:ext uri="{FF2B5EF4-FFF2-40B4-BE49-F238E27FC236}">
                <a16:creationId xmlns:a16="http://schemas.microsoft.com/office/drawing/2014/main" id="{7412B8D3-1E3E-4AE1-A89D-FDAA4A78B9FC}"/>
              </a:ext>
            </a:extLst>
          </p:cNvPr>
          <p:cNvSpPr/>
          <p:nvPr/>
        </p:nvSpPr>
        <p:spPr>
          <a:xfrm>
            <a:off x="1238868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Connector 48">
            <a:extLst>
              <a:ext uri="{FF2B5EF4-FFF2-40B4-BE49-F238E27FC236}">
                <a16:creationId xmlns:a16="http://schemas.microsoft.com/office/drawing/2014/main" id="{2E355B6A-87E9-4A04-979A-F67977E376C8}"/>
              </a:ext>
            </a:extLst>
          </p:cNvPr>
          <p:cNvCxnSpPr>
            <a:cxnSpLocks/>
          </p:cNvCxnSpPr>
          <p:nvPr/>
        </p:nvCxnSpPr>
        <p:spPr>
          <a:xfrm flipV="1">
            <a:off x="1586054" y="2560225"/>
            <a:ext cx="0" cy="686305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!!Oval 49">
            <a:extLst>
              <a:ext uri="{FF2B5EF4-FFF2-40B4-BE49-F238E27FC236}">
                <a16:creationId xmlns:a16="http://schemas.microsoft.com/office/drawing/2014/main" id="{C06FC49F-5A3F-40EC-A48A-9B53C0972109}"/>
              </a:ext>
            </a:extLst>
          </p:cNvPr>
          <p:cNvSpPr/>
          <p:nvPr/>
        </p:nvSpPr>
        <p:spPr>
          <a:xfrm>
            <a:off x="1524716" y="2471766"/>
            <a:ext cx="124240" cy="124240"/>
          </a:xfrm>
          <a:prstGeom prst="ellipse">
            <a:avLst/>
          </a:prstGeom>
          <a:solidFill>
            <a:srgbClr val="03A1A4"/>
          </a:solidFill>
          <a:ln>
            <a:solidFill>
              <a:srgbClr val="03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77523AE8-A780-4D89-AE84-E1CC35C48CEE}"/>
              </a:ext>
            </a:extLst>
          </p:cNvPr>
          <p:cNvSpPr txBox="1"/>
          <p:nvPr/>
        </p:nvSpPr>
        <p:spPr>
          <a:xfrm>
            <a:off x="828359" y="3981006"/>
            <a:ext cx="17753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3A1A4"/>
                </a:solidFill>
                <a:latin typeface="Century Gothic" panose="020B0502020202020204" pitchFamily="34" charset="0"/>
              </a:rPr>
              <a:t>&lt; 2019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436D17F-B3D3-48E4-A61D-98AC5C4111AD}"/>
              </a:ext>
            </a:extLst>
          </p:cNvPr>
          <p:cNvSpPr/>
          <p:nvPr/>
        </p:nvSpPr>
        <p:spPr>
          <a:xfrm>
            <a:off x="3598249" y="3134133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!!Oval 28">
            <a:extLst>
              <a:ext uri="{FF2B5EF4-FFF2-40B4-BE49-F238E27FC236}">
                <a16:creationId xmlns:a16="http://schemas.microsoft.com/office/drawing/2014/main" id="{8706A78F-8F4B-482F-BA0C-55936F0333B6}"/>
              </a:ext>
            </a:extLst>
          </p:cNvPr>
          <p:cNvSpPr/>
          <p:nvPr/>
        </p:nvSpPr>
        <p:spPr>
          <a:xfrm>
            <a:off x="3962580" y="3498464"/>
            <a:ext cx="190500" cy="19050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ircle: Hollow 29">
            <a:extLst>
              <a:ext uri="{FF2B5EF4-FFF2-40B4-BE49-F238E27FC236}">
                <a16:creationId xmlns:a16="http://schemas.microsoft.com/office/drawing/2014/main" id="{FA76D27D-6398-4E67-9187-C842D420D384}"/>
              </a:ext>
            </a:extLst>
          </p:cNvPr>
          <p:cNvSpPr/>
          <p:nvPr/>
        </p:nvSpPr>
        <p:spPr>
          <a:xfrm>
            <a:off x="3843517" y="3379401"/>
            <a:ext cx="428626" cy="428626"/>
          </a:xfrm>
          <a:prstGeom prst="donut">
            <a:avLst>
              <a:gd name="adj" fmla="val 5281"/>
            </a:avLst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Circle: Hollow 30">
            <a:extLst>
              <a:ext uri="{FF2B5EF4-FFF2-40B4-BE49-F238E27FC236}">
                <a16:creationId xmlns:a16="http://schemas.microsoft.com/office/drawing/2014/main" id="{A5CA3388-9858-46BA-B3C7-88643F45F499}"/>
              </a:ext>
            </a:extLst>
          </p:cNvPr>
          <p:cNvSpPr/>
          <p:nvPr/>
        </p:nvSpPr>
        <p:spPr>
          <a:xfrm>
            <a:off x="3710645" y="3246529"/>
            <a:ext cx="694370" cy="694370"/>
          </a:xfrm>
          <a:prstGeom prst="donut">
            <a:avLst>
              <a:gd name="adj" fmla="val 2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6" name="Straight Connector 31">
            <a:extLst>
              <a:ext uri="{FF2B5EF4-FFF2-40B4-BE49-F238E27FC236}">
                <a16:creationId xmlns:a16="http://schemas.microsoft.com/office/drawing/2014/main" id="{8CDE5D68-8630-47A8-BE75-841EEC316587}"/>
              </a:ext>
            </a:extLst>
          </p:cNvPr>
          <p:cNvCxnSpPr>
            <a:cxnSpLocks/>
          </p:cNvCxnSpPr>
          <p:nvPr/>
        </p:nvCxnSpPr>
        <p:spPr>
          <a:xfrm flipV="1">
            <a:off x="4057830" y="3940901"/>
            <a:ext cx="1" cy="742310"/>
          </a:xfrm>
          <a:prstGeom prst="line">
            <a:avLst/>
          </a:prstGeom>
          <a:ln w="19050">
            <a:solidFill>
              <a:srgbClr val="EE9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!!Oval 32">
            <a:extLst>
              <a:ext uri="{FF2B5EF4-FFF2-40B4-BE49-F238E27FC236}">
                <a16:creationId xmlns:a16="http://schemas.microsoft.com/office/drawing/2014/main" id="{B8875F69-0D89-4BD3-9793-66867E07AE2E}"/>
              </a:ext>
            </a:extLst>
          </p:cNvPr>
          <p:cNvSpPr/>
          <p:nvPr/>
        </p:nvSpPr>
        <p:spPr>
          <a:xfrm>
            <a:off x="3995710" y="4610228"/>
            <a:ext cx="124240" cy="124240"/>
          </a:xfrm>
          <a:prstGeom prst="ellipse">
            <a:avLst/>
          </a:prstGeom>
          <a:solidFill>
            <a:srgbClr val="EE9524"/>
          </a:solidFill>
          <a:ln>
            <a:solidFill>
              <a:srgbClr val="EE95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85D23617-2670-4C43-AF29-F179163AEDFE}"/>
              </a:ext>
            </a:extLst>
          </p:cNvPr>
          <p:cNvSpPr txBox="1"/>
          <p:nvPr/>
        </p:nvSpPr>
        <p:spPr>
          <a:xfrm>
            <a:off x="3300136" y="235795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E9524"/>
                </a:solidFill>
                <a:latin typeface="Century Gothic" panose="020B0502020202020204" pitchFamily="34" charset="0"/>
              </a:rPr>
              <a:t>2022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1655959-748B-4E42-A388-5325C9E5493A}"/>
              </a:ext>
            </a:extLst>
          </p:cNvPr>
          <p:cNvGrpSpPr/>
          <p:nvPr/>
        </p:nvGrpSpPr>
        <p:grpSpPr>
          <a:xfrm>
            <a:off x="818704" y="777719"/>
            <a:ext cx="1517072" cy="1552716"/>
            <a:chOff x="2651760" y="4323674"/>
            <a:chExt cx="1238596" cy="1229734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E79C7F81-5483-4B46-9FB5-68B34BE14752}"/>
                </a:ext>
              </a:extLst>
            </p:cNvPr>
            <p:cNvSpPr/>
            <p:nvPr/>
          </p:nvSpPr>
          <p:spPr>
            <a:xfrm>
              <a:off x="2651760" y="4323674"/>
              <a:ext cx="1238596" cy="1229734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080457E-316F-45F5-A53B-4173121208DC}"/>
                </a:ext>
              </a:extLst>
            </p:cNvPr>
            <p:cNvGrpSpPr/>
            <p:nvPr/>
          </p:nvGrpSpPr>
          <p:grpSpPr>
            <a:xfrm>
              <a:off x="2738880" y="4718603"/>
              <a:ext cx="1083589" cy="484119"/>
              <a:chOff x="2738880" y="4718603"/>
              <a:chExt cx="1083589" cy="484119"/>
            </a:xfrm>
          </p:grpSpPr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2BB38E42-D7C4-4B7D-8E40-1AE139619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8880" y="4718603"/>
                <a:ext cx="439876" cy="439876"/>
              </a:xfrm>
              <a:prstGeom prst="rect">
                <a:avLst/>
              </a:prstGeom>
            </p:spPr>
          </p:pic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61375F83-08B3-4E61-9B86-53B2EDC81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158" y="4742411"/>
                <a:ext cx="460311" cy="460311"/>
              </a:xfrm>
              <a:prstGeom prst="rect">
                <a:avLst/>
              </a:prstGeom>
            </p:spPr>
          </p:pic>
        </p:grp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EEE12D12-0C48-412C-BFE2-FDCA9E64D7D5}"/>
              </a:ext>
            </a:extLst>
          </p:cNvPr>
          <p:cNvSpPr txBox="1"/>
          <p:nvPr/>
        </p:nvSpPr>
        <p:spPr>
          <a:xfrm>
            <a:off x="412329" y="324577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NARVAL/</a:t>
            </a:r>
            <a:r>
              <a:rPr lang="en-US" dirty="0" err="1">
                <a:latin typeface="Century Gothic" panose="020B0502020202020204" pitchFamily="34" charset="0"/>
              </a:rPr>
              <a:t>ESPaDOnS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EE08F832-3A32-4D8E-88FC-2C4F86EF3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622" y="738330"/>
            <a:ext cx="1601694" cy="1601694"/>
          </a:xfrm>
          <a:prstGeom prst="rect">
            <a:avLst/>
          </a:prstGeom>
        </p:spPr>
      </p:pic>
      <p:cxnSp>
        <p:nvCxnSpPr>
          <p:cNvPr id="99" name="Straight Connector 48">
            <a:extLst>
              <a:ext uri="{FF2B5EF4-FFF2-40B4-BE49-F238E27FC236}">
                <a16:creationId xmlns:a16="http://schemas.microsoft.com/office/drawing/2014/main" id="{BD434F04-4643-4101-9B83-C3E20C416884}"/>
              </a:ext>
            </a:extLst>
          </p:cNvPr>
          <p:cNvCxnSpPr>
            <a:cxnSpLocks/>
          </p:cNvCxnSpPr>
          <p:nvPr/>
        </p:nvCxnSpPr>
        <p:spPr>
          <a:xfrm flipV="1">
            <a:off x="9858524" y="2556032"/>
            <a:ext cx="0" cy="686305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D49CD1DD-2BB1-4BDB-9813-AF1FC027F85D}"/>
              </a:ext>
            </a:extLst>
          </p:cNvPr>
          <p:cNvSpPr txBox="1"/>
          <p:nvPr/>
        </p:nvSpPr>
        <p:spPr>
          <a:xfrm>
            <a:off x="343249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DR3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2128DF4-F86E-49E9-BF9C-22C3C8538D21}"/>
              </a:ext>
            </a:extLst>
          </p:cNvPr>
          <p:cNvSpPr txBox="1"/>
          <p:nvPr/>
        </p:nvSpPr>
        <p:spPr>
          <a:xfrm>
            <a:off x="7335558" y="6467696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Gaia DR4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7DCAA29-317A-4D2B-AE28-34ED62930002}"/>
              </a:ext>
            </a:extLst>
          </p:cNvPr>
          <p:cNvSpPr txBox="1"/>
          <p:nvPr/>
        </p:nvSpPr>
        <p:spPr>
          <a:xfrm>
            <a:off x="9396801" y="32387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Plato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9855B8C6-A92D-461E-94EE-590B4D98B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0239" y="165342"/>
            <a:ext cx="39319" cy="49238"/>
          </a:xfrm>
          <a:prstGeom prst="rect">
            <a:avLst/>
          </a:prstGeom>
        </p:spPr>
      </p:pic>
      <p:grpSp>
        <p:nvGrpSpPr>
          <p:cNvPr id="75" name="Groupe 74">
            <a:extLst>
              <a:ext uri="{FF2B5EF4-FFF2-40B4-BE49-F238E27FC236}">
                <a16:creationId xmlns:a16="http://schemas.microsoft.com/office/drawing/2014/main" id="{4741E6C3-D063-40AB-8E5C-202C6EA78FFB}"/>
              </a:ext>
            </a:extLst>
          </p:cNvPr>
          <p:cNvGrpSpPr/>
          <p:nvPr/>
        </p:nvGrpSpPr>
        <p:grpSpPr>
          <a:xfrm>
            <a:off x="7160043" y="4847405"/>
            <a:ext cx="1601694" cy="1601694"/>
            <a:chOff x="7160043" y="4847405"/>
            <a:chExt cx="1601694" cy="1601694"/>
          </a:xfrm>
        </p:grpSpPr>
        <p:pic>
          <p:nvPicPr>
            <p:cNvPr id="78" name="gaia dr4">
              <a:extLst>
                <a:ext uri="{FF2B5EF4-FFF2-40B4-BE49-F238E27FC236}">
                  <a16:creationId xmlns:a16="http://schemas.microsoft.com/office/drawing/2014/main" id="{ECE8A05D-D387-42E1-BD58-7B99B82A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0043" y="4847405"/>
              <a:ext cx="1601694" cy="1601694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A44E68F9-D1C9-40C4-B282-7E2132677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8020" y="5001376"/>
              <a:ext cx="60056" cy="76225"/>
            </a:xfrm>
            <a:prstGeom prst="rect">
              <a:avLst/>
            </a:prstGeom>
          </p:spPr>
        </p:pic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8779F126-1F50-4A23-9137-A1566CCC0510}"/>
              </a:ext>
            </a:extLst>
          </p:cNvPr>
          <p:cNvGrpSpPr/>
          <p:nvPr/>
        </p:nvGrpSpPr>
        <p:grpSpPr>
          <a:xfrm>
            <a:off x="3254749" y="4891826"/>
            <a:ext cx="1601694" cy="1601694"/>
            <a:chOff x="7160043" y="4847405"/>
            <a:chExt cx="1601694" cy="1601694"/>
          </a:xfrm>
        </p:grpSpPr>
        <p:pic>
          <p:nvPicPr>
            <p:cNvPr id="89" name="gaia dr4">
              <a:extLst>
                <a:ext uri="{FF2B5EF4-FFF2-40B4-BE49-F238E27FC236}">
                  <a16:creationId xmlns:a16="http://schemas.microsoft.com/office/drawing/2014/main" id="{052E4F67-EAF4-453E-AACE-C72586E63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0043" y="4847405"/>
              <a:ext cx="1601694" cy="1601694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3B105C82-D3B2-44E5-A45D-A78D53C70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8020" y="5001376"/>
              <a:ext cx="60056" cy="76225"/>
            </a:xfrm>
            <a:prstGeom prst="rect">
              <a:avLst/>
            </a:prstGeom>
          </p:spPr>
        </p:pic>
      </p:grpSp>
      <p:sp>
        <p:nvSpPr>
          <p:cNvPr id="46" name="!!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9739072" y="3498464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!!Oval 49">
            <a:extLst>
              <a:ext uri="{FF2B5EF4-FFF2-40B4-BE49-F238E27FC236}">
                <a16:creationId xmlns:a16="http://schemas.microsoft.com/office/drawing/2014/main" id="{A0146C93-259B-4D09-BFC7-7B29CE390B89}"/>
              </a:ext>
            </a:extLst>
          </p:cNvPr>
          <p:cNvSpPr/>
          <p:nvPr/>
        </p:nvSpPr>
        <p:spPr>
          <a:xfrm>
            <a:off x="9805332" y="2461779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9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711584F-BC4E-484C-9843-3C0CEDDD86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44593" y="-129013"/>
            <a:ext cx="14508814" cy="1713268"/>
          </a:xfrm>
          <a:prstGeom prst="rect">
            <a:avLst/>
          </a:prstGeom>
          <a:noFill/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855618E-B9CE-4203-ADA9-317E72C76BFF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8B97C8E-7199-44B4-919A-D553FFC7DE3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6822" y="279378"/>
            <a:ext cx="2911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Take home messages</a:t>
            </a:r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B6F4000-B389-4F2C-AB98-B156B7D08D91}"/>
              </a:ext>
            </a:extLst>
          </p:cNvPr>
          <p:cNvSpPr txBox="1"/>
          <p:nvPr/>
        </p:nvSpPr>
        <p:spPr>
          <a:xfrm>
            <a:off x="7298478" y="679498"/>
            <a:ext cx="24161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/>
              <a:t>Nascimbeni et al. 2021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279FCD-5127-4F41-B438-E1067D4FCDB6}"/>
              </a:ext>
            </a:extLst>
          </p:cNvPr>
          <p:cNvSpPr txBox="1"/>
          <p:nvPr/>
        </p:nvSpPr>
        <p:spPr>
          <a:xfrm>
            <a:off x="702898" y="1312541"/>
            <a:ext cx="48286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Systematic comparison between indicators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Use those infrared indicators on Gaia DR4 spectra time series to infer </a:t>
            </a:r>
            <a:r>
              <a:rPr lang="en-US" sz="2400" dirty="0">
                <a:solidFill>
                  <a:srgbClr val="FFC000"/>
                </a:solidFill>
              </a:rPr>
              <a:t>mean activity level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B0F0"/>
                </a:solidFill>
              </a:rPr>
              <a:t>amplitude of variation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</p:txBody>
      </p:sp>
      <p:sp>
        <p:nvSpPr>
          <p:cNvPr id="3" name="Espace réservé du numéro de diapositive 39">
            <a:extLst>
              <a:ext uri="{FF2B5EF4-FFF2-40B4-BE49-F238E27FC236}">
                <a16:creationId xmlns:a16="http://schemas.microsoft.com/office/drawing/2014/main" id="{6D4471C6-63FD-485B-8F9D-A1A77CB4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788" y="6418496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26</a:t>
            </a:fld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035F1B-0C6C-4298-A708-AA08B2D9A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235" y="885829"/>
            <a:ext cx="5268257" cy="2629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2FA7B8-481C-3B15-ECC1-ADA7554A1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172" y="1847840"/>
            <a:ext cx="791900" cy="79190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CBDD030C-51FA-46F7-8CF0-EA193A526DA0}"/>
              </a:ext>
            </a:extLst>
          </p:cNvPr>
          <p:cNvSpPr/>
          <p:nvPr/>
        </p:nvSpPr>
        <p:spPr>
          <a:xfrm>
            <a:off x="6964235" y="885828"/>
            <a:ext cx="5268258" cy="2629797"/>
          </a:xfrm>
          <a:prstGeom prst="ellipse">
            <a:avLst/>
          </a:prstGeom>
          <a:noFill/>
          <a:ln w="762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335783C-411C-45DA-9ADC-3735568D2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9676" y="-2002"/>
            <a:ext cx="1180364" cy="1180364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FBC8E031-D179-4258-9858-7753FF0514F2}"/>
              </a:ext>
            </a:extLst>
          </p:cNvPr>
          <p:cNvSpPr/>
          <p:nvPr/>
        </p:nvSpPr>
        <p:spPr>
          <a:xfrm>
            <a:off x="9166523" y="28118"/>
            <a:ext cx="1046670" cy="1081861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5B1D625-FE75-4238-BC51-FF63C040BEEA}"/>
              </a:ext>
            </a:extLst>
          </p:cNvPr>
          <p:cNvGrpSpPr/>
          <p:nvPr/>
        </p:nvGrpSpPr>
        <p:grpSpPr>
          <a:xfrm>
            <a:off x="7212451" y="3721955"/>
            <a:ext cx="4032198" cy="2749280"/>
            <a:chOff x="5809959" y="2223149"/>
            <a:chExt cx="5436810" cy="405895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5894934-3128-42CA-8E6B-FCAD4856C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1"/>
            <a:stretch/>
          </p:blipFill>
          <p:spPr>
            <a:xfrm>
              <a:off x="5809959" y="2223149"/>
              <a:ext cx="5436810" cy="405895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CEDCAAE2-6BD4-4AD6-81B9-C98A97C0D7D6}"/>
                </a:ext>
              </a:extLst>
            </p:cNvPr>
            <p:cNvCxnSpPr/>
            <p:nvPr/>
          </p:nvCxnSpPr>
          <p:spPr>
            <a:xfrm>
              <a:off x="6345195" y="2780270"/>
              <a:ext cx="4850027" cy="0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ED379058-6F27-4B47-9C3A-22CEEA6B82C6}"/>
                </a:ext>
              </a:extLst>
            </p:cNvPr>
            <p:cNvCxnSpPr/>
            <p:nvPr/>
          </p:nvCxnSpPr>
          <p:spPr>
            <a:xfrm>
              <a:off x="7482170" y="2353964"/>
              <a:ext cx="0" cy="926757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5F91EC6A-946C-4DC0-8593-5886A1335631}"/>
              </a:ext>
            </a:extLst>
          </p:cNvPr>
          <p:cNvSpPr txBox="1"/>
          <p:nvPr/>
        </p:nvSpPr>
        <p:spPr>
          <a:xfrm>
            <a:off x="3042508" y="1793454"/>
            <a:ext cx="3429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Get a robust activity indicator</a:t>
            </a:r>
            <a:endParaRPr lang="fr-FR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9C39634-288D-496B-B6EB-2752995FCF2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9402">
            <a:off x="2646565" y="1811090"/>
            <a:ext cx="338948" cy="33894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4FED8FE-B64A-4AFB-98FA-144E3E8CB301}"/>
              </a:ext>
            </a:extLst>
          </p:cNvPr>
          <p:cNvSpPr txBox="1"/>
          <p:nvPr/>
        </p:nvSpPr>
        <p:spPr>
          <a:xfrm>
            <a:off x="4145223" y="5218161"/>
            <a:ext cx="2652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Very useful for Plato targets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follow up </a:t>
            </a:r>
            <a:r>
              <a:rPr lang="en-US" sz="2000" dirty="0"/>
              <a:t>!</a:t>
            </a:r>
          </a:p>
          <a:p>
            <a:endParaRPr lang="fr-FR" sz="20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F5C3B02-F62C-471C-9483-AF09F5528F3C}"/>
              </a:ext>
            </a:extLst>
          </p:cNvPr>
          <p:cNvSpPr txBox="1"/>
          <p:nvPr/>
        </p:nvSpPr>
        <p:spPr>
          <a:xfrm>
            <a:off x="102357" y="5218161"/>
            <a:ext cx="40321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</a:t>
            </a:r>
            <a:r>
              <a:rPr lang="fr-FR" sz="1800" dirty="0"/>
              <a:t>arge </a:t>
            </a:r>
            <a:r>
              <a:rPr lang="fr-FR" sz="1800" dirty="0" err="1"/>
              <a:t>scale</a:t>
            </a:r>
            <a:r>
              <a:rPr lang="fr-FR" sz="1800" dirty="0"/>
              <a:t> </a:t>
            </a:r>
            <a:r>
              <a:rPr lang="fr-FR" sz="1800" dirty="0" err="1"/>
              <a:t>study</a:t>
            </a:r>
            <a:r>
              <a:rPr lang="fr-FR" dirty="0"/>
              <a:t> : </a:t>
            </a:r>
            <a:r>
              <a:rPr lang="fr-FR" sz="1800" dirty="0" err="1"/>
              <a:t>Differentiate</a:t>
            </a:r>
            <a:r>
              <a:rPr lang="fr-FR" sz="1800" dirty="0"/>
              <a:t> spot vs </a:t>
            </a:r>
            <a:r>
              <a:rPr lang="fr-FR" sz="1800" dirty="0" err="1"/>
              <a:t>faculae-dominated</a:t>
            </a:r>
            <a:r>
              <a:rPr lang="fr-FR" sz="1800" dirty="0"/>
              <a:t> </a:t>
            </a:r>
            <a:r>
              <a:rPr lang="fr-FR" sz="1800" dirty="0" err="1"/>
              <a:t>regimes</a:t>
            </a:r>
            <a:r>
              <a:rPr lang="fr-FR" sz="1800" dirty="0"/>
              <a:t> for more  </a:t>
            </a:r>
            <a:r>
              <a:rPr lang="fr-FR" sz="1800" dirty="0" err="1"/>
              <a:t>stellars</a:t>
            </a:r>
            <a:r>
              <a:rPr lang="fr-FR" sz="1800" dirty="0"/>
              <a:t> </a:t>
            </a:r>
            <a:r>
              <a:rPr lang="fr-FR" sz="1800" dirty="0" err="1"/>
              <a:t>parameters</a:t>
            </a:r>
            <a:r>
              <a:rPr lang="fr-FR" sz="1800" dirty="0"/>
              <a:t>. </a:t>
            </a:r>
            <a:r>
              <a:rPr lang="fr-FR" sz="1800" dirty="0" err="1"/>
              <a:t>Metallicity</a:t>
            </a:r>
            <a:r>
              <a:rPr lang="fr-FR" dirty="0"/>
              <a:t>/spectral type/…  </a:t>
            </a:r>
            <a:r>
              <a:rPr lang="fr-FR" dirty="0" err="1"/>
              <a:t>effects</a:t>
            </a:r>
            <a:r>
              <a:rPr lang="fr-FR" dirty="0"/>
              <a:t>.</a:t>
            </a:r>
            <a:endParaRPr lang="fr-FR" sz="18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6026CC8-767B-416E-8E18-609D379F07FB}"/>
              </a:ext>
            </a:extLst>
          </p:cNvPr>
          <p:cNvSpPr txBox="1"/>
          <p:nvPr/>
        </p:nvSpPr>
        <p:spPr>
          <a:xfrm>
            <a:off x="28262" y="6475844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V.Bruniquel</a:t>
            </a:r>
            <a:endParaRPr lang="fr-FR" sz="1400" dirty="0"/>
          </a:p>
        </p:txBody>
      </p:sp>
      <p:pic>
        <p:nvPicPr>
          <p:cNvPr id="34" name="Picture 2" descr="Hand Drawn Ink Arrow Clipart Stock Illustration - Download Image Now -  Abstract, Arrow Symbol, Art - iStock">
            <a:extLst>
              <a:ext uri="{FF2B5EF4-FFF2-40B4-BE49-F238E27FC236}">
                <a16:creationId xmlns:a16="http://schemas.microsoft.com/office/drawing/2014/main" id="{EFAB84FD-DAEE-4F53-913D-0E7C8ED2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94" b="91309" l="9961" r="89844">
                        <a14:foregroundMark x1="70020" y1="8789" x2="70020" y2="8789"/>
                        <a14:foregroundMark x1="29980" y1="90527" x2="29980" y2="90527"/>
                        <a14:foregroundMark x1="21289" y1="90918" x2="21289" y2="90918"/>
                        <a14:foregroundMark x1="29980" y1="91309" x2="29980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2549">
            <a:off x="3948051" y="4690012"/>
            <a:ext cx="526106" cy="5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and Drawn Ink Arrow Clipart Stock Illustration - Download Image Now -  Abstract, Arrow Symbol, Art - iStock">
            <a:extLst>
              <a:ext uri="{FF2B5EF4-FFF2-40B4-BE49-F238E27FC236}">
                <a16:creationId xmlns:a16="http://schemas.microsoft.com/office/drawing/2014/main" id="{21C34E11-690C-435A-ACD2-6A69DA90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94" b="91309" l="9961" r="89844">
                        <a14:foregroundMark x1="70020" y1="8789" x2="70020" y2="8789"/>
                        <a14:foregroundMark x1="29980" y1="90527" x2="29980" y2="90527"/>
                        <a14:foregroundMark x1="21289" y1="90918" x2="21289" y2="90918"/>
                        <a14:foregroundMark x1="29980" y1="91309" x2="29980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7451" flipH="1">
            <a:off x="2464032" y="4745595"/>
            <a:ext cx="526106" cy="5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8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8EC0F1-BF79-4967-A119-F1457398A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7809" y="6111901"/>
            <a:ext cx="47564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chemeClr val="tx1"/>
                </a:solidFill>
                <a:effectLst/>
                <a:latin typeface="+mj-lt"/>
              </a:rPr>
              <a:t>Radick et al. 2018</a:t>
            </a:r>
          </a:p>
          <a:p>
            <a:pPr marL="0" indent="0">
              <a:buNone/>
            </a:pPr>
            <a:endParaRPr lang="fr-FR" sz="1800" dirty="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2CBAD92-31D3-46C9-8114-AD6717A2946D}"/>
              </a:ext>
            </a:extLst>
          </p:cNvPr>
          <p:cNvGrpSpPr/>
          <p:nvPr/>
        </p:nvGrpSpPr>
        <p:grpSpPr>
          <a:xfrm>
            <a:off x="4303473" y="880499"/>
            <a:ext cx="3731646" cy="4633546"/>
            <a:chOff x="6608276" y="1733204"/>
            <a:chExt cx="3173610" cy="408680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0905F99-18DE-4158-9680-536BF83DA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510" t="14845" r="45180" b="9931"/>
            <a:stretch/>
          </p:blipFill>
          <p:spPr>
            <a:xfrm>
              <a:off x="6608276" y="1733204"/>
              <a:ext cx="2927388" cy="4086808"/>
            </a:xfrm>
            <a:prstGeom prst="rect">
              <a:avLst/>
            </a:prstGeom>
          </p:spPr>
        </p:pic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EB299634-A2A3-46FC-89D7-81EF88DA5950}"/>
                </a:ext>
              </a:extLst>
            </p:cNvPr>
            <p:cNvCxnSpPr>
              <a:cxnSpLocks/>
            </p:cNvCxnSpPr>
            <p:nvPr/>
          </p:nvCxnSpPr>
          <p:spPr>
            <a:xfrm>
              <a:off x="6900439" y="2284289"/>
              <a:ext cx="2881447" cy="646523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68ADEAB8-9C71-4BF3-A1BD-8FB42F23204F}"/>
                </a:ext>
              </a:extLst>
            </p:cNvPr>
            <p:cNvCxnSpPr>
              <a:cxnSpLocks/>
            </p:cNvCxnSpPr>
            <p:nvPr/>
          </p:nvCxnSpPr>
          <p:spPr>
            <a:xfrm>
              <a:off x="7883426" y="3341931"/>
              <a:ext cx="0" cy="5807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697135-ED41-4ED2-A3C7-1AD073FF00F4}"/>
                </a:ext>
              </a:extLst>
            </p:cNvPr>
            <p:cNvSpPr/>
            <p:nvPr/>
          </p:nvSpPr>
          <p:spPr>
            <a:xfrm>
              <a:off x="7479495" y="2605594"/>
              <a:ext cx="762569" cy="73633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2F6171-25B3-4C7F-B847-F097BDA50F13}"/>
                </a:ext>
              </a:extLst>
            </p:cNvPr>
            <p:cNvSpPr/>
            <p:nvPr/>
          </p:nvSpPr>
          <p:spPr>
            <a:xfrm>
              <a:off x="6974193" y="3904475"/>
              <a:ext cx="2381777" cy="168352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7A748A5-E7AC-4763-9E0F-67853333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33" t="13059" r="34278" b="6805"/>
          <a:stretch/>
        </p:blipFill>
        <p:spPr>
          <a:xfrm>
            <a:off x="40885" y="2140137"/>
            <a:ext cx="3765937" cy="37484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EB47C8-A8FB-4E8A-94F2-275586DA71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-158960" y="-130174"/>
            <a:ext cx="14508814" cy="1713268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D430908-1BA0-480D-B2F7-FB8DE65716C9}"/>
              </a:ext>
            </a:extLst>
          </p:cNvPr>
          <p:cNvSpPr txBox="1"/>
          <p:nvPr/>
        </p:nvSpPr>
        <p:spPr>
          <a:xfrm>
            <a:off x="1678039" y="6111901"/>
            <a:ext cx="208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chemeClr val="tx1"/>
                </a:solidFill>
                <a:latin typeface="+mj-lt"/>
              </a:rPr>
              <a:t>Radick et al. 1998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E49A4C9-65D4-41FF-ACA9-8CC76B4A0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06" t="24652" r="11082" b="17389"/>
          <a:stretch/>
        </p:blipFill>
        <p:spPr>
          <a:xfrm>
            <a:off x="8175861" y="2140136"/>
            <a:ext cx="3875994" cy="3748431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23C5A7C-F3B6-4E9E-8B37-B513D6006D29}"/>
              </a:ext>
            </a:extLst>
          </p:cNvPr>
          <p:cNvCxnSpPr>
            <a:cxnSpLocks/>
          </p:cNvCxnSpPr>
          <p:nvPr/>
        </p:nvCxnSpPr>
        <p:spPr>
          <a:xfrm>
            <a:off x="0" y="969433"/>
            <a:ext cx="2254250" cy="0"/>
          </a:xfrm>
          <a:prstGeom prst="line">
            <a:avLst/>
          </a:prstGeom>
          <a:ln w="19050">
            <a:solidFill>
              <a:srgbClr val="FF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801394C-61A1-4AC7-819A-FCC48163C4AE}"/>
              </a:ext>
            </a:extLst>
          </p:cNvPr>
          <p:cNvSpPr txBox="1"/>
          <p:nvPr/>
        </p:nvSpPr>
        <p:spPr>
          <a:xfrm>
            <a:off x="0" y="376767"/>
            <a:ext cx="7064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Introduction to Stellar Activity: Photosphere vs. Chromosphere</a:t>
            </a:r>
            <a:endParaRPr lang="fr-FR" sz="2000" dirty="0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AA80FBF-8C88-444F-8470-8A2F727B54F2}"/>
              </a:ext>
            </a:extLst>
          </p:cNvPr>
          <p:cNvSpPr txBox="1">
            <a:spLocks/>
          </p:cNvSpPr>
          <p:nvPr/>
        </p:nvSpPr>
        <p:spPr>
          <a:xfrm>
            <a:off x="5844951" y="5526104"/>
            <a:ext cx="2439607" cy="76795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fr-FR" sz="1800">
                <a:solidFill>
                  <a:schemeClr val="tx1"/>
                </a:solidFill>
                <a:effectLst/>
                <a:latin typeface="+mj-lt"/>
              </a:rPr>
              <a:t>Radick et al. 2018</a:t>
            </a:r>
          </a:p>
          <a:p>
            <a:pPr marL="0" indent="0">
              <a:buFont typeface="Wingdings 2" charset="2"/>
              <a:buNone/>
            </a:pPr>
            <a:endParaRPr lang="fr-FR" sz="1800" dirty="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3F2418C-0BF4-4DB3-8614-D266C8DF9F68}"/>
              </a:ext>
            </a:extLst>
          </p:cNvPr>
          <p:cNvGrpSpPr/>
          <p:nvPr/>
        </p:nvGrpSpPr>
        <p:grpSpPr>
          <a:xfrm>
            <a:off x="8242253" y="964967"/>
            <a:ext cx="3509168" cy="945354"/>
            <a:chOff x="8242253" y="964967"/>
            <a:chExt cx="3509168" cy="945354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2BDA5A6-7814-48B0-BEC9-16757A2704B0}"/>
                </a:ext>
              </a:extLst>
            </p:cNvPr>
            <p:cNvSpPr txBox="1"/>
            <p:nvPr/>
          </p:nvSpPr>
          <p:spPr>
            <a:xfrm>
              <a:off x="8242253" y="964967"/>
              <a:ext cx="350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Exemple star dominated by spots</a:t>
              </a:r>
              <a:r>
                <a:rPr lang="en-US" dirty="0"/>
                <a:t>: </a:t>
              </a:r>
              <a:br>
                <a:rPr lang="en-US" dirty="0"/>
              </a:br>
              <a:r>
                <a:rPr lang="en-US" dirty="0"/>
                <a:t>Anticorrelation: brightness 	 chromospheric emission </a:t>
              </a:r>
              <a:endParaRPr lang="fr-FR" dirty="0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A51D83F-7BD7-47AB-9CF0-6040C08B7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8254" y="1265385"/>
              <a:ext cx="338948" cy="338948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0D91FE8-E94A-4B6D-97A7-386A5E4A6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71120" y="1571373"/>
              <a:ext cx="338948" cy="338948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84D76E4-0678-4C7C-939D-466FFF65A7F4}"/>
              </a:ext>
            </a:extLst>
          </p:cNvPr>
          <p:cNvGrpSpPr/>
          <p:nvPr/>
        </p:nvGrpSpPr>
        <p:grpSpPr>
          <a:xfrm>
            <a:off x="396488" y="1053800"/>
            <a:ext cx="3509168" cy="945354"/>
            <a:chOff x="8242253" y="964967"/>
            <a:chExt cx="3509168" cy="945354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8B75F81-D1CD-440F-88E5-E4EEDC2CE7CE}"/>
                </a:ext>
              </a:extLst>
            </p:cNvPr>
            <p:cNvSpPr txBox="1"/>
            <p:nvPr/>
          </p:nvSpPr>
          <p:spPr>
            <a:xfrm>
              <a:off x="8242253" y="964967"/>
              <a:ext cx="350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Sun dominated by faculae </a:t>
              </a:r>
              <a:r>
                <a:rPr lang="en-US" dirty="0"/>
                <a:t>: </a:t>
              </a:r>
              <a:br>
                <a:rPr lang="en-US" dirty="0"/>
              </a:br>
              <a:r>
                <a:rPr lang="en-US" dirty="0"/>
                <a:t>Correlation: brightness 	 chromospheric emission </a:t>
              </a:r>
              <a:endParaRPr lang="fr-FR" dirty="0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DA9F147-8AF6-4B9B-A37F-1F767ADE5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492290" y="1267873"/>
              <a:ext cx="338948" cy="338948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A518BD3-7362-43D1-9734-B963B957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71120" y="1571373"/>
              <a:ext cx="338948" cy="338948"/>
            </a:xfrm>
            <a:prstGeom prst="rect">
              <a:avLst/>
            </a:prstGeom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00CE3A1B-04A0-4F51-905B-B12170B18D40}"/>
              </a:ext>
            </a:extLst>
          </p:cNvPr>
          <p:cNvSpPr txBox="1"/>
          <p:nvPr/>
        </p:nvSpPr>
        <p:spPr>
          <a:xfrm rot="21320852">
            <a:off x="3355904" y="2324871"/>
            <a:ext cx="5342301" cy="1815882"/>
          </a:xfrm>
          <a:custGeom>
            <a:avLst/>
            <a:gdLst>
              <a:gd name="connsiteX0" fmla="*/ 0 w 5342301"/>
              <a:gd name="connsiteY0" fmla="*/ 0 h 1815882"/>
              <a:gd name="connsiteX1" fmla="*/ 5342301 w 5342301"/>
              <a:gd name="connsiteY1" fmla="*/ 0 h 1815882"/>
              <a:gd name="connsiteX2" fmla="*/ 5342301 w 5342301"/>
              <a:gd name="connsiteY2" fmla="*/ 1815882 h 1815882"/>
              <a:gd name="connsiteX3" fmla="*/ 0 w 5342301"/>
              <a:gd name="connsiteY3" fmla="*/ 1815882 h 1815882"/>
              <a:gd name="connsiteX4" fmla="*/ 0 w 5342301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2301" h="1815882" fill="none" extrusionOk="0">
                <a:moveTo>
                  <a:pt x="0" y="0"/>
                </a:moveTo>
                <a:cubicBezTo>
                  <a:pt x="2460086" y="122393"/>
                  <a:pt x="3977617" y="-117334"/>
                  <a:pt x="5342301" y="0"/>
                </a:cubicBezTo>
                <a:cubicBezTo>
                  <a:pt x="5278907" y="608360"/>
                  <a:pt x="5231468" y="1573773"/>
                  <a:pt x="5342301" y="1815882"/>
                </a:cubicBezTo>
                <a:cubicBezTo>
                  <a:pt x="3025487" y="1666603"/>
                  <a:pt x="2007881" y="1774972"/>
                  <a:pt x="0" y="1815882"/>
                </a:cubicBezTo>
                <a:cubicBezTo>
                  <a:pt x="-99323" y="1114369"/>
                  <a:pt x="-27570" y="674489"/>
                  <a:pt x="0" y="0"/>
                </a:cubicBezTo>
                <a:close/>
              </a:path>
              <a:path w="5342301" h="1815882" stroke="0" extrusionOk="0">
                <a:moveTo>
                  <a:pt x="0" y="0"/>
                </a:moveTo>
                <a:cubicBezTo>
                  <a:pt x="1122070" y="103151"/>
                  <a:pt x="4726150" y="87614"/>
                  <a:pt x="5342301" y="0"/>
                </a:cubicBezTo>
                <a:cubicBezTo>
                  <a:pt x="5370324" y="361059"/>
                  <a:pt x="5382008" y="1350708"/>
                  <a:pt x="5342301" y="1815882"/>
                </a:cubicBezTo>
                <a:cubicBezTo>
                  <a:pt x="3767841" y="1739391"/>
                  <a:pt x="1989526" y="1714009"/>
                  <a:pt x="0" y="1815882"/>
                </a:cubicBezTo>
                <a:cubicBezTo>
                  <a:pt x="-91209" y="1434502"/>
                  <a:pt x="126393" y="542583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dk1">
                  <a:tint val="96000"/>
                  <a:lumMod val="104000"/>
                  <a:alpha val="45000"/>
                </a:schemeClr>
              </a:gs>
              <a:gs pos="100000">
                <a:schemeClr val="dk1">
                  <a:shade val="90000"/>
                  <a:lumMod val="90000"/>
                </a:schemeClr>
              </a:gs>
            </a:gsLst>
          </a:gradFill>
          <a:ln>
            <a:extLst>
              <a:ext uri="{C807C97D-BFC1-408E-A445-0C87EB9F89A2}">
                <ask:lineSketchStyleProps xmlns:ask="http://schemas.microsoft.com/office/drawing/2018/sketchyshapes" sd="17293131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a small sample, photometric and chromospheric emissions are anticorrelated in young stars and correlated in older ones</a:t>
            </a:r>
            <a:endParaRPr lang="fr-FR" sz="3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B50E9DF-51CD-4F69-A111-9B1BB0DD2C6D}"/>
              </a:ext>
            </a:extLst>
          </p:cNvPr>
          <p:cNvSpPr txBox="1"/>
          <p:nvPr/>
        </p:nvSpPr>
        <p:spPr>
          <a:xfrm rot="233255">
            <a:off x="3097377" y="2603782"/>
            <a:ext cx="5604504" cy="1815882"/>
          </a:xfrm>
          <a:custGeom>
            <a:avLst/>
            <a:gdLst>
              <a:gd name="connsiteX0" fmla="*/ 0 w 5604504"/>
              <a:gd name="connsiteY0" fmla="*/ 0 h 1815882"/>
              <a:gd name="connsiteX1" fmla="*/ 5604504 w 5604504"/>
              <a:gd name="connsiteY1" fmla="*/ 0 h 1815882"/>
              <a:gd name="connsiteX2" fmla="*/ 5604504 w 5604504"/>
              <a:gd name="connsiteY2" fmla="*/ 1815882 h 1815882"/>
              <a:gd name="connsiteX3" fmla="*/ 0 w 5604504"/>
              <a:gd name="connsiteY3" fmla="*/ 1815882 h 1815882"/>
              <a:gd name="connsiteX4" fmla="*/ 0 w 5604504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4504" h="1815882" fill="none" extrusionOk="0">
                <a:moveTo>
                  <a:pt x="0" y="0"/>
                </a:moveTo>
                <a:cubicBezTo>
                  <a:pt x="1684703" y="122393"/>
                  <a:pt x="4737477" y="-117334"/>
                  <a:pt x="5604504" y="0"/>
                </a:cubicBezTo>
                <a:cubicBezTo>
                  <a:pt x="5541110" y="608360"/>
                  <a:pt x="5493671" y="1573773"/>
                  <a:pt x="5604504" y="1815882"/>
                </a:cubicBezTo>
                <a:cubicBezTo>
                  <a:pt x="3943329" y="1666603"/>
                  <a:pt x="2100478" y="1774972"/>
                  <a:pt x="0" y="1815882"/>
                </a:cubicBezTo>
                <a:cubicBezTo>
                  <a:pt x="-99323" y="1114369"/>
                  <a:pt x="-27570" y="674489"/>
                  <a:pt x="0" y="0"/>
                </a:cubicBezTo>
                <a:close/>
              </a:path>
              <a:path w="5604504" h="1815882" stroke="0" extrusionOk="0">
                <a:moveTo>
                  <a:pt x="0" y="0"/>
                </a:moveTo>
                <a:cubicBezTo>
                  <a:pt x="897115" y="103151"/>
                  <a:pt x="3740211" y="87614"/>
                  <a:pt x="5604504" y="0"/>
                </a:cubicBezTo>
                <a:cubicBezTo>
                  <a:pt x="5632527" y="361059"/>
                  <a:pt x="5644211" y="1350708"/>
                  <a:pt x="5604504" y="1815882"/>
                </a:cubicBezTo>
                <a:cubicBezTo>
                  <a:pt x="4438210" y="1739391"/>
                  <a:pt x="1846868" y="1714009"/>
                  <a:pt x="0" y="1815882"/>
                </a:cubicBezTo>
                <a:cubicBezTo>
                  <a:pt x="-91209" y="1434502"/>
                  <a:pt x="126393" y="542583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dk1">
                  <a:tint val="96000"/>
                  <a:lumMod val="104000"/>
                  <a:alpha val="45000"/>
                </a:schemeClr>
              </a:gs>
              <a:gs pos="100000">
                <a:schemeClr val="dk1">
                  <a:shade val="90000"/>
                  <a:lumMod val="90000"/>
                </a:schemeClr>
              </a:gs>
            </a:gsLst>
          </a:gradFill>
          <a:ln>
            <a:extLst>
              <a:ext uri="{C807C97D-BFC1-408E-A445-0C87EB9F89A2}">
                <ask:lineSketchStyleProps xmlns:ask="http://schemas.microsoft.com/office/drawing/2018/sketchyshapes" sd="17293131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 aim to conduct a </a:t>
            </a: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large-scale</a:t>
            </a:r>
            <a:r>
              <a:rPr lang="en-US" sz="2800" dirty="0"/>
              <a:t> study using Gaia DR4 to extend this analysis and explore additional stellar parameters beyond age</a:t>
            </a:r>
            <a:endParaRPr lang="fr-FR" sz="3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B7239-05B2-C01A-1641-49BB2F0F4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442DDAE7-70BE-482E-BB62-FF7631A2F7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pic>
        <p:nvPicPr>
          <p:cNvPr id="3" name="Image 2" descr="Une image contenant texte, capture d’écran, Police, Tracé&#10;&#10;Le contenu généré par l’IA peut être incorrect.">
            <a:extLst>
              <a:ext uri="{FF2B5EF4-FFF2-40B4-BE49-F238E27FC236}">
                <a16:creationId xmlns:a16="http://schemas.microsoft.com/office/drawing/2014/main" id="{E4374ED4-6233-795D-0339-0D74C0AC9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8" y="2235116"/>
            <a:ext cx="4974854" cy="28427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6CDE992-AEA1-46C3-9E8C-D344B85B8542}"/>
              </a:ext>
            </a:extLst>
          </p:cNvPr>
          <p:cNvSpPr txBox="1"/>
          <p:nvPr/>
        </p:nvSpPr>
        <p:spPr>
          <a:xfrm>
            <a:off x="0" y="376767"/>
            <a:ext cx="3861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Standard activity indicator : </a:t>
            </a:r>
            <a:r>
              <a:rPr lang="fr-FR" sz="2000" dirty="0">
                <a:latin typeface="+mj-lt"/>
              </a:rPr>
              <a:t>log R’</a:t>
            </a:r>
            <a:r>
              <a:rPr lang="fr-FR" sz="2000" baseline="-25000" dirty="0">
                <a:latin typeface="+mj-lt"/>
              </a:rPr>
              <a:t>HK</a:t>
            </a:r>
            <a:endParaRPr lang="fr-FR" sz="200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DB67B59-4F0A-188E-4F9A-89C5DDF70BC4}"/>
              </a:ext>
            </a:extLst>
          </p:cNvPr>
          <p:cNvCxnSpPr/>
          <p:nvPr/>
        </p:nvCxnSpPr>
        <p:spPr>
          <a:xfrm>
            <a:off x="0" y="969433"/>
            <a:ext cx="3496733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A8F4DDC-09B3-2BB7-FF8B-EFF6183A249D}"/>
              </a:ext>
            </a:extLst>
          </p:cNvPr>
          <p:cNvSpPr txBox="1"/>
          <p:nvPr/>
        </p:nvSpPr>
        <p:spPr>
          <a:xfrm>
            <a:off x="155873" y="1386791"/>
            <a:ext cx="4538552" cy="52322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fr-FR" sz="1400" dirty="0"/>
              <a:t>⚠️ </a:t>
            </a:r>
            <a:r>
              <a:rPr lang="en-US" sz="1400" dirty="0"/>
              <a:t>Not computable on Gaia's spectral range (8460-8700 Å) but computable using NARVAL’s spectra.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D44FF3-5F07-4F46-24EA-BAB431103F8D}"/>
              </a:ext>
            </a:extLst>
          </p:cNvPr>
          <p:cNvSpPr/>
          <p:nvPr/>
        </p:nvSpPr>
        <p:spPr>
          <a:xfrm>
            <a:off x="7219897" y="402373"/>
            <a:ext cx="2455333" cy="914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Indicator in the blue</a:t>
            </a:r>
          </a:p>
          <a:p>
            <a:pPr algn="ctr"/>
            <a:r>
              <a:rPr lang="en-US" dirty="0"/>
              <a:t>S index method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9BFE97B-7704-833B-CFEF-033B61299F43}"/>
                  </a:ext>
                </a:extLst>
              </p:cNvPr>
              <p:cNvSpPr txBox="1"/>
              <p:nvPr/>
            </p:nvSpPr>
            <p:spPr>
              <a:xfrm>
                <a:off x="236129" y="2958936"/>
                <a:ext cx="2025157" cy="56528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m:rPr>
                          <m:nor/>
                        </m:rPr>
                        <a:rPr lang="fr-FR"/>
                        <m:t>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𝑖𝑛𝑑𝑒𝑥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9BFE97B-7704-833B-CFEF-033B61299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29" y="2958936"/>
                <a:ext cx="2025157" cy="565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DF435B52-0791-E515-D2FC-AF05BE3CC9B5}"/>
              </a:ext>
            </a:extLst>
          </p:cNvPr>
          <p:cNvSpPr/>
          <p:nvPr/>
        </p:nvSpPr>
        <p:spPr>
          <a:xfrm>
            <a:off x="2395424" y="3020629"/>
            <a:ext cx="895546" cy="385610"/>
          </a:xfrm>
          <a:prstGeom prst="left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0000FF"/>
              </a:highligh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36617A-C4EB-9BE4-0C72-9DB9D9CDE98A}"/>
              </a:ext>
            </a:extLst>
          </p:cNvPr>
          <p:cNvSpPr txBox="1"/>
          <p:nvPr/>
        </p:nvSpPr>
        <p:spPr>
          <a:xfrm>
            <a:off x="3663059" y="3059668"/>
            <a:ext cx="11062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/>
              <a:t>Log R’</a:t>
            </a:r>
            <a:r>
              <a:rPr lang="fr-FR" sz="1800" baseline="-25000" dirty="0"/>
              <a:t>HK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969C3F-F87E-485D-B680-8984E595DBA8}"/>
              </a:ext>
            </a:extLst>
          </p:cNvPr>
          <p:cNvSpPr txBox="1"/>
          <p:nvPr/>
        </p:nvSpPr>
        <p:spPr>
          <a:xfrm>
            <a:off x="2588767" y="256414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B-V 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83957D-58FE-7782-C0EE-1C53871C27CA}"/>
              </a:ext>
            </a:extLst>
          </p:cNvPr>
          <p:cNvSpPr txBox="1"/>
          <p:nvPr/>
        </p:nvSpPr>
        <p:spPr>
          <a:xfrm>
            <a:off x="8612499" y="1861297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 line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F7E6BBC-0285-DF21-33F4-CBBDB5DCAB55}"/>
              </a:ext>
            </a:extLst>
          </p:cNvPr>
          <p:cNvSpPr txBox="1"/>
          <p:nvPr/>
        </p:nvSpPr>
        <p:spPr>
          <a:xfrm>
            <a:off x="7583359" y="1861297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K line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C8279D-EA6C-F06F-4600-4AB5C5ED4418}"/>
              </a:ext>
            </a:extLst>
          </p:cNvPr>
          <p:cNvSpPr txBox="1"/>
          <p:nvPr/>
        </p:nvSpPr>
        <p:spPr>
          <a:xfrm>
            <a:off x="5828869" y="5481818"/>
            <a:ext cx="5918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Cretignier et al. (2024) proposed improved activity proxies, however our aim is to compare new NIR indicators with the standard one.</a:t>
            </a:r>
            <a:endParaRPr lang="fr-FR" dirty="0"/>
          </a:p>
        </p:txBody>
      </p:sp>
      <p:sp>
        <p:nvSpPr>
          <p:cNvPr id="23" name="Espace réservé du numéro de diapositive 39">
            <a:extLst>
              <a:ext uri="{FF2B5EF4-FFF2-40B4-BE49-F238E27FC236}">
                <a16:creationId xmlns:a16="http://schemas.microsoft.com/office/drawing/2014/main" id="{85B46E97-CD00-E4BF-1C57-B084AD4A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38040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4</a:t>
            </a:fld>
            <a:endParaRPr lang="fr-FR" sz="2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089B6B3-4E00-4086-3EE2-E94869C2A3FA}"/>
              </a:ext>
            </a:extLst>
          </p:cNvPr>
          <p:cNvSpPr txBox="1"/>
          <p:nvPr/>
        </p:nvSpPr>
        <p:spPr>
          <a:xfrm>
            <a:off x="717177" y="4634837"/>
            <a:ext cx="37431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Correction for photospheric contribution and bolometric flux</a:t>
            </a:r>
            <a:endParaRPr lang="fr-F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E3E1620-7CF8-B687-85E2-8160E355074A}"/>
                  </a:ext>
                </a:extLst>
              </p:cNvPr>
              <p:cNvSpPr txBox="1"/>
              <p:nvPr/>
            </p:nvSpPr>
            <p:spPr>
              <a:xfrm>
                <a:off x="7628152" y="1532496"/>
                <a:ext cx="6352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E3E1620-7CF8-B687-85E2-8160E3550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152" y="1532496"/>
                <a:ext cx="63529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7AB4EBE-EBC8-3D64-C3B4-3E386A715201}"/>
                  </a:ext>
                </a:extLst>
              </p:cNvPr>
              <p:cNvSpPr txBox="1"/>
              <p:nvPr/>
            </p:nvSpPr>
            <p:spPr>
              <a:xfrm>
                <a:off x="8656629" y="1590203"/>
                <a:ext cx="635292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fr-FR" sz="105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7AB4EBE-EBC8-3D64-C3B4-3E386A715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629" y="1590203"/>
                <a:ext cx="635292" cy="253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4682E79-7715-BD7C-486A-BFCFB0FF22D3}"/>
                  </a:ext>
                </a:extLst>
              </p:cNvPr>
              <p:cNvSpPr txBox="1"/>
              <p:nvPr/>
            </p:nvSpPr>
            <p:spPr>
              <a:xfrm>
                <a:off x="6584605" y="1861297"/>
                <a:ext cx="6352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4682E79-7715-BD7C-486A-BFCFB0FF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605" y="1861297"/>
                <a:ext cx="6352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1AEBB7B-1D6E-E183-3D8B-225599FFA693}"/>
                  </a:ext>
                </a:extLst>
              </p:cNvPr>
              <p:cNvSpPr txBox="1"/>
              <p:nvPr/>
            </p:nvSpPr>
            <p:spPr>
              <a:xfrm>
                <a:off x="9585362" y="1861297"/>
                <a:ext cx="6352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1AEBB7B-1D6E-E183-3D8B-225599FFA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362" y="1861297"/>
                <a:ext cx="6352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3DE516DE-D4C0-3AA4-112C-7374548DD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1631079" y="2607209"/>
            <a:ext cx="731634" cy="3086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6B58126-DF24-437B-BDE0-FCAD95F4B7E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3" y="6278032"/>
            <a:ext cx="406401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49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E4C42EC-C771-444B-A75A-4A4375A8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5F3CAF-32BE-4E48-AB67-22771A5ACE6E}"/>
              </a:ext>
            </a:extLst>
          </p:cNvPr>
          <p:cNvSpPr txBox="1"/>
          <p:nvPr/>
        </p:nvSpPr>
        <p:spPr>
          <a:xfrm>
            <a:off x="64353" y="441301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Objectives/Context</a:t>
            </a:r>
            <a:endParaRPr lang="fr-FR" sz="2000" dirty="0"/>
          </a:p>
        </p:txBody>
      </p:sp>
      <p:sp>
        <p:nvSpPr>
          <p:cNvPr id="10" name="Espace réservé du numéro de diapositive 39">
            <a:extLst>
              <a:ext uri="{FF2B5EF4-FFF2-40B4-BE49-F238E27FC236}">
                <a16:creationId xmlns:a16="http://schemas.microsoft.com/office/drawing/2014/main" id="{A90BC114-171C-4BCE-A01E-913E1520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38040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5</a:t>
            </a:fld>
            <a:endParaRPr lang="fr-FR" sz="200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3683C7-A10E-4377-A8AB-1B0EC0214A45}"/>
              </a:ext>
            </a:extLst>
          </p:cNvPr>
          <p:cNvCxnSpPr>
            <a:cxnSpLocks/>
          </p:cNvCxnSpPr>
          <p:nvPr/>
        </p:nvCxnSpPr>
        <p:spPr>
          <a:xfrm>
            <a:off x="0" y="969433"/>
            <a:ext cx="2254250" cy="0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7A9331CC-8407-428E-B9F2-98069A0A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13" y="360890"/>
            <a:ext cx="437821" cy="437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FCAC1E-76C5-4285-A494-D311BF41D0D1}"/>
              </a:ext>
            </a:extLst>
          </p:cNvPr>
          <p:cNvSpPr txBox="1"/>
          <p:nvPr/>
        </p:nvSpPr>
        <p:spPr>
          <a:xfrm>
            <a:off x="4212634" y="318191"/>
            <a:ext cx="762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Create reliable activity indicators in the infrared !</a:t>
            </a:r>
            <a:endParaRPr lang="fr-FR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7CE8CE8-8752-49FD-96E4-EA1BAF1D0A51}"/>
              </a:ext>
            </a:extLst>
          </p:cNvPr>
          <p:cNvGrpSpPr/>
          <p:nvPr/>
        </p:nvGrpSpPr>
        <p:grpSpPr>
          <a:xfrm>
            <a:off x="1619894" y="1289052"/>
            <a:ext cx="8952212" cy="4817026"/>
            <a:chOff x="2069225" y="2040982"/>
            <a:chExt cx="8216487" cy="426194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CF7FA1-A922-4B29-B7E1-9F9810FBBC8E}"/>
                </a:ext>
              </a:extLst>
            </p:cNvPr>
            <p:cNvSpPr/>
            <p:nvPr/>
          </p:nvSpPr>
          <p:spPr>
            <a:xfrm>
              <a:off x="2612029" y="5464018"/>
              <a:ext cx="1867339" cy="83891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latin typeface="+mj-lt"/>
                </a:rPr>
                <a:t>Preparation of the spectra (continuum, model fit …)</a:t>
              </a:r>
              <a:endParaRPr lang="en-GB" sz="1100" dirty="0"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B92C48-5789-4F34-B7BA-108E04A16C74}"/>
                </a:ext>
              </a:extLst>
            </p:cNvPr>
            <p:cNvSpPr/>
            <p:nvPr/>
          </p:nvSpPr>
          <p:spPr>
            <a:xfrm>
              <a:off x="5132892" y="5459968"/>
              <a:ext cx="1891369" cy="83748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>
                  <a:latin typeface="+mj-lt"/>
                </a:rPr>
                <a:t>Computation of the indicators</a:t>
              </a:r>
              <a:endParaRPr lang="en-GB" sz="1400" dirty="0"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262523-B240-4AAB-A1F7-9B8F5F9703D4}"/>
                </a:ext>
              </a:extLst>
            </p:cNvPr>
            <p:cNvSpPr/>
            <p:nvPr/>
          </p:nvSpPr>
          <p:spPr>
            <a:xfrm>
              <a:off x="7906498" y="5459968"/>
              <a:ext cx="1952200" cy="83748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latin typeface="+mj-lt"/>
                </a:rPr>
                <a:t>Analysis</a:t>
              </a:r>
              <a:endParaRPr lang="en-GB" sz="1600" dirty="0">
                <a:latin typeface="+mj-lt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8C60A47-2772-4AE7-8D23-D77809089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9225" y="2040982"/>
              <a:ext cx="8216487" cy="3166017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CB17919-D39C-47E7-8158-EC3A7A65F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7908" y="846338"/>
            <a:ext cx="1063831" cy="106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1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44EE275-4D16-42E5-918C-49362D643B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5F3CAF-32BE-4E48-AB67-22771A5ACE6E}"/>
              </a:ext>
            </a:extLst>
          </p:cNvPr>
          <p:cNvSpPr txBox="1"/>
          <p:nvPr/>
        </p:nvSpPr>
        <p:spPr>
          <a:xfrm>
            <a:off x="96679" y="131177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Objectives/Context</a:t>
            </a:r>
            <a:endParaRPr lang="fr-FR" sz="2000" dirty="0"/>
          </a:p>
        </p:txBody>
      </p:sp>
      <p:sp>
        <p:nvSpPr>
          <p:cNvPr id="10" name="Espace réservé du numéro de diapositive 39">
            <a:extLst>
              <a:ext uri="{FF2B5EF4-FFF2-40B4-BE49-F238E27FC236}">
                <a16:creationId xmlns:a16="http://schemas.microsoft.com/office/drawing/2014/main" id="{A90BC114-171C-4BCE-A01E-913E1520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38040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6</a:t>
            </a:fld>
            <a:endParaRPr lang="fr-FR" sz="200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3683C7-A10E-4377-A8AB-1B0EC0214A45}"/>
              </a:ext>
            </a:extLst>
          </p:cNvPr>
          <p:cNvCxnSpPr>
            <a:cxnSpLocks/>
          </p:cNvCxnSpPr>
          <p:nvPr/>
        </p:nvCxnSpPr>
        <p:spPr>
          <a:xfrm>
            <a:off x="32326" y="659309"/>
            <a:ext cx="2254250" cy="0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7A9331CC-8407-428E-B9F2-98069A0A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82" y="856238"/>
            <a:ext cx="437821" cy="437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FCAC1E-76C5-4285-A494-D311BF41D0D1}"/>
              </a:ext>
            </a:extLst>
          </p:cNvPr>
          <p:cNvSpPr txBox="1"/>
          <p:nvPr/>
        </p:nvSpPr>
        <p:spPr>
          <a:xfrm>
            <a:off x="2318603" y="813539"/>
            <a:ext cx="762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Create reliable activity indicators in the infrared !</a:t>
            </a:r>
            <a:endParaRPr lang="fr-FR" sz="28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5477E34-C36A-4151-8409-F8F415AF05FA}"/>
              </a:ext>
            </a:extLst>
          </p:cNvPr>
          <p:cNvGrpSpPr/>
          <p:nvPr/>
        </p:nvGrpSpPr>
        <p:grpSpPr>
          <a:xfrm>
            <a:off x="6259376" y="1414376"/>
            <a:ext cx="3227400" cy="2610831"/>
            <a:chOff x="6823693" y="1120715"/>
            <a:chExt cx="2836146" cy="213223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8ED8283-6E3D-41DD-B859-2785053C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3693" y="1120715"/>
              <a:ext cx="2773056" cy="1821833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02C1BAC-044F-45DF-90F9-65C582308756}"/>
                </a:ext>
              </a:extLst>
            </p:cNvPr>
            <p:cNvSpPr txBox="1"/>
            <p:nvPr/>
          </p:nvSpPr>
          <p:spPr>
            <a:xfrm>
              <a:off x="7804336" y="2951318"/>
              <a:ext cx="1855503" cy="301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Marsden et al, 2014</a:t>
              </a:r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0D9886C-A2C0-48D3-95E0-B4F530871D99}"/>
              </a:ext>
            </a:extLst>
          </p:cNvPr>
          <p:cNvGrpSpPr/>
          <p:nvPr/>
        </p:nvGrpSpPr>
        <p:grpSpPr>
          <a:xfrm>
            <a:off x="2427354" y="1415929"/>
            <a:ext cx="3355462" cy="2643002"/>
            <a:chOff x="6693050" y="2145670"/>
            <a:chExt cx="4419049" cy="3462641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EBB4708-F488-45D9-86E2-41C228405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055"/>
            <a:stretch/>
          </p:blipFill>
          <p:spPr>
            <a:xfrm>
              <a:off x="6693050" y="2145670"/>
              <a:ext cx="4419048" cy="2930947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1348C0A-872D-456C-91F7-EA4A8FC311A9}"/>
                </a:ext>
              </a:extLst>
            </p:cNvPr>
            <p:cNvSpPr txBox="1"/>
            <p:nvPr/>
          </p:nvSpPr>
          <p:spPr>
            <a:xfrm>
              <a:off x="8109257" y="5124443"/>
              <a:ext cx="3002842" cy="483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Lanzafame et al , 2023</a:t>
              </a:r>
              <a:endParaRPr lang="en-US" dirty="0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61746F2-8E7F-4FD7-ADF2-F61B43770911}"/>
              </a:ext>
            </a:extLst>
          </p:cNvPr>
          <p:cNvSpPr txBox="1"/>
          <p:nvPr/>
        </p:nvSpPr>
        <p:spPr>
          <a:xfrm>
            <a:off x="567893" y="4138208"/>
            <a:ext cx="110562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No systematic work done in the litterature on time series/correlations for individual stars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Large scale study of stellar activity with Gaia DR4 : </a:t>
            </a:r>
            <a:r>
              <a:rPr lang="fr-FR" sz="2400" dirty="0"/>
              <a:t>Study Ca IRT variability for a large sample of stars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4135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D592B-8F33-D5E9-F20C-27322E1CA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7F562EB-EA75-13E6-68C2-26FAE41E7DAA}"/>
              </a:ext>
            </a:extLst>
          </p:cNvPr>
          <p:cNvSpPr txBox="1"/>
          <p:nvPr/>
        </p:nvSpPr>
        <p:spPr>
          <a:xfrm>
            <a:off x="0" y="376767"/>
            <a:ext cx="4988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CA-IRT index : S index-like indicator in the red </a:t>
            </a:r>
            <a:endParaRPr lang="fr-FR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E7FD2-A94F-9193-76E8-1020DCCD9DB2}"/>
              </a:ext>
            </a:extLst>
          </p:cNvPr>
          <p:cNvSpPr/>
          <p:nvPr/>
        </p:nvSpPr>
        <p:spPr>
          <a:xfrm>
            <a:off x="8092887" y="4106022"/>
            <a:ext cx="2455333" cy="9144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Indicator in the red</a:t>
            </a:r>
          </a:p>
          <a:p>
            <a:pPr algn="ctr"/>
            <a:r>
              <a:rPr lang="en-US" dirty="0"/>
              <a:t>S index method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24658C-B037-FB48-1416-6E88E7468B29}"/>
              </a:ext>
            </a:extLst>
          </p:cNvPr>
          <p:cNvSpPr txBox="1"/>
          <p:nvPr/>
        </p:nvSpPr>
        <p:spPr>
          <a:xfrm>
            <a:off x="6494240" y="689702"/>
            <a:ext cx="5176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≈ S-index </a:t>
            </a:r>
            <a:r>
              <a:rPr lang="en-US" sz="2400" b="1" dirty="0"/>
              <a:t>without corrections for photospheric contribution </a:t>
            </a:r>
            <a:r>
              <a:rPr lang="en-US" sz="2400" dirty="0"/>
              <a:t>nor bolometric flux.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i="1" dirty="0"/>
          </a:p>
          <a:p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6CF8416-4741-517A-F13C-22FB7D0E0DFF}"/>
                  </a:ext>
                </a:extLst>
              </p:cNvPr>
              <p:cNvSpPr txBox="1"/>
              <p:nvPr/>
            </p:nvSpPr>
            <p:spPr>
              <a:xfrm>
                <a:off x="6739354" y="2752847"/>
                <a:ext cx="5075877" cy="7976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𝐶𝐴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𝐼𝑅𝑇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ⅈ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ⅇ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84</m:t>
                              </m:r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98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8542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8662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𝐼𝑅𝑇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𝐼𝑅𝑇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6CF8416-4741-517A-F13C-22FB7D0E0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354" y="2752847"/>
                <a:ext cx="5075877" cy="7976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21F7C088-AB7E-784F-1919-E56F254090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6040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031" y="79232"/>
            <a:ext cx="406401" cy="406401"/>
          </a:xfrm>
          <a:prstGeom prst="rect">
            <a:avLst/>
          </a:prstGeom>
        </p:spPr>
      </p:pic>
      <p:sp>
        <p:nvSpPr>
          <p:cNvPr id="18" name="Espace réservé du numéro de diapositive 39">
            <a:extLst>
              <a:ext uri="{FF2B5EF4-FFF2-40B4-BE49-F238E27FC236}">
                <a16:creationId xmlns:a16="http://schemas.microsoft.com/office/drawing/2014/main" id="{1F410DCA-C603-E107-BB36-D986BD8D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38040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7</a:t>
            </a:fld>
            <a:endParaRPr lang="fr-FR" sz="20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B1D0C9-3AA8-28A6-0FB2-A623BFE102A7}"/>
              </a:ext>
            </a:extLst>
          </p:cNvPr>
          <p:cNvSpPr txBox="1"/>
          <p:nvPr/>
        </p:nvSpPr>
        <p:spPr>
          <a:xfrm>
            <a:off x="1748365" y="6158937"/>
            <a:ext cx="59747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No correction for photospheric contribution</a:t>
            </a:r>
            <a:endParaRPr lang="fr-FR" sz="2400" dirty="0"/>
          </a:p>
        </p:txBody>
      </p:sp>
      <p:pic>
        <p:nvPicPr>
          <p:cNvPr id="2" name="Image 1" descr="Une image contenant texte, lign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3CB46AC-16F2-4187-177F-2887BA194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4" y="1973240"/>
            <a:ext cx="4876110" cy="36570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0F78FA9-06C5-A310-BAC6-A2EF78DC37F9}"/>
              </a:ext>
            </a:extLst>
          </p:cNvPr>
          <p:cNvGrpSpPr/>
          <p:nvPr/>
        </p:nvGrpSpPr>
        <p:grpSpPr>
          <a:xfrm>
            <a:off x="944691" y="1901709"/>
            <a:ext cx="4451282" cy="321602"/>
            <a:chOff x="5820833" y="1725450"/>
            <a:chExt cx="4167456" cy="2770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7B47B8FC-1923-AB46-596F-01EB9B996EF0}"/>
                    </a:ext>
                  </a:extLst>
                </p:cNvPr>
                <p:cNvSpPr txBox="1"/>
                <p:nvPr/>
              </p:nvSpPr>
              <p:spPr>
                <a:xfrm>
                  <a:off x="5820833" y="1725958"/>
                  <a:ext cx="505010" cy="267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05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05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sz="105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𝐼𝑅𝑇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fr-FR" sz="1050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A0595A0-D616-4FB0-99F1-9700A6AB8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0833" y="1725958"/>
                  <a:ext cx="505010" cy="26776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9C74D8E-950B-AF05-EDBB-9272A1CFF272}"/>
                    </a:ext>
                  </a:extLst>
                </p:cNvPr>
                <p:cNvSpPr txBox="1"/>
                <p:nvPr/>
              </p:nvSpPr>
              <p:spPr>
                <a:xfrm>
                  <a:off x="8868655" y="1725450"/>
                  <a:ext cx="1119634" cy="2761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05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5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fr-FR" sz="105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𝐼𝑅𝑇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fr-FR" sz="1050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9C74D8E-950B-AF05-EDBB-9272A1CFF2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8655" y="1725450"/>
                  <a:ext cx="1119634" cy="2761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B144B8C-8258-1D52-5720-FED944F2E8F3}"/>
                    </a:ext>
                  </a:extLst>
                </p:cNvPr>
                <p:cNvSpPr txBox="1"/>
                <p:nvPr/>
              </p:nvSpPr>
              <p:spPr>
                <a:xfrm>
                  <a:off x="6096628" y="1732114"/>
                  <a:ext cx="594784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84</m:t>
                            </m:r>
                            <m:r>
                              <a:rPr lang="fr-FR" sz="105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98</m:t>
                            </m:r>
                          </m:sub>
                        </m:sSub>
                      </m:oMath>
                    </m:oMathPara>
                  </a14:m>
                  <a:endParaRPr lang="fr-FR" sz="1050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B144B8C-8258-1D52-5720-FED944F2E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628" y="1732114"/>
                  <a:ext cx="594784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F7BA582D-9C60-A89F-F038-98FA252BF8CE}"/>
                    </a:ext>
                  </a:extLst>
                </p:cNvPr>
                <p:cNvSpPr txBox="1"/>
                <p:nvPr/>
              </p:nvSpPr>
              <p:spPr>
                <a:xfrm>
                  <a:off x="6394020" y="1740894"/>
                  <a:ext cx="1272116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05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8542</m:t>
                            </m:r>
                          </m:sub>
                        </m:sSub>
                      </m:oMath>
                    </m:oMathPara>
                  </a14:m>
                  <a:endParaRPr lang="fr-FR" sz="1050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F7BA582D-9C60-A89F-F038-98FA252BF8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020" y="1740894"/>
                  <a:ext cx="1272116" cy="2616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36C3CE2F-4AF1-75D7-F88F-F2533DC9A2A5}"/>
                    </a:ext>
                  </a:extLst>
                </p:cNvPr>
                <p:cNvSpPr txBox="1"/>
                <p:nvPr/>
              </p:nvSpPr>
              <p:spPr>
                <a:xfrm>
                  <a:off x="8283387" y="1740894"/>
                  <a:ext cx="107738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05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8662</m:t>
                            </m:r>
                          </m:sub>
                        </m:sSub>
                      </m:oMath>
                    </m:oMathPara>
                  </a14:m>
                  <a:endParaRPr lang="fr-FR" sz="105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36C3CE2F-4AF1-75D7-F88F-F2533DC9A2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3387" y="1740894"/>
                  <a:ext cx="1077382" cy="2616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7C5EF52-F8E9-4583-98E4-C21B4063A9B8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07C2D329-275A-422B-8B29-B9471B41137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4857001-4162-4607-B005-85FB393257D9}"/>
              </a:ext>
            </a:extLst>
          </p:cNvPr>
          <p:cNvSpPr txBox="1"/>
          <p:nvPr/>
        </p:nvSpPr>
        <p:spPr>
          <a:xfrm>
            <a:off x="9775941" y="2358870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Marsden et al. 2014</a:t>
            </a:r>
            <a:endParaRPr lang="fr-FR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9DD4D32-3976-4F7D-91F7-99A09CBA7942}"/>
              </a:ext>
            </a:extLst>
          </p:cNvPr>
          <p:cNvGrpSpPr/>
          <p:nvPr/>
        </p:nvGrpSpPr>
        <p:grpSpPr>
          <a:xfrm>
            <a:off x="143570" y="6268292"/>
            <a:ext cx="432006" cy="425882"/>
            <a:chOff x="4436939" y="2536173"/>
            <a:chExt cx="1692928" cy="1692928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FEB3718-02D7-4882-B8D6-0EE85FA5E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939" y="2536173"/>
              <a:ext cx="1692928" cy="1692928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F79CC60-5EAC-47EA-ACCB-6FB5C60F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167327" y="3481633"/>
              <a:ext cx="232150" cy="160216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DCDCB12-1FA4-4BE9-BE11-6612154C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091868" y="3307705"/>
              <a:ext cx="357264" cy="161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14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36C88FA-2F5F-46B3-A07F-CC46C7AD3F3D}"/>
              </a:ext>
            </a:extLst>
          </p:cNvPr>
          <p:cNvSpPr txBox="1"/>
          <p:nvPr/>
        </p:nvSpPr>
        <p:spPr>
          <a:xfrm>
            <a:off x="0" y="353592"/>
            <a:ext cx="3992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α-indice : substraction of LTE </a:t>
            </a:r>
            <a:r>
              <a:rPr lang="fr-FR" sz="2000" dirty="0" err="1"/>
              <a:t>models</a:t>
            </a:r>
            <a:endParaRPr lang="fr-FR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EB9B9-74A5-4F3A-BE9D-292B722EFCBF}"/>
              </a:ext>
            </a:extLst>
          </p:cNvPr>
          <p:cNvSpPr/>
          <p:nvPr/>
        </p:nvSpPr>
        <p:spPr>
          <a:xfrm>
            <a:off x="6792893" y="516173"/>
            <a:ext cx="2455333" cy="9144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Indicator in the red</a:t>
            </a:r>
          </a:p>
          <a:p>
            <a:pPr algn="ctr"/>
            <a:r>
              <a:rPr lang="en-US" dirty="0"/>
              <a:t>Difference model/</a:t>
            </a:r>
            <a:r>
              <a:rPr lang="en-US" dirty="0" err="1"/>
              <a:t>obs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290AAC-B65F-4398-9BAB-EEBE2DE63ABB}"/>
              </a:ext>
            </a:extLst>
          </p:cNvPr>
          <p:cNvSpPr txBox="1"/>
          <p:nvPr/>
        </p:nvSpPr>
        <p:spPr>
          <a:xfrm>
            <a:off x="255349" y="1708228"/>
            <a:ext cx="4753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Compares observed spectrum with an LTE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inactive star model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2400" dirty="0"/>
              <a:t>Detects </a:t>
            </a:r>
            <a:r>
              <a:rPr lang="en-US" sz="2400" b="1" dirty="0"/>
              <a:t>excess chromospheric emission in Ca II IRT lines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9C084B8-09DA-4D89-8E7A-C35FC253B4E2}"/>
                  </a:ext>
                </a:extLst>
              </p:cNvPr>
              <p:cNvSpPr txBox="1"/>
              <p:nvPr/>
            </p:nvSpPr>
            <p:spPr>
              <a:xfrm>
                <a:off x="1026462" y="4180276"/>
                <a:ext cx="2732992" cy="8817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subSup"/>
                          <m:grow m:val="on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  <m:sup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𝑚𝑜𝑑𝑒𝑙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9C084B8-09DA-4D89-8E7A-C35FC253B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62" y="4180276"/>
                <a:ext cx="2732992" cy="8817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7EDC455E-F335-4680-816D-662526F58BF2}"/>
              </a:ext>
            </a:extLst>
          </p:cNvPr>
          <p:cNvGrpSpPr/>
          <p:nvPr/>
        </p:nvGrpSpPr>
        <p:grpSpPr>
          <a:xfrm>
            <a:off x="6736330" y="1605135"/>
            <a:ext cx="4672502" cy="4914900"/>
            <a:chOff x="6693050" y="786683"/>
            <a:chExt cx="4419048" cy="467557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757CF55-E224-49C0-921D-915325062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050" y="1781381"/>
              <a:ext cx="4419048" cy="329523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E1E4654-DDA3-4B05-8123-D8262C0A89FF}"/>
                </a:ext>
              </a:extLst>
            </p:cNvPr>
            <p:cNvSpPr txBox="1"/>
            <p:nvPr/>
          </p:nvSpPr>
          <p:spPr>
            <a:xfrm>
              <a:off x="8511706" y="5092924"/>
              <a:ext cx="2443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Lanzafame and al , 2023</a:t>
              </a:r>
              <a:endParaRPr lang="en-US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E1FC9C6-B37F-4FD6-AF37-F51955E6EE7B}"/>
                </a:ext>
              </a:extLst>
            </p:cNvPr>
            <p:cNvSpPr/>
            <p:nvPr/>
          </p:nvSpPr>
          <p:spPr>
            <a:xfrm>
              <a:off x="8383509" y="1955549"/>
              <a:ext cx="2000816" cy="19012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259A75C-A38A-44B1-BE13-BD4372265F0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8138650" y="786683"/>
              <a:ext cx="2093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Value of the </a:t>
              </a:r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fr-FR" dirty="0"/>
                <a:t>index</a:t>
              </a:r>
            </a:p>
          </p:txBody>
        </p:sp>
        <p:pic>
          <p:nvPicPr>
            <p:cNvPr id="14" name="Picture 2" descr="Hand Drawn Ink Arrow Clipart Stock Illustration - Download Image Now -  Abstract, Arrow Symbol, Art - iStock">
              <a:extLst>
                <a:ext uri="{FF2B5EF4-FFF2-40B4-BE49-F238E27FC236}">
                  <a16:creationId xmlns:a16="http://schemas.microsoft.com/office/drawing/2014/main" id="{1892490F-171B-49FE-84EF-DE29C7E5E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94" b="91309" l="9961" r="89844">
                          <a14:foregroundMark x1="70020" y1="8789" x2="70020" y2="8789"/>
                          <a14:foregroundMark x1="29980" y1="90527" x2="29980" y2="90527"/>
                          <a14:foregroundMark x1="21289" y1="90918" x2="21289" y2="90918"/>
                          <a14:foregroundMark x1="29980" y1="91309" x2="29980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86238" flipH="1">
              <a:off x="8913817" y="1186408"/>
              <a:ext cx="752779" cy="75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Espace réservé du numéro de diapositive 39">
            <a:extLst>
              <a:ext uri="{FF2B5EF4-FFF2-40B4-BE49-F238E27FC236}">
                <a16:creationId xmlns:a16="http://schemas.microsoft.com/office/drawing/2014/main" id="{5BB9A41B-F1A5-4092-9E0C-D8390A17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38040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8</a:t>
            </a:fld>
            <a:endParaRPr lang="fr-FR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D3B971-9F73-4168-A2BF-6DC32A818A26}"/>
              </a:ext>
            </a:extLst>
          </p:cNvPr>
          <p:cNvSpPr txBox="1"/>
          <p:nvPr/>
        </p:nvSpPr>
        <p:spPr>
          <a:xfrm>
            <a:off x="408929" y="5913735"/>
            <a:ext cx="54564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Correction for photospheric contribution</a:t>
            </a:r>
            <a:endParaRPr lang="fr-FR" sz="2400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B57C051-AFE0-46F0-8443-913A3B954E3D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7C774B1-1326-42C2-AF1B-DF383330EF59}"/>
              </a:ext>
            </a:extLst>
          </p:cNvPr>
          <p:cNvGrpSpPr/>
          <p:nvPr/>
        </p:nvGrpSpPr>
        <p:grpSpPr>
          <a:xfrm>
            <a:off x="10847429" y="2609542"/>
            <a:ext cx="573591" cy="425882"/>
            <a:chOff x="11408832" y="114300"/>
            <a:chExt cx="539593" cy="41723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E2FE7E90-849F-46D9-90CD-F40719350CAA}"/>
                </a:ext>
              </a:extLst>
            </p:cNvPr>
            <p:cNvGrpSpPr/>
            <p:nvPr/>
          </p:nvGrpSpPr>
          <p:grpSpPr>
            <a:xfrm>
              <a:off x="11408832" y="114300"/>
              <a:ext cx="406400" cy="417236"/>
              <a:chOff x="4436939" y="2536173"/>
              <a:chExt cx="1692928" cy="1692928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01A3C243-7C08-41C9-831D-690E8F1D1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6939" y="2536173"/>
                <a:ext cx="1692928" cy="1692928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0ABD13A2-770B-4B8D-B875-EE7776A0E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rgbClr val="C000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5167327" y="3481633"/>
                <a:ext cx="232150" cy="160216"/>
              </a:xfrm>
              <a:prstGeom prst="rect">
                <a:avLst/>
              </a:prstGeom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43923D9C-70BC-483F-AB08-48231D9C9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rgbClr val="C0000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5091868" y="3307705"/>
                <a:ext cx="357264" cy="161545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2303C197-1270-489A-8282-F601C3346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3916" y="2844505"/>
                <a:ext cx="938973" cy="938973"/>
              </a:xfrm>
              <a:prstGeom prst="rect">
                <a:avLst/>
              </a:prstGeom>
            </p:spPr>
          </p:pic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4DA3038-6626-4816-9358-90ABD1F9D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1736" b="88998" l="15234" r="78711">
                          <a14:foregroundMark x1="25195" y1="42298" x2="25195" y2="42298"/>
                          <a14:foregroundMark x1="21484" y1="46455" x2="19922" y2="47188"/>
                          <a14:foregroundMark x1="19727" y1="45966" x2="19727" y2="45966"/>
                          <a14:foregroundMark x1="19727" y1="36186" x2="19727" y2="36186"/>
                          <a14:foregroundMark x1="18555" y1="29584" x2="18555" y2="29584"/>
                          <a14:foregroundMark x1="18555" y1="29095" x2="18555" y2="29095"/>
                          <a14:foregroundMark x1="64063" y1="44988" x2="64063" y2="44988"/>
                          <a14:foregroundMark x1="67188" y1="41809" x2="68359" y2="57946"/>
                          <a14:foregroundMark x1="70117" y1="41076" x2="71094" y2="64548"/>
                          <a14:foregroundMark x1="69922" y1="69927" x2="69922" y2="69927"/>
                          <a14:foregroundMark x1="73438" y1="67971" x2="74219" y2="67726"/>
                          <a14:foregroundMark x1="73438" y1="48655" x2="73047" y2="45966"/>
                          <a14:foregroundMark x1="69336" y1="15403" x2="64258" y2="14914"/>
                          <a14:foregroundMark x1="45898" y1="13203" x2="62109" y2="42298"/>
                          <a14:foregroundMark x1="39844" y1="13447" x2="63672" y2="19315"/>
                          <a14:foregroundMark x1="30859" y1="15648" x2="64258" y2="22738"/>
                          <a14:foregroundMark x1="33203" y1="14425" x2="41016" y2="66748"/>
                          <a14:foregroundMark x1="38867" y1="35208" x2="35938" y2="69438"/>
                          <a14:foregroundMark x1="26172" y1="74817" x2="40625" y2="78240"/>
                          <a14:foregroundMark x1="26367" y1="86308" x2="39258" y2="88509"/>
                          <a14:foregroundMark x1="19727" y1="83619" x2="21094" y2="72861"/>
                          <a14:foregroundMark x1="24609" y1="52078" x2="26758" y2="44499"/>
                          <a14:foregroundMark x1="33789" y1="80929" x2="54492" y2="82641"/>
                          <a14:foregroundMark x1="49414" y1="88998" x2="56055" y2="88509"/>
                          <a14:foregroundMark x1="44141" y1="79218" x2="57227" y2="79218"/>
                          <a14:foregroundMark x1="73633" y1="66259" x2="78711" y2="58191"/>
                          <a14:foregroundMark x1="71680" y1="12714" x2="59570" y2="13447"/>
                          <a14:foregroundMark x1="42969" y1="27628" x2="44727" y2="44010"/>
                          <a14:foregroundMark x1="47461" y1="26406" x2="46484" y2="43276"/>
                          <a14:foregroundMark x1="44141" y1="36919" x2="41016" y2="50856"/>
                          <a14:foregroundMark x1="31250" y1="11736" x2="30078" y2="12714"/>
                          <a14:foregroundMark x1="15234" y1="61858" x2="15234" y2="61858"/>
                          <a14:foregroundMark x1="49805" y1="58191" x2="49805" y2="58191"/>
                          <a14:foregroundMark x1="47656" y1="71638" x2="64258" y2="61369"/>
                          <a14:foregroundMark x1="59180" y1="79951" x2="59180" y2="79951"/>
                          <a14:foregroundMark x1="70508" y1="28117" x2="64844" y2="44988"/>
                          <a14:foregroundMark x1="27344" y1="31785" x2="21484" y2="52078"/>
                          <a14:foregroundMark x1="19727" y1="47677" x2="20313" y2="72372"/>
                          <a14:foregroundMark x1="40039" y1="41565" x2="30273" y2="76039"/>
                          <a14:foregroundMark x1="60156" y1="33985" x2="49805" y2="67971"/>
                          <a14:foregroundMark x1="71875" y1="22738" x2="71289" y2="39609"/>
                          <a14:foregroundMark x1="66992" y1="79951" x2="66992" y2="79951"/>
                          <a14:foregroundMark x1="31445" y1="75550" x2="30078" y2="75550"/>
                          <a14:foregroundMark x1="24023" y1="72861" x2="24023" y2="68949"/>
                          <a14:foregroundMark x1="44141" y1="59169" x2="46289" y2="70660"/>
                          <a14:foregroundMark x1="67188" y1="19804" x2="64844" y2="41809"/>
                        </a14:backgroundRemoval>
                      </a14:imgEffect>
                    </a14:imgLayer>
                  </a14:imgProps>
                </a:ext>
              </a:extLst>
            </a:blip>
            <a:srcRect l="15257" t="7732" r="20757" b="8129"/>
            <a:stretch/>
          </p:blipFill>
          <p:spPr>
            <a:xfrm>
              <a:off x="11751652" y="160362"/>
              <a:ext cx="196773" cy="206697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D05FDD1D-5993-4E10-98DA-7702C1333CB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</a:blip>
          <a:stretch>
            <a:fillRect/>
          </a:stretch>
        </p:blipFill>
        <p:spPr>
          <a:xfrm>
            <a:off x="-158960" y="-130174"/>
            <a:ext cx="14508814" cy="1713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2480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33A058E2-1EA3-46E4-B516-374DEC822A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150" y="344656"/>
            <a:ext cx="368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grid </a:t>
            </a:r>
            <a:r>
              <a:rPr lang="fr-FR" dirty="0" err="1"/>
              <a:t>used</a:t>
            </a:r>
            <a:r>
              <a:rPr lang="fr-FR" dirty="0"/>
              <a:t> for </a:t>
            </a:r>
            <a:r>
              <a:rPr lang="fr-FR" sz="1800" dirty="0"/>
              <a:t>α Index : MARCS</a:t>
            </a:r>
            <a:r>
              <a:rPr lang="fr-FR" dirty="0"/>
              <a:t>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3A104B9-D1D7-47B8-B037-DA94E4701A1A}"/>
              </a:ext>
            </a:extLst>
          </p:cNvPr>
          <p:cNvSpPr txBox="1"/>
          <p:nvPr/>
        </p:nvSpPr>
        <p:spPr>
          <a:xfrm>
            <a:off x="6117784" y="5872266"/>
            <a:ext cx="543468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/>
              <a:t>ℹ️  </a:t>
            </a:r>
            <a:r>
              <a:rPr lang="es-ES" sz="1400" dirty="0" err="1"/>
              <a:t>Based</a:t>
            </a:r>
            <a:r>
              <a:rPr lang="es-ES" sz="1400" dirty="0"/>
              <a:t> </a:t>
            </a:r>
            <a:r>
              <a:rPr lang="es-ES" sz="1400" dirty="0" err="1"/>
              <a:t>on</a:t>
            </a:r>
            <a:r>
              <a:rPr lang="es-ES" sz="1400" dirty="0"/>
              <a:t> MARCS </a:t>
            </a:r>
            <a:r>
              <a:rPr lang="es-ES" sz="1400" dirty="0" err="1"/>
              <a:t>model</a:t>
            </a:r>
            <a:r>
              <a:rPr lang="es-ES" sz="1400" dirty="0"/>
              <a:t> </a:t>
            </a:r>
            <a:r>
              <a:rPr lang="es-ES" sz="1400" dirty="0" err="1"/>
              <a:t>grid</a:t>
            </a:r>
            <a:r>
              <a:rPr lang="es-ES" sz="1400" dirty="0"/>
              <a:t> (P. de </a:t>
            </a:r>
            <a:r>
              <a:rPr lang="es-ES" sz="1400" dirty="0" err="1"/>
              <a:t>Laverny</a:t>
            </a:r>
            <a:r>
              <a:rPr lang="es-ES" sz="1400" dirty="0"/>
              <a:t>, A. Recio-Blanco)</a:t>
            </a:r>
            <a:endParaRPr lang="en-US" sz="1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4ED8448-1CBD-4FB4-8CF3-56C286BB4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75" y="314078"/>
            <a:ext cx="398046" cy="398046"/>
          </a:xfrm>
          <a:prstGeom prst="rect">
            <a:avLst/>
          </a:prstGeom>
        </p:spPr>
      </p:pic>
      <p:sp>
        <p:nvSpPr>
          <p:cNvPr id="24" name="Espace réservé du numéro de diapositive 39">
            <a:extLst>
              <a:ext uri="{FF2B5EF4-FFF2-40B4-BE49-F238E27FC236}">
                <a16:creationId xmlns:a16="http://schemas.microsoft.com/office/drawing/2014/main" id="{1A19AE9F-22CC-4251-8DF9-F85472CC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0297" y="6438040"/>
            <a:ext cx="753545" cy="365125"/>
          </a:xfrm>
        </p:spPr>
        <p:txBody>
          <a:bodyPr/>
          <a:lstStyle/>
          <a:p>
            <a:fld id="{8E020F8C-4C78-4B21-BC28-D5DCD44416F2}" type="slidenum">
              <a:rPr lang="fr-FR" sz="2000" smtClean="0"/>
              <a:t>9</a:t>
            </a:fld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CAFB96-5D57-45F3-9E9B-4F0B709DE9FA}"/>
              </a:ext>
            </a:extLst>
          </p:cNvPr>
          <p:cNvSpPr txBox="1"/>
          <p:nvPr/>
        </p:nvSpPr>
        <p:spPr>
          <a:xfrm>
            <a:off x="318937" y="1157028"/>
            <a:ext cx="441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 fundamentals parameters for the models :</a:t>
            </a:r>
            <a:r>
              <a:rPr lang="en-US" dirty="0"/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8FFD11A-F021-4CA1-AA86-0ECFF5BC4913}"/>
              </a:ext>
            </a:extLst>
          </p:cNvPr>
          <p:cNvSpPr txBox="1"/>
          <p:nvPr/>
        </p:nvSpPr>
        <p:spPr>
          <a:xfrm>
            <a:off x="462042" y="4869976"/>
            <a:ext cx="16075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[alpha/Fe]</a:t>
            </a:r>
            <a:endParaRPr lang="fr-FR" sz="24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B848184-8CC7-4580-B545-DDDEBD38991C}"/>
              </a:ext>
            </a:extLst>
          </p:cNvPr>
          <p:cNvSpPr txBox="1"/>
          <p:nvPr/>
        </p:nvSpPr>
        <p:spPr>
          <a:xfrm>
            <a:off x="474190" y="2330572"/>
            <a:ext cx="8466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Teff</a:t>
            </a:r>
            <a:endParaRPr lang="fr-FR" sz="24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97EFBF8-BB49-4829-B29C-610707B3E05F}"/>
              </a:ext>
            </a:extLst>
          </p:cNvPr>
          <p:cNvSpPr txBox="1"/>
          <p:nvPr/>
        </p:nvSpPr>
        <p:spPr>
          <a:xfrm>
            <a:off x="462043" y="3014718"/>
            <a:ext cx="9373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log g</a:t>
            </a:r>
            <a:endParaRPr lang="fr-FR" sz="24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6E8BA4B-7660-4F59-A116-2004E27639F7}"/>
              </a:ext>
            </a:extLst>
          </p:cNvPr>
          <p:cNvSpPr txBox="1"/>
          <p:nvPr/>
        </p:nvSpPr>
        <p:spPr>
          <a:xfrm>
            <a:off x="474190" y="3863980"/>
            <a:ext cx="11753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[Fe/H]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0973A9-DA79-44B7-BDED-F04B49681064}"/>
              </a:ext>
            </a:extLst>
          </p:cNvPr>
          <p:cNvSpPr txBox="1"/>
          <p:nvPr/>
        </p:nvSpPr>
        <p:spPr>
          <a:xfrm>
            <a:off x="1513699" y="2330572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Effective Temperature</a:t>
            </a:r>
            <a:endParaRPr lang="fr-FR" sz="24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3D81439-4B36-4440-9ABC-32658E35E421}"/>
              </a:ext>
            </a:extLst>
          </p:cNvPr>
          <p:cNvSpPr txBox="1"/>
          <p:nvPr/>
        </p:nvSpPr>
        <p:spPr>
          <a:xfrm>
            <a:off x="1533718" y="3014718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Surface gravity</a:t>
            </a:r>
            <a:endParaRPr lang="fr-FR" sz="24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C4C6F5E-A44E-4C12-9D62-500012C799FA}"/>
              </a:ext>
            </a:extLst>
          </p:cNvPr>
          <p:cNvSpPr txBox="1"/>
          <p:nvPr/>
        </p:nvSpPr>
        <p:spPr>
          <a:xfrm>
            <a:off x="1851567" y="3863979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Metallicity</a:t>
            </a:r>
            <a:endParaRPr lang="fr-FR" sz="24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B234C98-E2EF-4BD9-B37E-C42370E4538D}"/>
              </a:ext>
            </a:extLst>
          </p:cNvPr>
          <p:cNvSpPr txBox="1"/>
          <p:nvPr/>
        </p:nvSpPr>
        <p:spPr>
          <a:xfrm>
            <a:off x="2146052" y="4916142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Chemical Index</a:t>
            </a:r>
            <a:endParaRPr lang="fr-FR" sz="2400" dirty="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D444A862-6FDC-4533-9F85-C70C394280A2}"/>
              </a:ext>
            </a:extLst>
          </p:cNvPr>
          <p:cNvCxnSpPr>
            <a:cxnSpLocks/>
          </p:cNvCxnSpPr>
          <p:nvPr/>
        </p:nvCxnSpPr>
        <p:spPr>
          <a:xfrm>
            <a:off x="0" y="791633"/>
            <a:ext cx="3496733" cy="0"/>
          </a:xfrm>
          <a:prstGeom prst="line">
            <a:avLst/>
          </a:prstGeom>
          <a:ln w="19050">
            <a:solidFill>
              <a:srgbClr val="CC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459AA2-004B-4B59-B736-4F03C4C86B6D}"/>
              </a:ext>
            </a:extLst>
          </p:cNvPr>
          <p:cNvGrpSpPr/>
          <p:nvPr/>
        </p:nvGrpSpPr>
        <p:grpSpPr>
          <a:xfrm>
            <a:off x="4954173" y="941076"/>
            <a:ext cx="6702885" cy="3904599"/>
            <a:chOff x="5309376" y="1530943"/>
            <a:chExt cx="6702885" cy="390459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1C038FF-86B5-468B-889D-557A89937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9"/>
            <a:stretch/>
          </p:blipFill>
          <p:spPr>
            <a:xfrm>
              <a:off x="5309376" y="2264721"/>
              <a:ext cx="6702885" cy="317082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E1A8426-3C72-49ED-80FE-0721AFF974D5}"/>
                </a:ext>
              </a:extLst>
            </p:cNvPr>
            <p:cNvSpPr txBox="1"/>
            <p:nvPr/>
          </p:nvSpPr>
          <p:spPr>
            <a:xfrm>
              <a:off x="7393358" y="1530943"/>
              <a:ext cx="27767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r>
                <a:rPr lang="en-US" dirty="0"/>
                <a:t>LTE models of inactive stars</a:t>
              </a:r>
              <a:endParaRPr lang="fr-FR" dirty="0"/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96C1F5BE-7E38-4973-9F93-A02D19C427F8}"/>
                </a:ext>
              </a:extLst>
            </p:cNvPr>
            <p:cNvGrpSpPr/>
            <p:nvPr/>
          </p:nvGrpSpPr>
          <p:grpSpPr>
            <a:xfrm>
              <a:off x="11438670" y="2177274"/>
              <a:ext cx="573591" cy="425882"/>
              <a:chOff x="11408832" y="114300"/>
              <a:chExt cx="539593" cy="417236"/>
            </a:xfrm>
          </p:grpSpPr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AB5DC12B-CDB9-4D46-94A2-3243DCC8CAD7}"/>
                  </a:ext>
                </a:extLst>
              </p:cNvPr>
              <p:cNvGrpSpPr/>
              <p:nvPr/>
            </p:nvGrpSpPr>
            <p:grpSpPr>
              <a:xfrm>
                <a:off x="11408832" y="114300"/>
                <a:ext cx="406400" cy="417236"/>
                <a:chOff x="4436939" y="2536173"/>
                <a:chExt cx="1692928" cy="1692928"/>
              </a:xfrm>
            </p:grpSpPr>
            <p:pic>
              <p:nvPicPr>
                <p:cNvPr id="52" name="Image 51">
                  <a:extLst>
                    <a:ext uri="{FF2B5EF4-FFF2-40B4-BE49-F238E27FC236}">
                      <a16:creationId xmlns:a16="http://schemas.microsoft.com/office/drawing/2014/main" id="{E78C9AB0-D745-43A9-BCFB-FCE0958EE4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rgbClr val="C0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6939" y="2536173"/>
                  <a:ext cx="1692928" cy="1692928"/>
                </a:xfrm>
                <a:prstGeom prst="rect">
                  <a:avLst/>
                </a:prstGeom>
              </p:spPr>
            </p:pic>
            <p:pic>
              <p:nvPicPr>
                <p:cNvPr id="53" name="Image 52">
                  <a:extLst>
                    <a:ext uri="{FF2B5EF4-FFF2-40B4-BE49-F238E27FC236}">
                      <a16:creationId xmlns:a16="http://schemas.microsoft.com/office/drawing/2014/main" id="{623721F3-B0A4-458D-B58F-AF4720478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rgbClr val="C0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5167327" y="3481633"/>
                  <a:ext cx="232150" cy="160216"/>
                </a:xfrm>
                <a:prstGeom prst="rect">
                  <a:avLst/>
                </a:prstGeom>
              </p:spPr>
            </p:pic>
            <p:pic>
              <p:nvPicPr>
                <p:cNvPr id="54" name="Image 53">
                  <a:extLst>
                    <a:ext uri="{FF2B5EF4-FFF2-40B4-BE49-F238E27FC236}">
                      <a16:creationId xmlns:a16="http://schemas.microsoft.com/office/drawing/2014/main" id="{59728964-EA7C-4A1B-81FF-1D0BE3E1D5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rgbClr val="C0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>
                  <a:off x="5091868" y="3307705"/>
                  <a:ext cx="357264" cy="161545"/>
                </a:xfrm>
                <a:prstGeom prst="rect">
                  <a:avLst/>
                </a:prstGeom>
              </p:spPr>
            </p:pic>
            <p:pic>
              <p:nvPicPr>
                <p:cNvPr id="55" name="Image 54">
                  <a:extLst>
                    <a:ext uri="{FF2B5EF4-FFF2-40B4-BE49-F238E27FC236}">
                      <a16:creationId xmlns:a16="http://schemas.microsoft.com/office/drawing/2014/main" id="{4E966BB3-2E90-4A64-B2EA-7504173CE7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rgbClr val="C0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13916" y="2844505"/>
                  <a:ext cx="938973" cy="938973"/>
                </a:xfrm>
                <a:prstGeom prst="rect">
                  <a:avLst/>
                </a:prstGeom>
              </p:spPr>
            </p:pic>
          </p:grpSp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E33A70AE-82F1-40AA-862B-B14CB2D859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736" b="88998" l="15234" r="78711">
                            <a14:foregroundMark x1="25195" y1="42298" x2="25195" y2="42298"/>
                            <a14:foregroundMark x1="21484" y1="46455" x2="19922" y2="47188"/>
                            <a14:foregroundMark x1="19727" y1="45966" x2="19727" y2="45966"/>
                            <a14:foregroundMark x1="19727" y1="36186" x2="19727" y2="36186"/>
                            <a14:foregroundMark x1="18555" y1="29584" x2="18555" y2="29584"/>
                            <a14:foregroundMark x1="18555" y1="29095" x2="18555" y2="29095"/>
                            <a14:foregroundMark x1="64063" y1="44988" x2="64063" y2="44988"/>
                            <a14:foregroundMark x1="67188" y1="41809" x2="68359" y2="57946"/>
                            <a14:foregroundMark x1="70117" y1="41076" x2="71094" y2="64548"/>
                            <a14:foregroundMark x1="69922" y1="69927" x2="69922" y2="69927"/>
                            <a14:foregroundMark x1="73438" y1="67971" x2="74219" y2="67726"/>
                            <a14:foregroundMark x1="73438" y1="48655" x2="73047" y2="45966"/>
                            <a14:foregroundMark x1="69336" y1="15403" x2="64258" y2="14914"/>
                            <a14:foregroundMark x1="45898" y1="13203" x2="62109" y2="42298"/>
                            <a14:foregroundMark x1="39844" y1="13447" x2="63672" y2="19315"/>
                            <a14:foregroundMark x1="30859" y1="15648" x2="64258" y2="22738"/>
                            <a14:foregroundMark x1="33203" y1="14425" x2="41016" y2="66748"/>
                            <a14:foregroundMark x1="38867" y1="35208" x2="35938" y2="69438"/>
                            <a14:foregroundMark x1="26172" y1="74817" x2="40625" y2="78240"/>
                            <a14:foregroundMark x1="26367" y1="86308" x2="39258" y2="88509"/>
                            <a14:foregroundMark x1="19727" y1="83619" x2="21094" y2="72861"/>
                            <a14:foregroundMark x1="24609" y1="52078" x2="26758" y2="44499"/>
                            <a14:foregroundMark x1="33789" y1="80929" x2="54492" y2="82641"/>
                            <a14:foregroundMark x1="49414" y1="88998" x2="56055" y2="88509"/>
                            <a14:foregroundMark x1="44141" y1="79218" x2="57227" y2="79218"/>
                            <a14:foregroundMark x1="73633" y1="66259" x2="78711" y2="58191"/>
                            <a14:foregroundMark x1="71680" y1="12714" x2="59570" y2="13447"/>
                            <a14:foregroundMark x1="42969" y1="27628" x2="44727" y2="44010"/>
                            <a14:foregroundMark x1="47461" y1="26406" x2="46484" y2="43276"/>
                            <a14:foregroundMark x1="44141" y1="36919" x2="41016" y2="50856"/>
                            <a14:foregroundMark x1="31250" y1="11736" x2="30078" y2="12714"/>
                            <a14:foregroundMark x1="15234" y1="61858" x2="15234" y2="61858"/>
                            <a14:foregroundMark x1="49805" y1="58191" x2="49805" y2="58191"/>
                            <a14:foregroundMark x1="47656" y1="71638" x2="64258" y2="61369"/>
                            <a14:foregroundMark x1="59180" y1="79951" x2="59180" y2="79951"/>
                            <a14:foregroundMark x1="70508" y1="28117" x2="64844" y2="44988"/>
                            <a14:foregroundMark x1="27344" y1="31785" x2="21484" y2="52078"/>
                            <a14:foregroundMark x1="19727" y1="47677" x2="20313" y2="72372"/>
                            <a14:foregroundMark x1="40039" y1="41565" x2="30273" y2="76039"/>
                            <a14:foregroundMark x1="60156" y1="33985" x2="49805" y2="67971"/>
                            <a14:foregroundMark x1="71875" y1="22738" x2="71289" y2="39609"/>
                            <a14:foregroundMark x1="66992" y1="79951" x2="66992" y2="79951"/>
                            <a14:foregroundMark x1="31445" y1="75550" x2="30078" y2="75550"/>
                            <a14:foregroundMark x1="24023" y1="72861" x2="24023" y2="68949"/>
                            <a14:foregroundMark x1="44141" y1="59169" x2="46289" y2="70660"/>
                            <a14:foregroundMark x1="67188" y1="19804" x2="64844" y2="41809"/>
                          </a14:backgroundRemoval>
                        </a14:imgEffect>
                      </a14:imgLayer>
                    </a14:imgProps>
                  </a:ext>
                </a:extLst>
              </a:blip>
              <a:srcRect l="15257" t="7732" r="20757" b="8129"/>
              <a:stretch/>
            </p:blipFill>
            <p:spPr>
              <a:xfrm>
                <a:off x="11751652" y="160362"/>
                <a:ext cx="196773" cy="206697"/>
              </a:xfrm>
              <a:prstGeom prst="rect">
                <a:avLst/>
              </a:prstGeom>
            </p:spPr>
          </p:pic>
        </p:grp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E9F16A23-85AA-4702-9C38-A7637984C11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0000"/>
          </a:blip>
          <a:stretch>
            <a:fillRect/>
          </a:stretch>
        </p:blipFill>
        <p:spPr>
          <a:xfrm>
            <a:off x="0" y="-151075"/>
            <a:ext cx="14508814" cy="17132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1648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Ardois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ois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oi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Ardoise</Template>
  <TotalTime>12238</TotalTime>
  <Words>990</Words>
  <Application>Microsoft Office PowerPoint</Application>
  <PresentationFormat>Grand écran</PresentationFormat>
  <Paragraphs>202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Calisto MT</vt:lpstr>
      <vt:lpstr>Cambria Math</vt:lpstr>
      <vt:lpstr>Century Gothic</vt:lpstr>
      <vt:lpstr>Courier New</vt:lpstr>
      <vt:lpstr>Georgia</vt:lpstr>
      <vt:lpstr>Times New Roman</vt:lpstr>
      <vt:lpstr>Tw Cen MT</vt:lpstr>
      <vt:lpstr>Wingdings</vt:lpstr>
      <vt:lpstr>Wingdings 2</vt:lpstr>
      <vt:lpstr>Ardoise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BRUNIQUEL</dc:creator>
  <cp:lastModifiedBy>VINCENT BRUNIQUEL</cp:lastModifiedBy>
  <cp:revision>157</cp:revision>
  <dcterms:created xsi:type="dcterms:W3CDTF">2025-06-06T11:55:00Z</dcterms:created>
  <dcterms:modified xsi:type="dcterms:W3CDTF">2025-06-24T22:58:15Z</dcterms:modified>
</cp:coreProperties>
</file>