
<file path=[Content_Types].xml><?xml version="1.0" encoding="utf-8"?>
<Types xmlns="http://schemas.openxmlformats.org/package/2006/content-types">
  <Default Extension="svg" ContentType="image/svg+xml"/>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31.xml" ContentType="application/vnd.openxmlformats-officedocument.presentationml.slide+xml"/>
  <Override PartName="/ppt/slides/slide30.xml" ContentType="application/vnd.openxmlformats-officedocument.presentationml.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s/slide1.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sldMasterIdLst>
    <p:sldMasterId id="2147483648" r:id="rId1"/>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24384000" cy="13716000"/>
  <p:notesSz cx="6858000" cy="9144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1pPr>
    <a:lvl2pPr marL="0" marR="0" indent="2286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2pPr>
    <a:lvl3pPr marL="0" marR="0" indent="4572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3pPr>
    <a:lvl4pPr marL="0" marR="0" indent="6858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4pPr>
    <a:lvl5pPr marL="0" marR="0" indent="9144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5pPr>
    <a:lvl6pPr marL="0" marR="0" indent="11430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6pPr>
    <a:lvl7pPr marL="0" marR="0" indent="13716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7pPr>
    <a:lvl8pPr marL="0" marR="0" indent="16002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8pPr>
    <a:lvl9pPr marL="0" marR="0" indent="1828800" algn="ctr" defTabSz="821531">
      <a:lnSpc>
        <a:spcPct val="100000"/>
      </a:lnSpc>
      <a:spcBef>
        <a:spcPts val="0"/>
      </a:spcBef>
      <a:spcAft>
        <a:spcPts val="0"/>
      </a:spcAft>
      <a:buClrTx/>
      <a:buSzTx/>
      <a:buFontTx/>
      <a:buNone/>
      <a:defRPr sz="5000" b="0" i="0" u="none" strike="noStrike" cap="none" spc="0">
        <a:ln>
          <a:noFill/>
        </a:ln>
        <a:solidFill>
          <a:srgbClr val="000000"/>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1" d="100"/>
          <a:sy n="61" d="100"/>
        </p:scale>
        <p:origin x="360" y="-720"/>
      </p:cViewPr>
      <p:guideLst>
        <p:guide pos="7680"/>
        <p:guide pos="4320" orient="horz"/>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presProps" Target="presProps.xml" /><Relationship Id="rId37" Type="http://schemas.openxmlformats.org/officeDocument/2006/relationships/tableStyles" Target="tableStyles.xml" /><Relationship Id="rId38"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133" name="Shape 133"/>
          <p:cNvSpPr>
            <a:spLocks noChangeAspect="1" noGrp="1" noRot="1"/>
          </p:cNvSpPr>
          <p:nvPr>
            <p:ph type="sldImg"/>
          </p:nvPr>
        </p:nvSpPr>
        <p:spPr bwMode="auto">
          <a:xfrm>
            <a:off x="1143000" y="685800"/>
            <a:ext cx="4572000" cy="3429000"/>
          </a:xfrm>
          <a:prstGeom prst="rect">
            <a:avLst/>
          </a:prstGeom>
        </p:spPr>
        <p:txBody>
          <a:bodyPr/>
          <a:lstStyle/>
          <a:p>
            <a:pPr>
              <a:defRPr/>
            </a:pPr>
            <a:endParaRPr/>
          </a:p>
        </p:txBody>
      </p:sp>
      <p:sp>
        <p:nvSpPr>
          <p:cNvPr id="134" name="Shape 134"/>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defRPr>
    </a:lvl1pPr>
    <a:lvl2pPr indent="228600" defTabSz="457200">
      <a:lnSpc>
        <a:spcPct val="117999"/>
      </a:lnSpc>
      <a:defRPr sz="2200">
        <a:latin typeface="Helvetica Neue"/>
        <a:ea typeface="Helvetica Neue"/>
        <a:cs typeface="Helvetica Neue"/>
      </a:defRPr>
    </a:lvl2pPr>
    <a:lvl3pPr indent="457200" defTabSz="457200">
      <a:lnSpc>
        <a:spcPct val="117999"/>
      </a:lnSpc>
      <a:defRPr sz="2200">
        <a:latin typeface="Helvetica Neue"/>
        <a:ea typeface="Helvetica Neue"/>
        <a:cs typeface="Helvetica Neue"/>
      </a:defRPr>
    </a:lvl3pPr>
    <a:lvl4pPr indent="685800" defTabSz="457200">
      <a:lnSpc>
        <a:spcPct val="117999"/>
      </a:lnSpc>
      <a:defRPr sz="2200">
        <a:latin typeface="Helvetica Neue"/>
        <a:ea typeface="Helvetica Neue"/>
        <a:cs typeface="Helvetica Neue"/>
      </a:defRPr>
    </a:lvl4pPr>
    <a:lvl5pPr indent="914400" defTabSz="457200">
      <a:lnSpc>
        <a:spcPct val="117999"/>
      </a:lnSpc>
      <a:defRPr sz="2200">
        <a:latin typeface="Helvetica Neue"/>
        <a:ea typeface="Helvetica Neue"/>
        <a:cs typeface="Helvetica Neue"/>
      </a:defRPr>
    </a:lvl5pPr>
    <a:lvl6pPr indent="1143000" defTabSz="457200">
      <a:lnSpc>
        <a:spcPct val="117999"/>
      </a:lnSpc>
      <a:defRPr sz="2200">
        <a:latin typeface="Helvetica Neue"/>
        <a:ea typeface="Helvetica Neue"/>
        <a:cs typeface="Helvetica Neue"/>
      </a:defRPr>
    </a:lvl6pPr>
    <a:lvl7pPr indent="1371600" defTabSz="457200">
      <a:lnSpc>
        <a:spcPct val="117999"/>
      </a:lnSpc>
      <a:defRPr sz="2200">
        <a:latin typeface="Helvetica Neue"/>
        <a:ea typeface="Helvetica Neue"/>
        <a:cs typeface="Helvetica Neue"/>
      </a:defRPr>
    </a:lvl7pPr>
    <a:lvl8pPr indent="1600200" defTabSz="457200">
      <a:lnSpc>
        <a:spcPct val="117999"/>
      </a:lnSpc>
      <a:defRPr sz="2200">
        <a:latin typeface="Helvetica Neue"/>
        <a:ea typeface="Helvetica Neue"/>
        <a:cs typeface="Helvetica Neue"/>
      </a:defRPr>
    </a:lvl8pPr>
    <a:lvl9pPr indent="1828800" defTabSz="457200">
      <a:lnSpc>
        <a:spcPct val="117999"/>
      </a:lnSpc>
      <a:defRPr sz="2200">
        <a:latin typeface="Helvetica Neue"/>
        <a:ea typeface="Helvetica Neue"/>
        <a:cs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lang="en-US"/>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Looking now at the vetting and grading aspects of </a:t>
            </a:r>
            <a:r>
              <a:rPr lang="en-US"/>
              <a:t>TransitPipe</a:t>
            </a:r>
            <a:r>
              <a:rPr lang="en-US"/>
              <a:t>, we have quite a complex setup, as you might expect.</a:t>
            </a:r>
            <a:endParaRPr/>
          </a:p>
          <a:p>
            <a:pPr>
              <a:defRPr/>
            </a:pPr>
            <a:r>
              <a:rPr lang="en-US"/>
              <a:t>Test examples:</a:t>
            </a:r>
            <a:endParaRPr/>
          </a:p>
          <a:p>
            <a:pPr marL="342900" indent="-342900">
              <a:buFontTx/>
              <a:buChar char="-"/>
              <a:defRPr/>
            </a:pPr>
            <a:r>
              <a:rPr lang="en-US"/>
              <a:t>Vetting1:</a:t>
            </a:r>
            <a:endParaRPr/>
          </a:p>
          <a:p>
            <a:pPr marL="342900" indent="-342900">
              <a:buFontTx/>
              <a:buChar char="-"/>
              <a:defRPr/>
            </a:pPr>
            <a:r>
              <a:rPr lang="en-US"/>
              <a:t>Vetting2:</a:t>
            </a:r>
            <a:endParaRPr/>
          </a:p>
          <a:p>
            <a:pPr marL="342900" indent="-342900">
              <a:buFontTx/>
              <a:buChar char="-"/>
              <a:defRPr/>
            </a:pPr>
            <a:r>
              <a:rPr lang="en-US"/>
              <a:t>Vetting3: </a:t>
            </a:r>
            <a:endParaRPr/>
          </a:p>
          <a:p>
            <a:pPr marL="342900" indent="-342900">
              <a:buFontTx/>
              <a:buChar char="-"/>
              <a:defRPr/>
            </a:pPr>
            <a:endParaRPr lang="en-US"/>
          </a:p>
          <a:p>
            <a:pPr>
              <a:defRPr/>
            </a:pPr>
            <a:r>
              <a:rPr lang="en-GB" sz="2200" b="0">
                <a:latin typeface="Helvetica Neue"/>
                <a:ea typeface="Helvetica Neue"/>
                <a:cs typeface="Helvetica Neue"/>
              </a:rPr>
              <a:t>This figures </a:t>
            </a:r>
            <a:r>
              <a:rPr lang="en-GB" sz="2200">
                <a:latin typeface="Helvetica Neue"/>
                <a:ea typeface="Helvetica Neue"/>
                <a:cs typeface="Helvetica Neue"/>
              </a:rPr>
              <a:t>does not precisely reflect the details of the implementation, which relies on a specific and complex infrastructure to optimize where and how each processing step is performed. It only gives </a:t>
            </a:r>
            <a:r>
              <a:rPr lang="en-GB" sz="2200">
                <a:latin typeface="Helvetica Neue"/>
                <a:ea typeface="Helvetica Neue"/>
                <a:cs typeface="Helvetica Neue"/>
              </a:rPr>
              <a:t>anoverview</a:t>
            </a:r>
            <a:r>
              <a:rPr lang="en-GB" sz="2200">
                <a:latin typeface="Helvetica Neue"/>
                <a:ea typeface="Helvetica Neue"/>
                <a:cs typeface="Helvetica Neue"/>
              </a:rPr>
              <a:t> of all the steps involved.</a:t>
            </a:r>
            <a:br>
              <a:rPr lang="en-GB"/>
            </a:br>
            <a:endParaRPr lang="en-GB"/>
          </a:p>
          <a:p>
            <a:pPr>
              <a:defRPr/>
            </a:pPr>
            <a:r>
              <a:rPr lang="en-US"/>
              <a:t> </a:t>
            </a:r>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lang="en-US"/>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TransitPipe</a:t>
            </a:r>
            <a:r>
              <a:rPr lang="en-US"/>
              <a:t> produces a catalogue of TCEs and exoplanet candidates, which we refer to as DP2. This is the level 2 product that Heike referred to in her talk earlier this morning.</a:t>
            </a:r>
            <a:endParaRPr/>
          </a:p>
          <a:p>
            <a:pPr marL="0" marR="0" lvl="0" indent="0" defTabSz="457200">
              <a:lnSpc>
                <a:spcPct val="117999"/>
              </a:lnSpc>
              <a:spcBef>
                <a:spcPts val="0"/>
              </a:spcBef>
              <a:spcAft>
                <a:spcPts val="0"/>
              </a:spcAft>
              <a:buClrTx/>
              <a:buSzTx/>
              <a:buFontTx/>
              <a:buNone/>
              <a:defRPr/>
            </a:pPr>
            <a:r>
              <a:rPr lang="en-US"/>
              <a:t>It also produces two additional products, TCE reports, which are very much inspired by the TESS data validation reports, and a catalogue of eclipsing binaries, both known and new, that are identified during the vetting and grading stages of </a:t>
            </a:r>
            <a:r>
              <a:rPr lang="en-US"/>
              <a:t>TransitPipe</a:t>
            </a:r>
            <a:r>
              <a:rPr lang="en-US"/>
              <a:t>.</a:t>
            </a:r>
            <a:endParaRPr/>
          </a:p>
          <a:p>
            <a:pPr marL="0" marR="0" lvl="0" indent="0" defTabSz="457200">
              <a:lnSpc>
                <a:spcPct val="117999"/>
              </a:lnSpc>
              <a:spcBef>
                <a:spcPts val="0"/>
              </a:spcBef>
              <a:spcAft>
                <a:spcPts val="0"/>
              </a:spcAft>
              <a:buClrTx/>
              <a:buSzTx/>
              <a:buFontTx/>
              <a:buNone/>
              <a:defRPr/>
            </a:pPr>
            <a:endParaRPr lang="en-US"/>
          </a:p>
          <a:p>
            <a:pPr marL="0" marR="0" lvl="0" indent="0" defTabSz="457200">
              <a:lnSpc>
                <a:spcPct val="117999"/>
              </a:lnSpc>
              <a:spcBef>
                <a:spcPts val="0"/>
              </a:spcBef>
              <a:spcAft>
                <a:spcPts val="0"/>
              </a:spcAft>
              <a:buClrTx/>
              <a:buSzTx/>
              <a:buFontTx/>
              <a:buNone/>
              <a:defRPr/>
            </a:pPr>
            <a:r>
              <a:rPr lang="en-US"/>
              <a:t>Associated QC data for DP2 that is not included in the TCE reports is produced by </a:t>
            </a:r>
            <a:r>
              <a:rPr lang="en-US"/>
              <a:t>QCPipe</a:t>
            </a:r>
            <a:r>
              <a:rPr lang="en-US"/>
              <a:t>.</a:t>
            </a:r>
            <a:endParaRPr/>
          </a:p>
          <a:p>
            <a:pPr marL="0" marR="0" lvl="0" indent="0" defTabSz="457200">
              <a:lnSpc>
                <a:spcPct val="117999"/>
              </a:lnSpc>
              <a:spcBef>
                <a:spcPts val="0"/>
              </a:spcBef>
              <a:spcAft>
                <a:spcPts val="0"/>
              </a:spcAft>
              <a:buClrTx/>
              <a:buSzTx/>
              <a:buFontTx/>
              <a:buNone/>
              <a:defRPr/>
            </a:pPr>
            <a:endParaRPr lang="en-US"/>
          </a:p>
          <a:p>
            <a:pPr>
              <a:defRPr/>
            </a:pPr>
            <a:endParaRPr lang="en-US"/>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7" name="Shape 207"/>
          <p:cNvSpPr>
            <a:spLocks noChangeAspect="1" noGrp="1" noRot="1"/>
          </p:cNvSpPr>
          <p:nvPr>
            <p:ph type="sldImg"/>
          </p:nvPr>
        </p:nvSpPr>
        <p:spPr bwMode="auto">
          <a:xfrm>
            <a:off x="381000" y="685800"/>
            <a:ext cx="6096000" cy="3429000"/>
          </a:xfrm>
          <a:prstGeom prst="rect">
            <a:avLst/>
          </a:prstGeom>
        </p:spPr>
        <p:txBody>
          <a:bodyPr/>
          <a:lstStyle/>
          <a:p>
            <a:pPr>
              <a:defRPr/>
            </a:pPr>
            <a:endParaRPr/>
          </a:p>
        </p:txBody>
      </p:sp>
      <p:sp>
        <p:nvSpPr>
          <p:cNvPr id="208" name="Shape 208"/>
          <p:cNvSpPr>
            <a:spLocks noGrp="1"/>
          </p:cNvSpPr>
          <p:nvPr>
            <p:ph type="body" sz="quarter" idx="1"/>
          </p:nvPr>
        </p:nvSpPr>
        <p:spPr bwMode="auto">
          <a:prstGeom prst="rect">
            <a:avLst/>
          </a:prstGeom>
        </p:spPr>
        <p:txBody>
          <a:bodyPr/>
          <a:lstStyle/>
          <a:p>
            <a:pPr>
              <a:defRPr/>
            </a:pPr>
            <a:r>
              <a:rPr lang="en-GB"/>
              <a:t>The </a:t>
            </a:r>
            <a:r>
              <a:rPr lang="en-GB"/>
              <a:t>PlanetPipe</a:t>
            </a:r>
            <a:r>
              <a:rPr lang="en-GB"/>
              <a:t> processing chain performs planetary system modelling, with a clear focus on robust, precise determination of planet radii and masses. Scientific modelling that does not contribute to that is </a:t>
            </a:r>
            <a:r>
              <a:rPr lang="en-GB" b="1"/>
              <a:t>out of scope</a:t>
            </a:r>
            <a:r>
              <a:rPr lang="en-GB" b="0"/>
              <a:t> and not included. </a:t>
            </a:r>
            <a:endParaRPr/>
          </a:p>
          <a:p>
            <a:pPr>
              <a:defRPr/>
            </a:pPr>
            <a:r>
              <a:rPr lang="en-GB" b="0"/>
              <a:t>PlanetPipe</a:t>
            </a:r>
            <a:r>
              <a:rPr lang="en-GB" b="0"/>
              <a:t> is very customisable. As a baseline it performs transit modelling, but additional modules can be activated as needed depending on the properties of the candidate, what data is available, and how good that data is.</a:t>
            </a:r>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7" name="Shape 207"/>
          <p:cNvSpPr>
            <a:spLocks noChangeAspect="1" noGrp="1" noRot="1"/>
          </p:cNvSpPr>
          <p:nvPr>
            <p:ph type="sldImg"/>
          </p:nvPr>
        </p:nvSpPr>
        <p:spPr bwMode="auto">
          <a:xfrm>
            <a:off x="381000" y="685800"/>
            <a:ext cx="6096000" cy="3429000"/>
          </a:xfrm>
          <a:prstGeom prst="rect">
            <a:avLst/>
          </a:prstGeom>
        </p:spPr>
        <p:txBody>
          <a:bodyPr/>
          <a:lstStyle/>
          <a:p>
            <a:pPr>
              <a:defRPr/>
            </a:pPr>
            <a:endParaRPr/>
          </a:p>
        </p:txBody>
      </p:sp>
      <p:sp>
        <p:nvSpPr>
          <p:cNvPr id="208" name="Shape 208"/>
          <p:cNvSpPr>
            <a:spLocks noGrp="1"/>
          </p:cNvSpPr>
          <p:nvPr>
            <p:ph type="body" sz="quarter" idx="1"/>
          </p:nvPr>
        </p:nvSpPr>
        <p:spPr bwMode="auto">
          <a:prstGeom prst="rect">
            <a:avLst/>
          </a:prstGeom>
        </p:spPr>
        <p:txBody>
          <a:bodyPr/>
          <a:lstStyle/>
          <a:p>
            <a:pPr>
              <a:defRPr/>
            </a:pPr>
            <a:r>
              <a:rPr lang="en-GB"/>
              <a:t>PlanetPipe</a:t>
            </a:r>
            <a:r>
              <a:rPr lang="en-GB"/>
              <a:t> stands on the shoulders of giants in terms of planetary system modelling; some of the inspirations are listed there. At it’s heart it is Bayesian analysis run in an MCMC framework, with systematics accounted for using a combination of linear terms, jitter terms, and multi-dimensional gaussian processes.</a:t>
            </a:r>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7" name="Shape 207"/>
          <p:cNvSpPr>
            <a:spLocks noChangeAspect="1" noGrp="1" noRot="1"/>
          </p:cNvSpPr>
          <p:nvPr>
            <p:ph type="sldImg"/>
          </p:nvPr>
        </p:nvSpPr>
        <p:spPr bwMode="auto">
          <a:xfrm>
            <a:off x="381000" y="685800"/>
            <a:ext cx="6096000" cy="3429000"/>
          </a:xfrm>
          <a:prstGeom prst="rect">
            <a:avLst/>
          </a:prstGeom>
        </p:spPr>
        <p:txBody>
          <a:bodyPr/>
          <a:lstStyle/>
          <a:p>
            <a:pPr>
              <a:defRPr/>
            </a:pPr>
            <a:endParaRPr/>
          </a:p>
        </p:txBody>
      </p:sp>
      <p:sp>
        <p:nvSpPr>
          <p:cNvPr id="208" name="Shape 208"/>
          <p:cNvSpPr>
            <a:spLocks noGrp="1"/>
          </p:cNvSpPr>
          <p:nvPr>
            <p:ph type="body" sz="quarter" idx="1"/>
          </p:nvPr>
        </p:nvSpPr>
        <p:spPr bwMode="auto">
          <a:prstGeom prst="rect">
            <a:avLst/>
          </a:prstGeom>
        </p:spPr>
        <p:txBody>
          <a:bodyPr/>
          <a:lstStyle/>
          <a:p>
            <a:pPr marL="0" marR="0" lvl="0" indent="0" defTabSz="457200">
              <a:lnSpc>
                <a:spcPct val="117999"/>
              </a:lnSpc>
              <a:spcBef>
                <a:spcPts val="0"/>
              </a:spcBef>
              <a:spcAft>
                <a:spcPts val="0"/>
              </a:spcAft>
              <a:buClrTx/>
              <a:buSzTx/>
              <a:buFontTx/>
              <a:buNone/>
              <a:defRPr/>
            </a:pPr>
            <a:r>
              <a:rPr lang="en-GB"/>
              <a:t>One major challenge for </a:t>
            </a:r>
            <a:r>
              <a:rPr lang="en-GB"/>
              <a:t>PlanetPipe</a:t>
            </a:r>
            <a:r>
              <a:rPr lang="en-GB"/>
              <a:t> is stellar variability, which encompasses oscillations &amp; granulation, spots/faculae/plages/ magnetic cycles, and flares.</a:t>
            </a:r>
            <a:endParaRPr/>
          </a:p>
          <a:p>
            <a:pPr marL="0" marR="0" lvl="0" indent="0" defTabSz="457200">
              <a:lnSpc>
                <a:spcPct val="117999"/>
              </a:lnSpc>
              <a:spcBef>
                <a:spcPts val="0"/>
              </a:spcBef>
              <a:spcAft>
                <a:spcPts val="0"/>
              </a:spcAft>
              <a:buClrTx/>
              <a:buSzTx/>
              <a:buFontTx/>
              <a:buNone/>
              <a:defRPr/>
            </a:pPr>
            <a:endParaRPr lang="en-GB"/>
          </a:p>
          <a:p>
            <a:pPr marL="0" marR="0" lvl="0" indent="0" defTabSz="457200">
              <a:lnSpc>
                <a:spcPct val="117999"/>
              </a:lnSpc>
              <a:spcBef>
                <a:spcPts val="0"/>
              </a:spcBef>
              <a:spcAft>
                <a:spcPts val="0"/>
              </a:spcAft>
              <a:buClrTx/>
              <a:buSzTx/>
              <a:buFontTx/>
              <a:buNone/>
              <a:defRPr/>
            </a:pPr>
            <a:r>
              <a:rPr lang="en-GB"/>
              <a:t>These can be dealt with in two ways. Either the observational data are corrected prior to </a:t>
            </a:r>
            <a:r>
              <a:rPr lang="en-GB"/>
              <a:t>PlanetPipe</a:t>
            </a:r>
            <a:r>
              <a:rPr lang="en-GB"/>
              <a:t> modelling, or variability in the extracted data is modelled as part of </a:t>
            </a:r>
            <a:r>
              <a:rPr lang="en-GB"/>
              <a:t>PlanetPipe</a:t>
            </a:r>
            <a:r>
              <a:rPr lang="en-GB"/>
              <a:t> processing.</a:t>
            </a:r>
            <a:endParaRPr/>
          </a:p>
          <a:p>
            <a:pPr marL="0" marR="0" lvl="0" indent="0" defTabSz="457200">
              <a:lnSpc>
                <a:spcPct val="117999"/>
              </a:lnSpc>
              <a:spcBef>
                <a:spcPts val="0"/>
              </a:spcBef>
              <a:spcAft>
                <a:spcPts val="0"/>
              </a:spcAft>
              <a:buClrTx/>
              <a:buSzTx/>
              <a:buFontTx/>
              <a:buNone/>
              <a:defRPr/>
            </a:pPr>
            <a:endParaRPr lang="en-GB"/>
          </a:p>
          <a:p>
            <a:pPr marL="0" marR="0" lvl="0" indent="0" defTabSz="457200">
              <a:lnSpc>
                <a:spcPct val="117999"/>
              </a:lnSpc>
              <a:spcBef>
                <a:spcPts val="0"/>
              </a:spcBef>
              <a:spcAft>
                <a:spcPts val="0"/>
              </a:spcAft>
              <a:buClrTx/>
              <a:buSzTx/>
              <a:buFontTx/>
              <a:buNone/>
              <a:defRPr/>
            </a:pPr>
            <a:r>
              <a:rPr lang="en-GB"/>
              <a:t>Mentioned GPs for systematics modelling, which will be one approach used here. But other approaches, which may help to correct for different expressions of variability, are being explored by PLATO’s SVWG.</a:t>
            </a:r>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PlanetPipe</a:t>
            </a:r>
            <a:r>
              <a:rPr lang="en-US"/>
              <a:t> produces the set of full planetary system models, both with and without contributions from ground-based follow-up. These are referred to as DP6 and DP6+Lg, respectively, and are level 2 and level 3 products from Heike’s presentation earlier. For simplicity, </a:t>
            </a:r>
            <a:r>
              <a:rPr lang="en-US"/>
              <a:t>PlanetPipe</a:t>
            </a:r>
            <a:r>
              <a:rPr lang="en-US"/>
              <a:t> produces a combined catalogue of these two products.</a:t>
            </a:r>
            <a:endParaRPr/>
          </a:p>
          <a:p>
            <a:pPr>
              <a:defRPr/>
            </a:pPr>
            <a:endParaRPr lang="en-US"/>
          </a:p>
          <a:p>
            <a:pPr>
              <a:defRPr/>
            </a:pPr>
            <a:r>
              <a:rPr lang="en-US"/>
              <a:t>Since the full planetary system models are very data-rich, complex  products, </a:t>
            </a:r>
            <a:r>
              <a:rPr lang="en-US"/>
              <a:t>PlanetPipe</a:t>
            </a:r>
            <a:r>
              <a:rPr lang="en-US"/>
              <a:t> will also produce a catalogue summarizing those, while relevant QC data is again produced by </a:t>
            </a:r>
            <a:r>
              <a:rPr lang="en-US"/>
              <a:t>QcPipe</a:t>
            </a:r>
            <a:r>
              <a:rPr lang="en-US"/>
              <a:t>.</a:t>
            </a:r>
            <a:endParaRPr/>
          </a:p>
          <a:p>
            <a:pPr>
              <a:defRPr/>
            </a:pPr>
            <a:endParaRPr lang="en-US"/>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In terms of operations, EAS operates in a cyclical fashion, with the timing of the processing cycles aligned with PLATO’s observing quarters.</a:t>
            </a:r>
            <a:endParaRPr/>
          </a:p>
          <a:p>
            <a:pPr>
              <a:defRPr/>
            </a:pPr>
            <a:r>
              <a:rPr lang="en-US"/>
              <a:t>On the left here is a simple timeline, with processing cycles running top to bottom, and the different quarters shown as the different columns.</a:t>
            </a:r>
            <a:endParaRPr/>
          </a:p>
          <a:p>
            <a:pPr>
              <a:defRPr/>
            </a:pPr>
            <a:r>
              <a:rPr lang="en-US"/>
              <a:t>Each processing cycle, EAS ingests the latest set of light curves, the most recent stellar science products and follow-up data, and its own products from the previous cycle. It then runs </a:t>
            </a:r>
            <a:r>
              <a:rPr lang="en-US"/>
              <a:t>TransitPipe</a:t>
            </a:r>
            <a:r>
              <a:rPr lang="en-US"/>
              <a:t> and </a:t>
            </a:r>
            <a:r>
              <a:rPr lang="en-US"/>
              <a:t>PlanetPipe</a:t>
            </a:r>
            <a:r>
              <a:rPr lang="en-US"/>
              <a:t> independently and automatically.</a:t>
            </a:r>
            <a:endParaRPr/>
          </a:p>
          <a:p>
            <a:pPr>
              <a:defRPr/>
            </a:pPr>
            <a:endParaRPr lang="en-US"/>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Now, you’ll notice that while PLATO is observing one Quarter, </a:t>
            </a:r>
            <a:r>
              <a:rPr lang="en-US"/>
              <a:t>TransitPipe</a:t>
            </a:r>
            <a:r>
              <a:rPr lang="en-US"/>
              <a:t> is processing the previous Quarter’s data. This is because EAS will not run until the light curves for a quarter have been detrended for systematics. </a:t>
            </a:r>
            <a:endParaRPr/>
          </a:p>
          <a:p>
            <a:pPr>
              <a:defRPr/>
            </a:pPr>
            <a:r>
              <a:rPr lang="en-US"/>
              <a:t>PlanetPipe</a:t>
            </a:r>
            <a:r>
              <a:rPr lang="en-US"/>
              <a:t>, which uses the catalogue of TCEs and candidates as input to its modelling, runs a further Quarter behind since it must wait for that catalogue to be validated.</a:t>
            </a:r>
            <a:endParaRPr/>
          </a:p>
          <a:p>
            <a:pPr>
              <a:defRPr/>
            </a:pPr>
            <a:endParaRPr lang="en-US"/>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In terms of implementation, things are looking good and are on track for the pipeline to be ready for launch. There is a full prototype of </a:t>
            </a:r>
            <a:r>
              <a:rPr lang="en-US"/>
              <a:t>TransitPipe</a:t>
            </a:r>
            <a:r>
              <a:rPr lang="en-US"/>
              <a:t> running, though some updates are needed to that to account for the most recent changes in algorithm specifications, which </a:t>
            </a:r>
            <a:r>
              <a:rPr lang="en-US"/>
              <a:t>PlanetPipe</a:t>
            </a:r>
            <a:r>
              <a:rPr lang="en-US"/>
              <a:t> has basic modelling in place and can incorporate RVs, though mass estimates from TTVs still needs to be added.</a:t>
            </a:r>
            <a:endParaRPr/>
          </a:p>
          <a:p>
            <a:pPr>
              <a:defRPr/>
            </a:pPr>
            <a:endParaRPr lang="en-US"/>
          </a:p>
          <a:p>
            <a:pPr>
              <a:defRPr/>
            </a:pPr>
            <a:r>
              <a:rPr lang="en-US"/>
              <a:t>Implementation of </a:t>
            </a:r>
            <a:r>
              <a:rPr lang="en-US"/>
              <a:t>QcPipe</a:t>
            </a:r>
            <a:r>
              <a:rPr lang="en-US"/>
              <a:t>, on the other hand, has not yet started.</a:t>
            </a:r>
            <a:endParaRPr/>
          </a:p>
          <a:p>
            <a:pPr>
              <a:defRPr/>
            </a:pPr>
            <a:endParaRPr lang="en-US"/>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15D3D61-8D6B-0413-BA36-211569CB66EE}" type="slidenum">
              <a:rPr/>
              <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Here I’m showing the detailed design of the sub-chains of </a:t>
            </a:r>
            <a:r>
              <a:rPr lang="en-US"/>
              <a:t>TransitPipe</a:t>
            </a:r>
            <a:r>
              <a:rPr lang="en-US"/>
              <a:t>, and the detailed implementation status. Each box represents a processing step. Steps in purple are implemented, with both data flow and internal algorithms in place. Steps in yellow are partially implemented, with data flow in place but only stubs in place of the actual processing algorithm. Boxes in grey are not yet implemented.</a:t>
            </a:r>
            <a:endParaRPr/>
          </a:p>
          <a:p>
            <a:pPr>
              <a:defRPr/>
            </a:pPr>
            <a:r>
              <a:rPr lang="en-US"/>
              <a:t>The overall status is very good, with most processing steps implemented. The largest gaps in coverage right now are in the vetting and grading performed by TransitPipe2.</a:t>
            </a:r>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Looking at </a:t>
            </a:r>
            <a:r>
              <a:rPr lang="en-US"/>
              <a:t>PlanetPipe</a:t>
            </a:r>
            <a:r>
              <a:rPr lang="en-US"/>
              <a:t>, as I suggest previously the implementation is less advanced, with more steps still to be implemented.</a:t>
            </a:r>
            <a:endParaRPr/>
          </a:p>
          <a:p>
            <a:pPr>
              <a:defRPr/>
            </a:pPr>
            <a:r>
              <a:rPr lang="en-US"/>
              <a:t>QcPipe</a:t>
            </a:r>
            <a:r>
              <a:rPr lang="en-US"/>
              <a:t>, as I mentioned earlier, is not yet implemented.</a:t>
            </a:r>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EAS is being deployed to remote computing infrastructure operated by IRIS.</a:t>
            </a:r>
            <a:endParaRPr/>
          </a:p>
          <a:p>
            <a:pPr>
              <a:defRPr/>
            </a:pPr>
            <a:endParaRPr lang="en-US"/>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Implementation, of course, has to be tested, and we have a wide-ranging </a:t>
            </a:r>
            <a:r>
              <a:rPr lang="en-US"/>
              <a:t>programme</a:t>
            </a:r>
            <a:r>
              <a:rPr lang="en-US"/>
              <a:t> of tests, as shown in this figure from the PLATO SGS V&amp;V Plan.</a:t>
            </a:r>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At a technical level, verification and validation are ongoing, with any software only accepted into an EAS release if it passes functional verification, while validation of the chains against their technical requirements is also performed regularly.</a:t>
            </a:r>
            <a:endParaRPr/>
          </a:p>
          <a:p>
            <a:pPr>
              <a:defRPr/>
            </a:pPr>
            <a:endParaRPr lang="en-US"/>
          </a:p>
          <a:p>
            <a:pPr>
              <a:defRPr/>
            </a:pPr>
            <a:r>
              <a:rPr lang="en-US"/>
              <a:t>Since EAS isn’t working in isolation, we also have to test the interfaces with other parts of the PLATO ground segment system. That’s ongoing as part of the continuous integration process taking place at the PLATO Data Centre.</a:t>
            </a:r>
            <a:endParaRPr/>
          </a:p>
          <a:p>
            <a:pPr>
              <a:defRPr/>
            </a:pPr>
            <a:endParaRPr lang="en-US"/>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As well as checking technical aspects, we also want to be sure that the EAS is producing outputs that are scientifically appropriate and correct. So we have an ongoing science validation </a:t>
            </a:r>
            <a:r>
              <a:rPr lang="en-US"/>
              <a:t>programme</a:t>
            </a:r>
            <a:r>
              <a:rPr lang="en-US"/>
              <a:t> that is being conducted as a series of campaigns tied to the major EAS releases. The most recent of those kicked off a few weeks ago, and we’re at the stage of updating the test cases, with the aim being to run those later in the summer.</a:t>
            </a:r>
            <a:endParaRPr/>
          </a:p>
          <a:p>
            <a:pPr>
              <a:defRPr/>
            </a:pPr>
            <a:endParaRPr lang="en-US"/>
          </a:p>
          <a:p>
            <a:pPr>
              <a:defRPr/>
            </a:pPr>
            <a:r>
              <a:rPr lang="en-US"/>
              <a:t>So far we’ve focused on the individual modules, but science validation of the full chains is planned for this coming winter.</a:t>
            </a:r>
            <a:endParaRPr/>
          </a:p>
          <a:p>
            <a:pPr>
              <a:defRPr/>
            </a:pPr>
            <a:endParaRPr lang="en-US"/>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lang="en-US"/>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GB"/>
              <a:t>I want to finish by quickly talking about completeness and reliability testing. We want to be able to judge how well the pipeline performs, and how reliable it is.</a:t>
            </a:r>
            <a:endParaRPr/>
          </a:p>
          <a:p>
            <a:pPr>
              <a:defRPr/>
            </a:pPr>
            <a:r>
              <a:rPr lang="en-GB"/>
              <a:t>We plan to do this in several stages. First, as part of that full chain science validation that I mentioned, we’ll use simulated data to evaluate completeness and reliability of the EAS. Then during operations, we’ll use signal injection with real PLATO data to redo the tests.</a:t>
            </a:r>
            <a:endParaRPr/>
          </a:p>
          <a:p>
            <a:pPr>
              <a:defRPr/>
            </a:pPr>
            <a:endParaRPr lang="en-GB"/>
          </a:p>
          <a:p>
            <a:pPr>
              <a:defRPr/>
            </a:pPr>
            <a:r>
              <a:rPr lang="en-GB"/>
              <a:t>A fundamental aspect is to understand the fraction of planets that exist but are not detected by PLATO. Non-detections can result from the simple fact that they are not transiting, but also because they are not detectable for any reason, like stellar variability or duty cycle, or too long orbital period, etc. Reliability depends on the fraction of false positives. These can be genuine astrophysical signals of non-planetary nature, but also systematics from instrumental nature</a:t>
            </a:r>
            <a:endParaRPr/>
          </a:p>
          <a:p>
            <a:pPr>
              <a:defRPr/>
            </a:pPr>
            <a:endParaRPr lang="en-GB"/>
          </a:p>
          <a:p>
            <a:pPr>
              <a:defRPr/>
            </a:pPr>
            <a:r>
              <a:rPr lang="en-GB"/>
              <a:t>Currently, we’re working out the details of the datasets that will be needed to do this – how many planetary system and false positive scenarios are needed, what properties should they have, and even how many light curves do we need to get good statistics, are the kind of things that we’re considering.</a:t>
            </a:r>
            <a:endParaRPr/>
          </a:p>
          <a:p>
            <a:pPr>
              <a:defRPr/>
            </a:pPr>
            <a:endParaRPr lang="en-GB"/>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GB"/>
              <a:t>Ultimately, we want to build our own versions of the detectability functions that we’ve seen for Kepler and TESS, and that I’m showing in these figures.</a:t>
            </a:r>
            <a:endParaRPr/>
          </a:p>
          <a:p>
            <a:pPr>
              <a:defRPr/>
            </a:pPr>
            <a:r>
              <a:rPr lang="en-GB"/>
              <a:t>We’ve done some initial testing using just the </a:t>
            </a:r>
            <a:r>
              <a:rPr lang="en-GB"/>
              <a:t>TransitPipe</a:t>
            </a:r>
            <a:r>
              <a:rPr lang="en-GB"/>
              <a:t> detection algorithm, which shows very good performance, but this isn’t yet accounting for the vetting process.</a:t>
            </a:r>
            <a:endParaRPr/>
          </a:p>
          <a:p>
            <a:pPr>
              <a:defRPr/>
            </a:pPr>
            <a:endParaRPr lang="en-GB"/>
          </a:p>
          <a:p>
            <a:pPr>
              <a:defRPr/>
            </a:pPr>
            <a:endParaRPr lang="en-GB"/>
          </a:p>
          <a:p>
            <a:pPr>
              <a:defRPr/>
            </a:pPr>
            <a:endParaRPr lang="en-GB"/>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Here’s an example from Kunimoto &amp; Matthews (2020) showing the kind of results that we are aiming to update with PLATO. </a:t>
            </a:r>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lang="en-US"/>
          </a:p>
          <a:p>
            <a:pPr marL="0" marR="0" lvl="0" indent="0" defTabSz="457200">
              <a:lnSpc>
                <a:spcPct val="117999"/>
              </a:lnSpc>
              <a:spcBef>
                <a:spcPts val="0"/>
              </a:spcBef>
              <a:spcAft>
                <a:spcPts val="0"/>
              </a:spcAft>
              <a:buClrTx/>
              <a:buSzTx/>
              <a:buFontTx/>
              <a:buNone/>
              <a:defRPr/>
            </a:pPr>
            <a:r>
              <a:rPr lang="en-US"/>
              <a:t>I’ll cover the design of the pipeline, its products, how it will operate, how we’re getting on with implementation and testing, and finish by talking about how we’ll determine the completeness and reliability of the pipeline.</a:t>
            </a:r>
            <a:endParaRPr/>
          </a:p>
          <a:p>
            <a:pPr>
              <a:defRPr/>
            </a:pPr>
            <a:endParaRPr lang="en-US"/>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C1BA7D8-E17E-5F2E-A087-CF4049FF16C6}" type="slidenum">
              <a:rPr/>
              <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14367A-97A5-8116-8453-528FC2BE6959}"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If we think about the ultimate exoplanet science goal of PLATO, what we want to do is:</a:t>
            </a:r>
            <a:endParaRPr/>
          </a:p>
          <a:p>
            <a:pPr marL="457200" indent="-457200">
              <a:buAutoNum type="arabicParenR"/>
              <a:defRPr/>
            </a:pPr>
            <a:r>
              <a:rPr lang="en-US"/>
              <a:t>Take photometric light curves</a:t>
            </a:r>
            <a:endParaRPr/>
          </a:p>
          <a:p>
            <a:pPr marL="457200" indent="-457200">
              <a:buAutoNum type="arabicParenR"/>
              <a:defRPr/>
            </a:pPr>
            <a:r>
              <a:rPr lang="en-US"/>
              <a:t>Combine those with stellar science results</a:t>
            </a:r>
            <a:endParaRPr/>
          </a:p>
          <a:p>
            <a:pPr marL="457200" indent="-457200">
              <a:buAutoNum type="arabicParenR"/>
              <a:defRPr/>
            </a:pPr>
            <a:r>
              <a:rPr lang="en-US"/>
              <a:t>And add to those follow-up observations</a:t>
            </a:r>
            <a:endParaRPr/>
          </a:p>
          <a:p>
            <a:pPr marL="0" indent="0">
              <a:buNone/>
              <a:defRPr/>
            </a:pPr>
            <a:r>
              <a:rPr lang="en-US"/>
              <a:t>To get to our goals of accurate, precise planet masses, radii, densities, and ages.</a:t>
            </a:r>
            <a:endParaRPr/>
          </a:p>
          <a:p>
            <a:pPr>
              <a:defRPr/>
            </a:pPr>
            <a:endParaRPr lang="en-US"/>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If we consider the high-level data flow to achieve those goals, we have:</a:t>
            </a:r>
            <a:endParaRPr/>
          </a:p>
          <a:p>
            <a:pPr marL="457200" indent="-457200">
              <a:buAutoNum type="arabicParenR"/>
              <a:defRPr/>
            </a:pPr>
            <a:r>
              <a:rPr lang="en-US"/>
              <a:t>The spacecraft collecting observational data</a:t>
            </a:r>
            <a:endParaRPr/>
          </a:p>
          <a:p>
            <a:pPr marL="457200" indent="-457200">
              <a:buAutoNum type="arabicParenR"/>
              <a:defRPr/>
            </a:pPr>
            <a:r>
              <a:rPr lang="en-US"/>
              <a:t>Which are downlinked to the ground, and transferred</a:t>
            </a:r>
            <a:endParaRPr/>
          </a:p>
          <a:p>
            <a:pPr marL="457200" indent="-457200">
              <a:buAutoNum type="arabicParenR"/>
              <a:defRPr/>
            </a:pPr>
            <a:r>
              <a:rPr lang="en-US"/>
              <a:t>To a central database. From there</a:t>
            </a:r>
            <a:endParaRPr/>
          </a:p>
          <a:p>
            <a:pPr marL="457200" indent="-457200">
              <a:buAutoNum type="arabicParenR"/>
              <a:defRPr/>
            </a:pPr>
            <a:r>
              <a:rPr lang="en-US"/>
              <a:t>The data pass backwards and forwards between the various data processing pipelines that produce PLATO light curves and perform exoplanet and science analyses</a:t>
            </a:r>
            <a:endParaRPr/>
          </a:p>
          <a:p>
            <a:pPr marL="457200" indent="-457200">
              <a:buAutoNum type="arabicParenR"/>
              <a:defRPr/>
            </a:pPr>
            <a:r>
              <a:rPr lang="en-US"/>
              <a:t>To get to the ultimate goal we also have contributions from ground-based observatories.</a:t>
            </a:r>
            <a:endParaRPr/>
          </a:p>
          <a:p>
            <a:pPr marL="457200" indent="-457200">
              <a:buAutoNum type="arabicParenR"/>
              <a:defRPr/>
            </a:pPr>
            <a:endParaRPr lang="en-US"/>
          </a:p>
          <a:p>
            <a:pPr>
              <a:defRPr/>
            </a:pPr>
            <a:r>
              <a:rPr lang="en-US"/>
              <a:t>Focusing on the data processing pipelines, Heike gave a brief overview of the L0 and L1 pipelines earlier</a:t>
            </a:r>
            <a:endParaRPr/>
          </a:p>
          <a:p>
            <a:pPr>
              <a:defRPr/>
            </a:pPr>
            <a:r>
              <a:rPr lang="en-US"/>
              <a:t>Rhita</a:t>
            </a:r>
            <a:r>
              <a:rPr lang="en-US"/>
              <a:t> will talk about the stellar analysis system, the SAS, in the next talk.</a:t>
            </a:r>
            <a:endParaRPr/>
          </a:p>
          <a:p>
            <a:pPr>
              <a:defRPr/>
            </a:pPr>
            <a:r>
              <a:rPr lang="en-US"/>
              <a:t>I'm focusing on the Exoplanet Analysis System, the EAS.</a:t>
            </a:r>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marL="0" marR="0" lvl="0" indent="0" defTabSz="457200">
              <a:lnSpc>
                <a:spcPct val="117999"/>
              </a:lnSpc>
              <a:spcBef>
                <a:spcPts val="0"/>
              </a:spcBef>
              <a:spcAft>
                <a:spcPts val="0"/>
              </a:spcAft>
              <a:buClrTx/>
              <a:buSzTx/>
              <a:buFontTx/>
              <a:buNone/>
              <a:defRPr/>
            </a:pPr>
            <a:r>
              <a:rPr lang="en-US"/>
              <a:t>As I’ve alluded to already, at very high level the EAS takes in PLATO light curves, stellar science products, and follow-up data, and produces the mission’s exoplanet science products.</a:t>
            </a:r>
            <a:endParaRPr/>
          </a:p>
          <a:p>
            <a:pPr>
              <a:defRPr/>
            </a:pPr>
            <a:endParaRPr lang="en-US"/>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At slightly lower level, the EAS consists of three processing chains: </a:t>
            </a:r>
            <a:r>
              <a:rPr lang="en-US"/>
              <a:t>TransitPipe</a:t>
            </a:r>
            <a:r>
              <a:rPr lang="en-US"/>
              <a:t>, </a:t>
            </a:r>
            <a:r>
              <a:rPr lang="en-US"/>
              <a:t>PlanetPipe</a:t>
            </a:r>
            <a:r>
              <a:rPr lang="en-US"/>
              <a:t>, and </a:t>
            </a:r>
            <a:r>
              <a:rPr lang="en-US"/>
              <a:t>QcPipe</a:t>
            </a:r>
            <a:r>
              <a:rPr lang="en-US"/>
              <a:t>.</a:t>
            </a:r>
            <a:endParaRPr/>
          </a:p>
          <a:p>
            <a:pPr>
              <a:defRPr/>
            </a:pPr>
            <a:r>
              <a:rPr lang="en-US"/>
              <a:t>I</a:t>
            </a:r>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Starting with </a:t>
            </a:r>
            <a:r>
              <a:rPr lang="en-US"/>
              <a:t>TransitPipe</a:t>
            </a:r>
            <a:r>
              <a:rPr lang="en-US"/>
              <a:t>, which is the processing chain that produces PLATO’s exoplanet candidates.</a:t>
            </a:r>
            <a:endParaRPr/>
          </a:p>
          <a:p>
            <a:pPr>
              <a:defRPr/>
            </a:pPr>
            <a:r>
              <a:rPr lang="en-US"/>
              <a:t>It consists of five abstract modules, the algorithms for which have been chosen by the PLATO Science management.</a:t>
            </a:r>
            <a:endParaRPr/>
          </a:p>
          <a:p>
            <a:pPr>
              <a:defRPr/>
            </a:pPr>
            <a:r>
              <a:rPr lang="en-US"/>
              <a:t>(Go through the modules)</a:t>
            </a:r>
            <a:endParaRPr/>
          </a:p>
          <a:p>
            <a:pPr>
              <a:defRPr/>
            </a:pPr>
            <a:endParaRPr lang="en-US"/>
          </a:p>
          <a:p>
            <a:pPr>
              <a:defRPr/>
            </a:pPr>
            <a:r>
              <a:rPr lang="en-US"/>
              <a:t>I’m going to briefly discuss the detection module, the vetting module(s), and the grading.</a:t>
            </a:r>
            <a:endParaRPr/>
          </a:p>
          <a:p>
            <a:pPr>
              <a:defRPr/>
            </a:pPr>
            <a:endParaRPr lang="en-US"/>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r>
              <a:rPr lang="en-US"/>
              <a:t>We had initially planned to run multiple transit detection algorithms, each processing a different subset of targets depending on its particular optimization. However, that would have introduced complication for limited gain, particularly when combined with multiple variability filtering algorithms.</a:t>
            </a:r>
            <a:endParaRPr/>
          </a:p>
          <a:p>
            <a:pPr>
              <a:defRPr/>
            </a:pPr>
            <a:r>
              <a:rPr lang="en-US"/>
              <a:t>Furthermore, the development of the new algorithm CETRA by PLATO Consortium members rendered this approach moot.</a:t>
            </a:r>
            <a:endParaRPr/>
          </a:p>
          <a:p>
            <a:pPr>
              <a:defRPr/>
            </a:pPr>
            <a:endParaRPr lang="en-US"/>
          </a:p>
          <a:p>
            <a:pPr>
              <a:defRPr/>
            </a:pPr>
            <a:r>
              <a:rPr lang="en-US"/>
              <a:t>The EAS will now process all targets using a single defined variability filter + CETRA (though we may still run additional combinations on top of this for particular subsets, e.g. young stars)</a:t>
            </a:r>
            <a:endParaRPr/>
          </a:p>
          <a:p>
            <a:pPr>
              <a:defRPr/>
            </a:pPr>
            <a:endParaRPr lang="en-US"/>
          </a:p>
          <a:p>
            <a:pPr marL="0" marR="0" lvl="0" indent="0" defTabSz="457200">
              <a:lnSpc>
                <a:spcPct val="117999"/>
              </a:lnSpc>
              <a:spcBef>
                <a:spcPts val="0"/>
              </a:spcBef>
              <a:spcAft>
                <a:spcPts val="0"/>
              </a:spcAft>
              <a:buClrTx/>
              <a:buSzTx/>
              <a:buFontTx/>
              <a:buNone/>
              <a:defRPr/>
            </a:pPr>
            <a:r>
              <a:rPr lang="en-US"/>
              <a:t>CETRA has demonstrated excellent performance. The top figure here shows the results from a CETRA linear transit signal search of the TESS high-cadence light curves of TOI-6276</a:t>
            </a:r>
            <a:r>
              <a:rPr lang="en-GB" sz="2200">
                <a:latin typeface="Helvetica Neue"/>
                <a:ea typeface="Helvetica Neue"/>
                <a:cs typeface="Helvetica Neue"/>
              </a:rPr>
              <a:t>, </a:t>
            </a:r>
            <a:r>
              <a:rPr lang="en-GB" sz="2200" b="1">
                <a:latin typeface="Helvetica Neue"/>
                <a:ea typeface="Helvetica Neue"/>
                <a:cs typeface="Helvetica Neue"/>
              </a:rPr>
              <a:t>before</a:t>
            </a:r>
            <a:r>
              <a:rPr lang="en-GB" sz="2200">
                <a:latin typeface="Helvetica Neue"/>
                <a:ea typeface="Helvetica Neue"/>
                <a:cs typeface="Helvetica Neue"/>
              </a:rPr>
              <a:t> any other signals have been removed. TOP: maximum likelihood transit depth in ppm, MIDDLE: corresponding signal-to-noise ratio, LOWER: likelihood ratio of the transit model versus a model with no transit in that location. CETRA detected all three Earth-sized planets in the system, and improved the statistical significance of the signal for the previously unvalidated third planet.</a:t>
            </a:r>
            <a:endParaRPr/>
          </a:p>
          <a:p>
            <a:pPr>
              <a:defRPr/>
            </a:pPr>
            <a:endParaRPr lang="en-US"/>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itle" userDrawn="1">
  <p:cSld name="Title &amp; Subtitle">
    <p:spTree>
      <p:nvGrpSpPr>
        <p:cNvPr id="1" name=""/>
        <p:cNvGrpSpPr/>
        <p:nvPr/>
      </p:nvGrpSpPr>
      <p:grpSpPr bwMode="auto">
        <a:xfrm>
          <a:off x="0" y="0"/>
          <a:ext cx="0" cy="0"/>
          <a:chOff x="0" y="0"/>
          <a:chExt cx="0" cy="0"/>
        </a:xfrm>
      </p:grpSpPr>
      <p:sp>
        <p:nvSpPr>
          <p:cNvPr id="13" name="Title Text"/>
          <p:cNvSpPr txBox="1">
            <a:spLocks noGrp="1"/>
          </p:cNvSpPr>
          <p:nvPr>
            <p:ph type="title"/>
          </p:nvPr>
        </p:nvSpPr>
        <p:spPr bwMode="auto">
          <a:xfrm>
            <a:off x="4833937" y="2303859"/>
            <a:ext cx="14716126" cy="4643438"/>
          </a:xfrm>
          <a:prstGeom prst="rect">
            <a:avLst/>
          </a:prstGeom>
        </p:spPr>
        <p:txBody>
          <a:bodyPr anchor="b"/>
          <a:lstStyle/>
          <a:p>
            <a:pPr>
              <a:defRPr/>
            </a:pPr>
            <a:r>
              <a:rPr/>
              <a:t>Title Text</a:t>
            </a:r>
            <a:endParaRPr/>
          </a:p>
        </p:txBody>
      </p:sp>
      <p:sp>
        <p:nvSpPr>
          <p:cNvPr id="14" name="Body Level One…"/>
          <p:cNvSpPr txBox="1">
            <a:spLocks noGrp="1"/>
          </p:cNvSpPr>
          <p:nvPr>
            <p:ph type="body" sz="quarter" idx="1"/>
          </p:nvPr>
        </p:nvSpPr>
        <p:spPr bwMode="auto">
          <a:xfrm>
            <a:off x="4833937" y="7072312"/>
            <a:ext cx="14716126" cy="1589485"/>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1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Quote">
    <p:spTree>
      <p:nvGrpSpPr>
        <p:cNvPr id="1" name=""/>
        <p:cNvGrpSpPr/>
        <p:nvPr/>
      </p:nvGrpSpPr>
      <p:grpSpPr bwMode="auto">
        <a:xfrm>
          <a:off x="0" y="0"/>
          <a:ext cx="0" cy="0"/>
          <a:chOff x="0" y="0"/>
          <a:chExt cx="0" cy="0"/>
        </a:xfrm>
      </p:grpSpPr>
      <p:sp>
        <p:nvSpPr>
          <p:cNvPr id="90" name="–Johnny Appleseed"/>
          <p:cNvSpPr txBox="1">
            <a:spLocks noGrp="1"/>
          </p:cNvSpPr>
          <p:nvPr>
            <p:ph type="body" sz="quarter" idx="21"/>
          </p:nvPr>
        </p:nvSpPr>
        <p:spPr bwMode="auto">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defRPr>
            </a:lvl1pPr>
          </a:lstStyle>
          <a:p>
            <a:pPr>
              <a:defRPr/>
            </a:pPr>
            <a:r>
              <a:rPr/>
              <a:t>–Johnny Appleseed</a:t>
            </a:r>
            <a:endParaRPr/>
          </a:p>
        </p:txBody>
      </p:sp>
      <p:sp>
        <p:nvSpPr>
          <p:cNvPr id="91" name="“Type a quote here.”"/>
          <p:cNvSpPr txBox="1">
            <a:spLocks noGrp="1"/>
          </p:cNvSpPr>
          <p:nvPr>
            <p:ph type="body" sz="quarter" idx="22"/>
          </p:nvPr>
        </p:nvSpPr>
        <p:spPr bwMode="auto">
          <a:xfrm>
            <a:off x="4833937" y="6000353"/>
            <a:ext cx="14716126" cy="965201"/>
          </a:xfrm>
          <a:prstGeom prst="rect">
            <a:avLst/>
          </a:prstGeom>
        </p:spPr>
        <p:txBody>
          <a:bodyPr>
            <a:spAutoFit/>
          </a:bodyPr>
          <a:lstStyle>
            <a:lvl1pPr marL="0" indent="0" algn="ctr">
              <a:spcBef>
                <a:spcPts val="0"/>
              </a:spcBef>
              <a:buSzTx/>
              <a:buNone/>
              <a:defRPr sz="5200"/>
            </a:lvl1pPr>
          </a:lstStyle>
          <a:p>
            <a:pPr>
              <a:defRPr/>
            </a:pPr>
            <a:r>
              <a:rPr/>
              <a:t>“Type a quote here.” </a:t>
            </a:r>
            <a:endParaRPr/>
          </a:p>
        </p:txBody>
      </p:sp>
      <p:sp>
        <p:nvSpPr>
          <p:cNvPr id="92"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Photo">
    <p:spTree>
      <p:nvGrpSpPr>
        <p:cNvPr id="1" name=""/>
        <p:cNvGrpSpPr/>
        <p:nvPr/>
      </p:nvGrpSpPr>
      <p:grpSpPr bwMode="auto">
        <a:xfrm>
          <a:off x="0" y="0"/>
          <a:ext cx="0" cy="0"/>
          <a:chOff x="0" y="0"/>
          <a:chExt cx="0" cy="0"/>
        </a:xfrm>
      </p:grpSpPr>
      <p:sp>
        <p:nvSpPr>
          <p:cNvPr id="99" name="Image"/>
          <p:cNvSpPr>
            <a:spLocks noGrp="1"/>
          </p:cNvSpPr>
          <p:nvPr>
            <p:ph type="pic" idx="21"/>
          </p:nvPr>
        </p:nvSpPr>
        <p:spPr bwMode="auto">
          <a:xfrm>
            <a:off x="1905000" y="0"/>
            <a:ext cx="21420093" cy="14287500"/>
          </a:xfrm>
          <a:prstGeom prst="rect">
            <a:avLst/>
          </a:prstGeom>
        </p:spPr>
        <p:txBody>
          <a:bodyPr lIns="91439" tIns="45719" rIns="91439" bIns="45719" anchor="t">
            <a:noAutofit/>
          </a:bodyPr>
          <a:lstStyle/>
          <a:p>
            <a:pPr>
              <a:defRPr/>
            </a:pPr>
            <a:endParaRPr/>
          </a:p>
        </p:txBody>
      </p:sp>
      <p:sp>
        <p:nvSpPr>
          <p:cNvPr id="100"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Blank">
    <p:spTree>
      <p:nvGrpSpPr>
        <p:cNvPr id="1" name=""/>
        <p:cNvGrpSpPr/>
        <p:nvPr/>
      </p:nvGrpSpPr>
      <p:grpSpPr bwMode="auto">
        <a:xfrm>
          <a:off x="0" y="0"/>
          <a:ext cx="0" cy="0"/>
          <a:chOff x="0" y="0"/>
          <a:chExt cx="0" cy="0"/>
        </a:xfrm>
      </p:grpSpPr>
      <p:sp>
        <p:nvSpPr>
          <p:cNvPr id="107"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1_Photo - Horizontal">
    <p:spTree>
      <p:nvGrpSpPr>
        <p:cNvPr id="1" name=""/>
        <p:cNvGrpSpPr/>
        <p:nvPr/>
      </p:nvGrpSpPr>
      <p:grpSpPr bwMode="auto">
        <a:xfrm>
          <a:off x="0" y="0"/>
          <a:ext cx="0" cy="0"/>
          <a:chOff x="0" y="0"/>
          <a:chExt cx="0" cy="0"/>
        </a:xfrm>
      </p:grpSpPr>
      <p:sp>
        <p:nvSpPr>
          <p:cNvPr id="114" name="Title Text"/>
          <p:cNvSpPr txBox="1">
            <a:spLocks noGrp="1"/>
          </p:cNvSpPr>
          <p:nvPr>
            <p:ph type="title"/>
          </p:nvPr>
        </p:nvSpPr>
        <p:spPr bwMode="auto">
          <a:xfrm>
            <a:off x="4833937" y="9447609"/>
            <a:ext cx="14716126" cy="2000251"/>
          </a:xfrm>
          <a:prstGeom prst="rect">
            <a:avLst/>
          </a:prstGeom>
        </p:spPr>
        <p:txBody>
          <a:bodyPr anchor="b"/>
          <a:lstStyle/>
          <a:p>
            <a:pPr>
              <a:defRPr/>
            </a:pPr>
            <a:r>
              <a:rPr/>
              <a:t>Title Text</a:t>
            </a:r>
            <a:endParaRPr/>
          </a:p>
        </p:txBody>
      </p:sp>
      <p:sp>
        <p:nvSpPr>
          <p:cNvPr id="115" name="Body Level One…"/>
          <p:cNvSpPr txBox="1">
            <a:spLocks noGrp="1"/>
          </p:cNvSpPr>
          <p:nvPr>
            <p:ph type="body" sz="quarter" idx="1"/>
          </p:nvPr>
        </p:nvSpPr>
        <p:spPr bwMode="auto">
          <a:xfrm>
            <a:off x="4833937" y="11519296"/>
            <a:ext cx="14716126" cy="1589486"/>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pic>
        <p:nvPicPr>
          <p:cNvPr id="116" name="Plato_Logo.png" descr="Plato_Logo.png"/>
          <p:cNvPicPr>
            <a:picLocks noChangeAspect="1"/>
          </p:cNvPicPr>
          <p:nvPr/>
        </p:nvPicPr>
        <p:blipFill>
          <a:blip r:embed="rId2"/>
          <a:stretch/>
        </p:blipFill>
        <p:spPr bwMode="auto">
          <a:xfrm>
            <a:off x="7189421" y="-1954"/>
            <a:ext cx="10005158" cy="10005158"/>
          </a:xfrm>
          <a:prstGeom prst="rect">
            <a:avLst/>
          </a:prstGeom>
          <a:ln w="12700">
            <a:miter lim="400000"/>
          </a:ln>
        </p:spPr>
      </p:pic>
      <p:sp>
        <p:nvSpPr>
          <p:cNvPr id="117" name="Slide Number"/>
          <p:cNvSpPr txBox="1">
            <a:spLocks noGrp="1"/>
          </p:cNvSpPr>
          <p:nvPr>
            <p:ph type="sldNum" sz="quarter" idx="2"/>
          </p:nvPr>
        </p:nvSpPr>
        <p:spPr bwMode="auto">
          <a:xfrm>
            <a:off x="11935814" y="13001625"/>
            <a:ext cx="494513" cy="511175"/>
          </a:xfrm>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Photo - Horizontal">
    <p:spTree>
      <p:nvGrpSpPr>
        <p:cNvPr id="1" name=""/>
        <p:cNvGrpSpPr/>
        <p:nvPr/>
      </p:nvGrpSpPr>
      <p:grpSpPr bwMode="auto">
        <a:xfrm>
          <a:off x="0" y="0"/>
          <a:ext cx="0" cy="0"/>
          <a:chOff x="0" y="0"/>
          <a:chExt cx="0" cy="0"/>
        </a:xfrm>
      </p:grpSpPr>
      <p:sp>
        <p:nvSpPr>
          <p:cNvPr id="124" name="Title Text"/>
          <p:cNvSpPr txBox="1">
            <a:spLocks noGrp="1"/>
          </p:cNvSpPr>
          <p:nvPr>
            <p:ph type="title"/>
          </p:nvPr>
        </p:nvSpPr>
        <p:spPr bwMode="auto">
          <a:xfrm>
            <a:off x="4833937" y="9447609"/>
            <a:ext cx="14716126" cy="2000251"/>
          </a:xfrm>
          <a:prstGeom prst="rect">
            <a:avLst/>
          </a:prstGeom>
        </p:spPr>
        <p:txBody>
          <a:bodyPr anchor="b"/>
          <a:lstStyle/>
          <a:p>
            <a:pPr>
              <a:defRPr/>
            </a:pPr>
            <a:r>
              <a:rPr/>
              <a:t>Title Text</a:t>
            </a:r>
            <a:endParaRPr/>
          </a:p>
        </p:txBody>
      </p:sp>
      <p:sp>
        <p:nvSpPr>
          <p:cNvPr id="125" name="Body Level One…"/>
          <p:cNvSpPr txBox="1">
            <a:spLocks noGrp="1"/>
          </p:cNvSpPr>
          <p:nvPr>
            <p:ph type="body" sz="quarter" idx="1"/>
          </p:nvPr>
        </p:nvSpPr>
        <p:spPr bwMode="auto">
          <a:xfrm>
            <a:off x="4833937" y="11519296"/>
            <a:ext cx="14716126" cy="1589486"/>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pic>
        <p:nvPicPr>
          <p:cNvPr id="126" name="Plato_Logo.png" descr="Plato_Logo.png"/>
          <p:cNvPicPr>
            <a:picLocks noChangeAspect="1"/>
          </p:cNvPicPr>
          <p:nvPr/>
        </p:nvPicPr>
        <p:blipFill>
          <a:blip r:embed="rId2"/>
          <a:stretch/>
        </p:blipFill>
        <p:spPr bwMode="auto">
          <a:xfrm>
            <a:off x="7189421" y="-1954"/>
            <a:ext cx="10005158" cy="10005158"/>
          </a:xfrm>
          <a:prstGeom prst="rect">
            <a:avLst/>
          </a:prstGeom>
          <a:ln w="12700">
            <a:miter lim="400000"/>
          </a:ln>
        </p:spPr>
      </p:pic>
      <p:sp>
        <p:nvSpPr>
          <p:cNvPr id="127" name="Slide Number"/>
          <p:cNvSpPr txBox="1">
            <a:spLocks noGrp="1"/>
          </p:cNvSpPr>
          <p:nvPr>
            <p:ph type="sldNum" sz="quarter" idx="2"/>
          </p:nvPr>
        </p:nvSpPr>
        <p:spPr bwMode="auto">
          <a:xfrm>
            <a:off x="11935814" y="13001625"/>
            <a:ext cx="494513" cy="511175"/>
          </a:xfrm>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2_Photo - Horizontal">
    <p:spTree>
      <p:nvGrpSpPr>
        <p:cNvPr id="1" name=""/>
        <p:cNvGrpSpPr/>
        <p:nvPr/>
      </p:nvGrpSpPr>
      <p:grpSpPr bwMode="auto">
        <a:xfrm>
          <a:off x="0" y="0"/>
          <a:ext cx="0" cy="0"/>
          <a:chOff x="0" y="0"/>
          <a:chExt cx="0" cy="0"/>
        </a:xfrm>
      </p:grpSpPr>
      <p:pic>
        <p:nvPicPr>
          <p:cNvPr id="22" name="Plato_Logo.png" descr="Plato_Logo.png"/>
          <p:cNvPicPr>
            <a:picLocks noChangeAspect="1"/>
          </p:cNvPicPr>
          <p:nvPr/>
        </p:nvPicPr>
        <p:blipFill>
          <a:blip r:embed="rId2"/>
          <a:stretch/>
        </p:blipFill>
        <p:spPr bwMode="auto">
          <a:xfrm>
            <a:off x="7189421" y="-1954"/>
            <a:ext cx="10005158" cy="10005158"/>
          </a:xfrm>
          <a:prstGeom prst="rect">
            <a:avLst/>
          </a:prstGeom>
          <a:ln w="12700">
            <a:miter lim="400000"/>
          </a:ln>
        </p:spPr>
      </p:pic>
      <p:sp>
        <p:nvSpPr>
          <p:cNvPr id="23" name="Title Text"/>
          <p:cNvSpPr txBox="1">
            <a:spLocks noGrp="1"/>
          </p:cNvSpPr>
          <p:nvPr>
            <p:ph type="title"/>
          </p:nvPr>
        </p:nvSpPr>
        <p:spPr bwMode="auto">
          <a:xfrm>
            <a:off x="4833937" y="9447609"/>
            <a:ext cx="14716126" cy="2000251"/>
          </a:xfrm>
          <a:prstGeom prst="rect">
            <a:avLst/>
          </a:prstGeom>
        </p:spPr>
        <p:txBody>
          <a:bodyPr anchor="b"/>
          <a:lstStyle/>
          <a:p>
            <a:pPr>
              <a:defRPr/>
            </a:pPr>
            <a:r>
              <a:rPr/>
              <a:t>Title Text</a:t>
            </a:r>
            <a:endParaRPr/>
          </a:p>
        </p:txBody>
      </p:sp>
      <p:sp>
        <p:nvSpPr>
          <p:cNvPr id="24" name="Body Level One…"/>
          <p:cNvSpPr txBox="1">
            <a:spLocks noGrp="1"/>
          </p:cNvSpPr>
          <p:nvPr>
            <p:ph type="body" sz="quarter" idx="1"/>
          </p:nvPr>
        </p:nvSpPr>
        <p:spPr bwMode="auto">
          <a:xfrm>
            <a:off x="4833937" y="11519296"/>
            <a:ext cx="14716126" cy="1589486"/>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25" name="Slide Number"/>
          <p:cNvSpPr txBox="1">
            <a:spLocks noGrp="1"/>
          </p:cNvSpPr>
          <p:nvPr>
            <p:ph type="sldNum" sz="quarter" idx="2"/>
          </p:nvPr>
        </p:nvSpPr>
        <p:spPr bwMode="auto">
          <a:xfrm>
            <a:off x="11935814" y="13001625"/>
            <a:ext cx="494513" cy="511175"/>
          </a:xfrm>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Title - Center">
    <p:spTree>
      <p:nvGrpSpPr>
        <p:cNvPr id="1" name=""/>
        <p:cNvGrpSpPr/>
        <p:nvPr/>
      </p:nvGrpSpPr>
      <p:grpSpPr bwMode="auto">
        <a:xfrm>
          <a:off x="0" y="0"/>
          <a:ext cx="0" cy="0"/>
          <a:chOff x="0" y="0"/>
          <a:chExt cx="0" cy="0"/>
        </a:xfrm>
      </p:grpSpPr>
      <p:sp>
        <p:nvSpPr>
          <p:cNvPr id="32" name="Title Text"/>
          <p:cNvSpPr txBox="1">
            <a:spLocks noGrp="1"/>
          </p:cNvSpPr>
          <p:nvPr>
            <p:ph type="title"/>
          </p:nvPr>
        </p:nvSpPr>
        <p:spPr bwMode="auto">
          <a:xfrm>
            <a:off x="4833937" y="4536281"/>
            <a:ext cx="14716126" cy="4643438"/>
          </a:xfrm>
          <a:prstGeom prst="rect">
            <a:avLst/>
          </a:prstGeom>
        </p:spPr>
        <p:txBody>
          <a:bodyPr/>
          <a:lstStyle/>
          <a:p>
            <a:pPr>
              <a:defRPr/>
            </a:pPr>
            <a:r>
              <a:rPr/>
              <a:t>Title Text</a:t>
            </a:r>
            <a:endParaRPr/>
          </a:p>
        </p:txBody>
      </p:sp>
      <p:sp>
        <p:nvSpPr>
          <p:cNvPr id="33"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Photo - Vertical">
    <p:spTree>
      <p:nvGrpSpPr>
        <p:cNvPr id="1" name=""/>
        <p:cNvGrpSpPr/>
        <p:nvPr/>
      </p:nvGrpSpPr>
      <p:grpSpPr bwMode="auto">
        <a:xfrm>
          <a:off x="0" y="0"/>
          <a:ext cx="0" cy="0"/>
          <a:chOff x="0" y="0"/>
          <a:chExt cx="0" cy="0"/>
        </a:xfrm>
      </p:grpSpPr>
      <p:sp>
        <p:nvSpPr>
          <p:cNvPr id="40" name="Image"/>
          <p:cNvSpPr>
            <a:spLocks noGrp="1"/>
          </p:cNvSpPr>
          <p:nvPr>
            <p:ph type="pic" idx="21"/>
          </p:nvPr>
        </p:nvSpPr>
        <p:spPr bwMode="auto">
          <a:xfrm>
            <a:off x="11020226" y="1910369"/>
            <a:ext cx="17377173" cy="11584782"/>
          </a:xfrm>
          <a:prstGeom prst="rect">
            <a:avLst/>
          </a:prstGeom>
        </p:spPr>
        <p:txBody>
          <a:bodyPr lIns="91439" tIns="45719" rIns="91439" bIns="45719" anchor="t">
            <a:noAutofit/>
          </a:bodyPr>
          <a:lstStyle/>
          <a:p>
            <a:pPr>
              <a:defRPr/>
            </a:pPr>
            <a:endParaRPr/>
          </a:p>
        </p:txBody>
      </p:sp>
      <p:sp>
        <p:nvSpPr>
          <p:cNvPr id="41"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Title - Top">
    <p:spTree>
      <p:nvGrpSpPr>
        <p:cNvPr id="1" name=""/>
        <p:cNvGrpSpPr/>
        <p:nvPr/>
      </p:nvGrpSpPr>
      <p:grpSpPr bwMode="auto">
        <a:xfrm>
          <a:off x="0" y="0"/>
          <a:ext cx="0" cy="0"/>
          <a:chOff x="0" y="0"/>
          <a:chExt cx="0" cy="0"/>
        </a:xfrm>
      </p:grpSpPr>
      <p:sp>
        <p:nvSpPr>
          <p:cNvPr id="48"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Title &amp; Bullets">
    <p:spTree>
      <p:nvGrpSpPr>
        <p:cNvPr id="1" name=""/>
        <p:cNvGrpSpPr/>
        <p:nvPr/>
      </p:nvGrpSpPr>
      <p:grpSpPr bwMode="auto">
        <a:xfrm>
          <a:off x="0" y="0"/>
          <a:ext cx="0" cy="0"/>
          <a:chOff x="0" y="0"/>
          <a:chExt cx="0" cy="0"/>
        </a:xfrm>
      </p:grpSpPr>
      <p:sp>
        <p:nvSpPr>
          <p:cNvPr id="55" name="Body Level One…"/>
          <p:cNvSpPr txBox="1">
            <a:spLocks noGrp="1"/>
          </p:cNvSpPr>
          <p:nvPr>
            <p:ph type="body" idx="1"/>
          </p:nvPr>
        </p:nvSpPr>
        <p:spPr bwMode="auto">
          <a:xfrm>
            <a:off x="251311" y="2122142"/>
            <a:ext cx="23881379" cy="11282229"/>
          </a:xfrm>
          <a:prstGeom prst="rect">
            <a:avLst/>
          </a:prstGeom>
        </p:spPr>
        <p:txBody>
          <a:bodyPr anchor="t"/>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56"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Title, Bullets &amp; Photo">
    <p:spTree>
      <p:nvGrpSpPr>
        <p:cNvPr id="1" name=""/>
        <p:cNvGrpSpPr/>
        <p:nvPr/>
      </p:nvGrpSpPr>
      <p:grpSpPr bwMode="auto">
        <a:xfrm>
          <a:off x="0" y="0"/>
          <a:ext cx="0" cy="0"/>
          <a:chOff x="0" y="0"/>
          <a:chExt cx="0" cy="0"/>
        </a:xfrm>
      </p:grpSpPr>
      <p:sp>
        <p:nvSpPr>
          <p:cNvPr id="63" name="Image"/>
          <p:cNvSpPr>
            <a:spLocks noGrp="1"/>
          </p:cNvSpPr>
          <p:nvPr>
            <p:ph type="pic" idx="21"/>
          </p:nvPr>
        </p:nvSpPr>
        <p:spPr bwMode="auto">
          <a:xfrm>
            <a:off x="10561811" y="2118107"/>
            <a:ext cx="17111390" cy="11407594"/>
          </a:xfrm>
          <a:prstGeom prst="rect">
            <a:avLst/>
          </a:prstGeom>
        </p:spPr>
        <p:txBody>
          <a:bodyPr lIns="91439" tIns="45719" rIns="91439" bIns="45719" anchor="t">
            <a:noAutofit/>
          </a:bodyPr>
          <a:lstStyle/>
          <a:p>
            <a:pPr>
              <a:defRPr/>
            </a:pPr>
            <a:endParaRPr/>
          </a:p>
        </p:txBody>
      </p:sp>
      <p:sp>
        <p:nvSpPr>
          <p:cNvPr id="64" name="Body Level One…"/>
          <p:cNvSpPr txBox="1">
            <a:spLocks noGrp="1"/>
          </p:cNvSpPr>
          <p:nvPr>
            <p:ph type="body" idx="1"/>
          </p:nvPr>
        </p:nvSpPr>
        <p:spPr bwMode="auto">
          <a:xfrm>
            <a:off x="251311" y="2170236"/>
            <a:ext cx="13955019" cy="11303518"/>
          </a:xfrm>
          <a:prstGeom prst="rect">
            <a:avLst/>
          </a:prstGeom>
        </p:spPr>
        <p:txBody>
          <a:bodyPr anchor="t"/>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6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Bullets">
    <p:spTree>
      <p:nvGrpSpPr>
        <p:cNvPr id="1" name=""/>
        <p:cNvGrpSpPr/>
        <p:nvPr/>
      </p:nvGrpSpPr>
      <p:grpSpPr bwMode="auto">
        <a:xfrm>
          <a:off x="0" y="0"/>
          <a:ext cx="0" cy="0"/>
          <a:chOff x="0" y="0"/>
          <a:chExt cx="0" cy="0"/>
        </a:xfrm>
      </p:grpSpPr>
      <p:sp>
        <p:nvSpPr>
          <p:cNvPr id="72" name="Body Level One…"/>
          <p:cNvSpPr txBox="1">
            <a:spLocks noGrp="1"/>
          </p:cNvSpPr>
          <p:nvPr>
            <p:ph type="body" idx="1"/>
          </p:nvPr>
        </p:nvSpPr>
        <p:spPr bwMode="auto">
          <a:xfrm>
            <a:off x="227263" y="2146647"/>
            <a:ext cx="23929474" cy="11341796"/>
          </a:xfrm>
          <a:prstGeom prst="rect">
            <a:avLst/>
          </a:prstGeom>
        </p:spPr>
        <p:txBody>
          <a:bodyPr anchor="t"/>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73"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x" userDrawn="1">
  <p:cSld name="Photo - 3 Up">
    <p:spTree>
      <p:nvGrpSpPr>
        <p:cNvPr id="1" name=""/>
        <p:cNvGrpSpPr/>
        <p:nvPr/>
      </p:nvGrpSpPr>
      <p:grpSpPr bwMode="auto">
        <a:xfrm>
          <a:off x="0" y="0"/>
          <a:ext cx="0" cy="0"/>
          <a:chOff x="0" y="0"/>
          <a:chExt cx="0" cy="0"/>
        </a:xfrm>
      </p:grpSpPr>
      <p:sp>
        <p:nvSpPr>
          <p:cNvPr id="80" name="Image"/>
          <p:cNvSpPr>
            <a:spLocks noGrp="1"/>
          </p:cNvSpPr>
          <p:nvPr>
            <p:ph type="pic" sz="quarter" idx="21"/>
          </p:nvPr>
        </p:nvSpPr>
        <p:spPr bwMode="auto">
          <a:xfrm>
            <a:off x="12450775" y="7807332"/>
            <a:ext cx="8518924" cy="5682241"/>
          </a:xfrm>
          <a:prstGeom prst="rect">
            <a:avLst/>
          </a:prstGeom>
        </p:spPr>
        <p:txBody>
          <a:bodyPr lIns="91439" tIns="45719" rIns="91439" bIns="45719" anchor="t">
            <a:noAutofit/>
          </a:bodyPr>
          <a:lstStyle/>
          <a:p>
            <a:pPr>
              <a:defRPr/>
            </a:pPr>
            <a:endParaRPr/>
          </a:p>
        </p:txBody>
      </p:sp>
      <p:sp>
        <p:nvSpPr>
          <p:cNvPr id="81" name="Image"/>
          <p:cNvSpPr>
            <a:spLocks noGrp="1"/>
          </p:cNvSpPr>
          <p:nvPr>
            <p:ph type="pic" sz="quarter" idx="22"/>
          </p:nvPr>
        </p:nvSpPr>
        <p:spPr bwMode="auto">
          <a:xfrm>
            <a:off x="12192000" y="2434637"/>
            <a:ext cx="8251032" cy="5500688"/>
          </a:xfrm>
          <a:prstGeom prst="rect">
            <a:avLst/>
          </a:prstGeom>
        </p:spPr>
        <p:txBody>
          <a:bodyPr lIns="91439" tIns="45719" rIns="91439" bIns="45719" anchor="t">
            <a:noAutofit/>
          </a:bodyPr>
          <a:lstStyle/>
          <a:p>
            <a:pPr>
              <a:defRPr/>
            </a:pPr>
            <a:endParaRPr/>
          </a:p>
        </p:txBody>
      </p:sp>
      <p:sp>
        <p:nvSpPr>
          <p:cNvPr id="82" name="Image"/>
          <p:cNvSpPr>
            <a:spLocks noGrp="1"/>
          </p:cNvSpPr>
          <p:nvPr>
            <p:ph type="pic" idx="23"/>
          </p:nvPr>
        </p:nvSpPr>
        <p:spPr bwMode="auto">
          <a:xfrm>
            <a:off x="-291704" y="1988343"/>
            <a:ext cx="16841392" cy="11227595"/>
          </a:xfrm>
          <a:prstGeom prst="rect">
            <a:avLst/>
          </a:prstGeom>
        </p:spPr>
        <p:txBody>
          <a:bodyPr lIns="91439" tIns="45719" rIns="91439" bIns="45719" anchor="t">
            <a:noAutofit/>
          </a:bodyPr>
          <a:lstStyle/>
          <a:p>
            <a:pPr>
              <a:defRPr/>
            </a:pPr>
            <a:endParaRPr/>
          </a:p>
        </p:txBody>
      </p:sp>
      <p:sp>
        <p:nvSpPr>
          <p:cNvPr id="83"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rgbClr val="FFFFFF"/>
        </a:solidFill>
      </p:bgPr>
    </p:bg>
    <p:spTree>
      <p:nvGrpSpPr>
        <p:cNvPr id="1" name=""/>
        <p:cNvGrpSpPr/>
        <p:nvPr/>
      </p:nvGrpSpPr>
      <p:grpSpPr bwMode="auto">
        <a:xfrm>
          <a:off x="0" y="0"/>
          <a:ext cx="0" cy="0"/>
          <a:chOff x="0" y="0"/>
          <a:chExt cx="0" cy="0"/>
        </a:xfrm>
      </p:grpSpPr>
      <p:sp>
        <p:nvSpPr>
          <p:cNvPr id="2" name="Line"/>
          <p:cNvSpPr/>
          <p:nvPr/>
        </p:nvSpPr>
        <p:spPr bwMode="auto">
          <a:xfrm>
            <a:off x="-68473" y="1799356"/>
            <a:ext cx="25035570" cy="0"/>
          </a:xfrm>
          <a:prstGeom prst="line">
            <a:avLst/>
          </a:prstGeom>
          <a:ln w="88900">
            <a:solidFill>
              <a:srgbClr val="000000"/>
            </a:solidFill>
            <a:miter lim="400000"/>
          </a:ln>
        </p:spPr>
        <p:txBody>
          <a:bodyPr lIns="71437" tIns="71437" rIns="71437" bIns="71437" anchor="ctr"/>
          <a:lstStyle/>
          <a:p>
            <a:pPr>
              <a:defRPr sz="3200"/>
            </a:pPr>
            <a:endParaRPr/>
          </a:p>
        </p:txBody>
      </p:sp>
      <p:pic>
        <p:nvPicPr>
          <p:cNvPr id="3" name="Plato_Logo.png" descr="Plato_Logo.png"/>
          <p:cNvPicPr>
            <a:picLocks noChangeAspect="1"/>
          </p:cNvPicPr>
          <p:nvPr/>
        </p:nvPicPr>
        <p:blipFill>
          <a:blip r:embed="rId16"/>
          <a:stretch/>
        </p:blipFill>
        <p:spPr bwMode="auto">
          <a:xfrm>
            <a:off x="73897" y="64256"/>
            <a:ext cx="1624088" cy="1624088"/>
          </a:xfrm>
          <a:prstGeom prst="rect">
            <a:avLst/>
          </a:prstGeom>
          <a:ln w="12700">
            <a:miter lim="400000"/>
          </a:ln>
        </p:spPr>
      </p:pic>
      <p:sp>
        <p:nvSpPr>
          <p:cNvPr id="4" name="Title Text"/>
          <p:cNvSpPr txBox="1">
            <a:spLocks noGrp="1"/>
          </p:cNvSpPr>
          <p:nvPr>
            <p:ph type="title"/>
          </p:nvPr>
        </p:nvSpPr>
        <p:spPr bwMode="auto">
          <a:xfrm>
            <a:off x="4387453" y="625078"/>
            <a:ext cx="15609094" cy="3036094"/>
          </a:xfrm>
          <a:prstGeom prst="rect">
            <a:avLst/>
          </a:prstGeom>
          <a:ln w="12700">
            <a:miter lim="400000"/>
          </a:ln>
        </p:spPr>
        <p:txBody>
          <a:bodyPr lIns="71437" tIns="71437" rIns="71437" bIns="71437" anchor="ctr">
            <a:normAutofit/>
          </a:bodyPr>
          <a:lstStyle/>
          <a:p>
            <a:pPr>
              <a:defRPr/>
            </a:pPr>
            <a:r>
              <a:rPr/>
              <a:t>Title Text</a:t>
            </a:r>
            <a:endParaRPr/>
          </a:p>
        </p:txBody>
      </p:sp>
      <p:sp>
        <p:nvSpPr>
          <p:cNvPr id="5" name="Body Level One…"/>
          <p:cNvSpPr txBox="1">
            <a:spLocks noGrp="1"/>
          </p:cNvSpPr>
          <p:nvPr>
            <p:ph type="body" idx="1"/>
          </p:nvPr>
        </p:nvSpPr>
        <p:spPr bwMode="auto">
          <a:xfrm>
            <a:off x="4387453" y="3661171"/>
            <a:ext cx="15609094" cy="8840392"/>
          </a:xfrm>
          <a:prstGeom prst="rect">
            <a:avLst/>
          </a:prstGeom>
          <a:ln w="12700">
            <a:miter lim="400000"/>
          </a:ln>
        </p:spPr>
        <p:txBody>
          <a:bodyPr lIns="71437" tIns="71437" rIns="71437" bIns="71437" anchor="ctr">
            <a:normAutofit/>
          </a:body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6" name="Slide Number"/>
          <p:cNvSpPr txBox="1">
            <a:spLocks noGrp="1"/>
          </p:cNvSpPr>
          <p:nvPr>
            <p:ph type="sldNum" sz="quarter" idx="2"/>
          </p:nvPr>
        </p:nvSpPr>
        <p:spPr bwMode="auto">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defRPr/>
            </a:pPr>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marL="0" marR="0" indent="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1pPr>
      <a:lvl2pPr marL="0" marR="0" indent="2286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2pPr>
      <a:lvl3pPr marL="0" marR="0" indent="4572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3pPr>
      <a:lvl4pPr marL="0" marR="0" indent="6858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4pPr>
      <a:lvl5pPr marL="0" marR="0" indent="9144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5pPr>
      <a:lvl6pPr marL="0" marR="0" indent="11430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6pPr>
      <a:lvl7pPr marL="0" marR="0" indent="13716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7pPr>
      <a:lvl8pPr marL="0" marR="0" indent="16002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8pPr>
      <a:lvl9pPr marL="0" marR="0" indent="18288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9pPr>
    </p:titleStyle>
    <p:body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p:bodyStyle>
    <p:otherStyle>
      <a:lvl1pPr marL="0" marR="0" indent="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1pPr>
      <a:lvl2pPr marL="0" marR="0" indent="2286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2pPr>
      <a:lvl3pPr marL="0" marR="0" indent="4572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3pPr>
      <a:lvl4pPr marL="0" marR="0" indent="6858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4pPr>
      <a:lvl5pPr marL="0" marR="0" indent="9144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5pPr>
      <a:lvl6pPr marL="0" marR="0" indent="11430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6pPr>
      <a:lvl7pPr marL="0" marR="0" indent="13716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7pPr>
      <a:lvl8pPr marL="0" marR="0" indent="16002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8pPr>
      <a:lvl9pPr marL="0" marR="0" indent="1828800" algn="ctr" defTabSz="821531">
        <a:lnSpc>
          <a:spcPct val="100000"/>
        </a:lnSpc>
        <a:spcBef>
          <a:spcPts val="0"/>
        </a:spcBef>
        <a:spcAft>
          <a:spcPts val="0"/>
        </a:spcAft>
        <a:buClrTx/>
        <a:buSzTx/>
        <a:buFontTx/>
        <a:buNone/>
        <a:defRPr sz="2400" b="0" i="0" u="none" strike="noStrike" cap="none" spc="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media1.svg"/><Relationship Id="rId5" Type="http://schemas.openxmlformats.org/officeDocument/2006/relationships/image" Target="../media/image4.png"/><Relationship Id="rId6" Type="http://schemas.openxmlformats.org/officeDocument/2006/relationships/image" Target="../media/media2.sv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8.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8.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media3.svg"/><Relationship Id="rId5" Type="http://schemas.openxmlformats.org/officeDocument/2006/relationships/image" Target="../media/image20.png"/><Relationship Id="rId6" Type="http://schemas.openxmlformats.org/officeDocument/2006/relationships/image" Target="../media/media4.sv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6" name="EAS: PSM status"/>
          <p:cNvSpPr txBox="1">
            <a:spLocks noGrp="1"/>
          </p:cNvSpPr>
          <p:nvPr>
            <p:ph type="title"/>
          </p:nvPr>
        </p:nvSpPr>
        <p:spPr bwMode="auto">
          <a:xfrm>
            <a:off x="0" y="9941408"/>
            <a:ext cx="24384001" cy="2624218"/>
          </a:xfrm>
          <a:prstGeom prst="rect">
            <a:avLst/>
          </a:prstGeom>
        </p:spPr>
        <p:txBody>
          <a:bodyPr>
            <a:noAutofit/>
          </a:bodyPr>
          <a:lstStyle/>
          <a:p>
            <a:pPr>
              <a:defRPr/>
            </a:pPr>
            <a:r>
              <a:rPr lang="en-GB" sz="8800"/>
              <a:t>The Exoplanet Analysis System:</a:t>
            </a:r>
            <a:br>
              <a:rPr lang="en-GB" sz="8800"/>
            </a:br>
            <a:r>
              <a:rPr lang="en-GB" sz="7200"/>
              <a:t>automated detection and analysis of planetary systems</a:t>
            </a:r>
            <a:endParaRPr sz="6000"/>
          </a:p>
        </p:txBody>
      </p:sp>
      <p:sp>
        <p:nvSpPr>
          <p:cNvPr id="137" name="SGS Progress Meeting #1 - 2025/05/21…"/>
          <p:cNvSpPr txBox="1">
            <a:spLocks noGrp="1"/>
          </p:cNvSpPr>
          <p:nvPr>
            <p:ph type="body" sz="quarter" idx="1"/>
          </p:nvPr>
        </p:nvSpPr>
        <p:spPr bwMode="auto">
          <a:xfrm>
            <a:off x="3228530" y="12862938"/>
            <a:ext cx="17926940" cy="688470"/>
          </a:xfrm>
          <a:prstGeom prst="rect">
            <a:avLst/>
          </a:prstGeom>
        </p:spPr>
        <p:txBody>
          <a:bodyPr>
            <a:normAutofit/>
          </a:bodyPr>
          <a:lstStyle/>
          <a:p>
            <a:pPr defTabSz="714732">
              <a:defRPr sz="3850"/>
            </a:pPr>
            <a:r>
              <a:rPr lang="en-GB" sz="3200"/>
              <a:t>PLATO - ESP2025 | 2025/06/23</a:t>
            </a:r>
            <a:endParaRPr/>
          </a:p>
        </p:txBody>
      </p:sp>
      <p:pic>
        <p:nvPicPr>
          <p:cNvPr id="4" name="Graphic 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2049860" y="219707"/>
            <a:ext cx="1393250" cy="2000251"/>
          </a:xfrm>
          <a:prstGeom prst="rect">
            <a:avLst/>
          </a:prstGeom>
        </p:spPr>
      </p:pic>
      <p:pic>
        <p:nvPicPr>
          <p:cNvPr id="5" name="Graphic 4"/>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21304670" y="2337876"/>
            <a:ext cx="2883629" cy="76183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3547872" y="57018"/>
            <a:ext cx="20726689" cy="1638564"/>
          </a:xfrm>
          <a:prstGeom prst="rect">
            <a:avLst/>
          </a:prstGeom>
        </p:spPr>
        <p:txBody>
          <a:bodyPr anchor="ctr" anchorCtr="0">
            <a:normAutofit/>
          </a:bodyPr>
          <a:lstStyle>
            <a:lvl1pPr marR="253125" algn="r">
              <a:defRPr sz="7000"/>
            </a:lvl1pPr>
          </a:lstStyle>
          <a:p>
            <a:pPr>
              <a:defRPr/>
            </a:pPr>
            <a:r>
              <a:rPr lang="en-GB"/>
              <a:t>TransitPipe</a:t>
            </a:r>
            <a:r>
              <a:rPr lang="en-GB"/>
              <a:t>: vetting TCEs &amp; grading candidates</a:t>
            </a:r>
            <a:endParaRPr/>
          </a:p>
        </p:txBody>
      </p:sp>
      <p:sp>
        <p:nvSpPr>
          <p:cNvPr id="3"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5" name="Complex, multi-stage process…"/>
          <p:cNvSpPr txBox="1">
            <a:spLocks noGrp="1"/>
          </p:cNvSpPr>
          <p:nvPr>
            <p:ph type="body" sz="half" idx="1"/>
          </p:nvPr>
        </p:nvSpPr>
        <p:spPr bwMode="auto">
          <a:xfrm>
            <a:off x="12614080" y="1984347"/>
            <a:ext cx="11514299" cy="11452218"/>
          </a:xfrm>
          <a:prstGeom prst="rect">
            <a:avLst/>
          </a:prstGeom>
        </p:spPr>
        <p:txBody>
          <a:bodyPr/>
          <a:lstStyle/>
          <a:p>
            <a:pPr marL="518583" indent="-518583" defTabSz="540067">
              <a:spcBef>
                <a:spcPts val="4900"/>
              </a:spcBef>
              <a:defRPr sz="4200">
                <a:solidFill>
                  <a:srgbClr val="003247"/>
                </a:solidFill>
              </a:defRPr>
            </a:pPr>
            <a:r>
              <a:rPr/>
              <a:t>Complex, multi-stage process</a:t>
            </a:r>
            <a:r>
              <a:rPr lang="en-GB"/>
              <a:t>:</a:t>
            </a:r>
            <a:endParaRPr/>
          </a:p>
          <a:p>
            <a:pPr marL="955548" lvl="2" indent="-571500" defTabSz="540067">
              <a:spcBef>
                <a:spcPts val="1000"/>
              </a:spcBef>
              <a:buFont typeface="Courier New"/>
              <a:buChar char="o"/>
              <a:defRPr sz="3550">
                <a:solidFill>
                  <a:srgbClr val="003247"/>
                </a:solidFill>
              </a:defRPr>
            </a:pPr>
            <a:r>
              <a:rPr/>
              <a:t>Three phases of vetting, covering different aspects.</a:t>
            </a:r>
            <a:endParaRPr/>
          </a:p>
          <a:p>
            <a:pPr marL="955548" lvl="2" indent="-571500" defTabSz="540067">
              <a:spcBef>
                <a:spcPts val="1000"/>
              </a:spcBef>
              <a:buFont typeface="Courier New"/>
              <a:buChar char="o"/>
              <a:defRPr sz="3550">
                <a:solidFill>
                  <a:srgbClr val="003247"/>
                </a:solidFill>
              </a:defRPr>
            </a:pPr>
            <a:r>
              <a:rPr/>
              <a:t>Grading of candidates based on the results from the vetting tests.</a:t>
            </a:r>
            <a:endParaRPr/>
          </a:p>
          <a:p>
            <a:pPr marL="955548" lvl="2" indent="-571500" defTabSz="540067">
              <a:spcBef>
                <a:spcPts val="1000"/>
              </a:spcBef>
              <a:buFont typeface="Courier New"/>
              <a:buChar char="o"/>
              <a:defRPr sz="3550">
                <a:solidFill>
                  <a:srgbClr val="003247"/>
                </a:solidFill>
              </a:defRPr>
            </a:pPr>
            <a:r>
              <a:rPr/>
              <a:t>Candidates that have a sufficiently high grade are ranked for follow-up.</a:t>
            </a:r>
            <a:endParaRPr/>
          </a:p>
          <a:p>
            <a:pPr marL="518583" indent="-518583" defTabSz="540067">
              <a:spcBef>
                <a:spcPts val="4900"/>
              </a:spcBef>
              <a:defRPr sz="4200">
                <a:solidFill>
                  <a:srgbClr val="003247"/>
                </a:solidFill>
              </a:defRPr>
            </a:pPr>
            <a:r>
              <a:rPr/>
              <a:t>Vetting1 checks for instrumental false alarms.</a:t>
            </a:r>
            <a:endParaRPr/>
          </a:p>
          <a:p>
            <a:pPr marL="518583" indent="-518583" defTabSz="540067">
              <a:spcBef>
                <a:spcPts val="4900"/>
              </a:spcBef>
              <a:defRPr sz="4200">
                <a:solidFill>
                  <a:srgbClr val="003247"/>
                </a:solidFill>
              </a:defRPr>
            </a:pPr>
            <a:r>
              <a:rPr/>
              <a:t>Vetting2 checks for astrophysical false positives.</a:t>
            </a:r>
            <a:endParaRPr/>
          </a:p>
          <a:p>
            <a:pPr marL="955548" lvl="2" indent="-571500" defTabSz="540067">
              <a:spcBef>
                <a:spcPts val="1000"/>
              </a:spcBef>
              <a:buFont typeface="Courier New"/>
              <a:buChar char="o"/>
              <a:defRPr sz="3550">
                <a:solidFill>
                  <a:srgbClr val="003247"/>
                </a:solidFill>
              </a:defRPr>
            </a:pPr>
            <a:r>
              <a:rPr/>
              <a:t>Applied to candidates that pass Vetting1.</a:t>
            </a:r>
            <a:endParaRPr/>
          </a:p>
          <a:p>
            <a:pPr marL="518583" indent="-518583" defTabSz="540067">
              <a:spcBef>
                <a:spcPts val="4900"/>
              </a:spcBef>
              <a:defRPr sz="4200">
                <a:solidFill>
                  <a:srgbClr val="003247"/>
                </a:solidFill>
              </a:defRPr>
            </a:pPr>
            <a:r>
              <a:rPr/>
              <a:t>Vetting3 is a Bayesian analysis of the impact of contaminants on the light curve.</a:t>
            </a:r>
            <a:endParaRPr/>
          </a:p>
          <a:p>
            <a:pPr marL="955548" lvl="2" indent="-571500" defTabSz="540067">
              <a:spcBef>
                <a:spcPts val="1000"/>
              </a:spcBef>
              <a:buFont typeface="Courier New"/>
              <a:buChar char="o"/>
              <a:defRPr sz="3550">
                <a:solidFill>
                  <a:srgbClr val="003247"/>
                </a:solidFill>
              </a:defRPr>
            </a:pPr>
            <a:r>
              <a:rPr/>
              <a:t>Applied to candidates that pass Vetting1 and Vetting2.</a:t>
            </a:r>
            <a:endParaRPr/>
          </a:p>
          <a:p>
            <a:pPr marL="955548" lvl="2" indent="-571500" defTabSz="540067">
              <a:spcBef>
                <a:spcPts val="1000"/>
              </a:spcBef>
              <a:buFont typeface="Courier New"/>
              <a:buChar char="o"/>
              <a:defRPr sz="3550">
                <a:solidFill>
                  <a:srgbClr val="003247"/>
                </a:solidFill>
              </a:defRPr>
            </a:pPr>
            <a:r>
              <a:rPr/>
              <a:t>Generates a false positive probability.</a:t>
            </a:r>
            <a:endParaRPr/>
          </a:p>
        </p:txBody>
      </p:sp>
      <p:pic>
        <p:nvPicPr>
          <p:cNvPr id="6" name="Master_algorithm.jpg" descr="Master_algorithm.jpg"/>
          <p:cNvPicPr>
            <a:picLocks noChangeAspect="1"/>
          </p:cNvPicPr>
          <p:nvPr/>
        </p:nvPicPr>
        <p:blipFill>
          <a:blip r:embed="rId3"/>
          <a:stretch/>
        </p:blipFill>
        <p:spPr bwMode="auto">
          <a:xfrm>
            <a:off x="103688" y="2306308"/>
            <a:ext cx="12299904" cy="10531036"/>
          </a:xfrm>
          <a:prstGeom prst="rect">
            <a:avLst/>
          </a:prstGeom>
          <a:ln w="12700">
            <a:miter lim="400000"/>
          </a:ln>
        </p:spPr>
      </p:pic>
      <p:sp>
        <p:nvSpPr>
          <p:cNvPr id="8" name="SGS Progress Meeting #1 - 2025/05/21…"/>
          <p:cNvSpPr txBox="1"/>
          <p:nvPr/>
        </p:nvSpPr>
        <p:spPr bwMode="auto">
          <a:xfrm>
            <a:off x="103688" y="12585031"/>
            <a:ext cx="3937730" cy="889621"/>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Deleuil</a:t>
            </a:r>
            <a:r>
              <a:rPr lang="en-GB" sz="2400" i="1">
                <a:solidFill>
                  <a:srgbClr val="003247"/>
                </a:solidFill>
              </a:rPr>
              <a:t> &amp; Sulis, </a:t>
            </a:r>
            <a:br>
              <a:rPr lang="en-GB" sz="2400" i="1">
                <a:solidFill>
                  <a:srgbClr val="003247"/>
                </a:solidFill>
              </a:rPr>
            </a:br>
            <a:r>
              <a:rPr lang="en-GB" sz="2400" i="1">
                <a:solidFill>
                  <a:srgbClr val="003247"/>
                </a:solidFill>
              </a:rPr>
              <a:t>PLATO-LAM-PSM-DD-0006</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3547872" y="57018"/>
            <a:ext cx="20726689" cy="1638564"/>
          </a:xfrm>
          <a:prstGeom prst="rect">
            <a:avLst/>
          </a:prstGeom>
        </p:spPr>
        <p:txBody>
          <a:bodyPr anchor="ctr" anchorCtr="0">
            <a:normAutofit/>
          </a:bodyPr>
          <a:lstStyle>
            <a:lvl1pPr marR="253125" algn="r">
              <a:defRPr sz="7000"/>
            </a:lvl1pPr>
          </a:lstStyle>
          <a:p>
            <a:pPr>
              <a:defRPr/>
            </a:pPr>
            <a:r>
              <a:rPr lang="en-GB"/>
              <a:t>TransitPipe</a:t>
            </a:r>
            <a:r>
              <a:rPr lang="en-GB"/>
              <a:t>: detailed design</a:t>
            </a:r>
            <a:endParaRPr/>
          </a:p>
        </p:txBody>
      </p:sp>
      <p:sp>
        <p:nvSpPr>
          <p:cNvPr id="140" name="PSM WP11 is responsible for…"/>
          <p:cNvSpPr txBox="1">
            <a:spLocks noGrp="1"/>
          </p:cNvSpPr>
          <p:nvPr>
            <p:ph type="body" idx="1"/>
          </p:nvPr>
        </p:nvSpPr>
        <p:spPr bwMode="auto">
          <a:xfrm>
            <a:off x="10328802" y="2282175"/>
            <a:ext cx="13799578" cy="11154389"/>
          </a:xfrm>
          <a:prstGeom prst="rect">
            <a:avLst/>
          </a:prstGeom>
        </p:spPr>
        <p:txBody>
          <a:bodyPr/>
          <a:lstStyle/>
          <a:p>
            <a:pPr defTabSz="610790">
              <a:spcBef>
                <a:spcPts val="5600"/>
              </a:spcBef>
              <a:defRPr sz="4750">
                <a:solidFill>
                  <a:srgbClr val="003247"/>
                </a:solidFill>
              </a:defRPr>
            </a:pPr>
            <a:r>
              <a:rPr lang="en-GB"/>
              <a:t>The detailed design of EAS breaks the abstract “modules” down into various processing sub-chains and software components.</a:t>
            </a:r>
            <a:endParaRPr/>
          </a:p>
          <a:p>
            <a:pPr defTabSz="610790">
              <a:spcBef>
                <a:spcPts val="5600"/>
              </a:spcBef>
              <a:defRPr sz="4750">
                <a:solidFill>
                  <a:srgbClr val="003247"/>
                </a:solidFill>
              </a:defRPr>
            </a:pPr>
            <a:endParaRPr lang="en-GB"/>
          </a:p>
          <a:p>
            <a:pPr defTabSz="610790">
              <a:spcBef>
                <a:spcPts val="5600"/>
              </a:spcBef>
              <a:defRPr sz="4750">
                <a:solidFill>
                  <a:srgbClr val="003247"/>
                </a:solidFill>
              </a:defRPr>
            </a:pPr>
            <a:endParaRPr lang="en-GB"/>
          </a:p>
        </p:txBody>
      </p:sp>
      <p:sp>
        <p:nvSpPr>
          <p:cNvPr id="141" name="Exoplanet Analysis System (EAS) Algorithm Specifications"/>
          <p:cNvSpPr/>
          <p:nvPr/>
        </p:nvSpPr>
        <p:spPr bwMode="auto">
          <a:xfrm>
            <a:off x="888534" y="2282176"/>
            <a:ext cx="7506187" cy="10856560"/>
          </a:xfrm>
          <a:prstGeom prst="roundRect">
            <a:avLst>
              <a:gd name="adj" fmla="val 6684"/>
            </a:avLst>
          </a:prstGeom>
          <a:solidFill>
            <a:srgbClr val="CF1D39"/>
          </a:solidFill>
          <a:ln w="63500">
            <a:noFill/>
            <a:miter/>
          </a:ln>
        </p:spPr>
        <p:txBody>
          <a:bodyPr lIns="45719" rIns="45719"/>
          <a:lstStyle>
            <a:lvl1pPr defTabSz="914400">
              <a:defRPr sz="4000">
                <a:solidFill>
                  <a:srgbClr val="003247"/>
                </a:solidFill>
                <a:latin typeface="Calibri"/>
                <a:ea typeface="Calibri"/>
                <a:cs typeface="Calibri"/>
              </a:defRPr>
            </a:lvl1pPr>
          </a:lstStyle>
          <a:p>
            <a:pPr>
              <a:defRPr/>
            </a:pPr>
            <a:r>
              <a:rPr lang="en-GB" sz="7200">
                <a:solidFill>
                  <a:schemeClr val="bg1"/>
                </a:solidFill>
              </a:rPr>
              <a:t>TransitPipe</a:t>
            </a:r>
            <a:endParaRPr sz="7200">
              <a:solidFill>
                <a:schemeClr val="bg1"/>
              </a:solidFill>
            </a:endParaRPr>
          </a:p>
        </p:txBody>
      </p:sp>
      <p:sp>
        <p:nvSpPr>
          <p:cNvPr id="144" name="Rounded Rectangle"/>
          <p:cNvSpPr/>
          <p:nvPr/>
        </p:nvSpPr>
        <p:spPr bwMode="auto">
          <a:xfrm>
            <a:off x="1317319" y="9491764"/>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Vetting possible candidates</a:t>
            </a:r>
            <a:endParaRPr sz="4400">
              <a:solidFill>
                <a:srgbClr val="003247"/>
              </a:solidFill>
              <a:latin typeface="+mj-lt"/>
            </a:endParaRPr>
          </a:p>
        </p:txBody>
      </p:sp>
      <p:sp>
        <p:nvSpPr>
          <p:cNvPr id="146" name="Rounded Rectangle"/>
          <p:cNvSpPr/>
          <p:nvPr/>
        </p:nvSpPr>
        <p:spPr bwMode="auto">
          <a:xfrm>
            <a:off x="1317322" y="11271594"/>
            <a:ext cx="6648617" cy="1292401"/>
          </a:xfrm>
          <a:prstGeom prst="roundRect">
            <a:avLst>
              <a:gd name="adj" fmla="val 25225"/>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Grading candidates</a:t>
            </a:r>
            <a:endParaRPr sz="4400">
              <a:solidFill>
                <a:srgbClr val="003247"/>
              </a:solidFill>
              <a:latin typeface="+mj-lt"/>
            </a:endParaRPr>
          </a:p>
        </p:txBody>
      </p:sp>
      <p:sp>
        <p:nvSpPr>
          <p:cNvPr id="148" name="Rounded Rectangle"/>
          <p:cNvSpPr/>
          <p:nvPr/>
        </p:nvSpPr>
        <p:spPr bwMode="auto">
          <a:xfrm>
            <a:off x="1317319" y="7710456"/>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TCE modelling</a:t>
            </a:r>
            <a:endParaRPr sz="4400">
              <a:solidFill>
                <a:srgbClr val="003247"/>
              </a:solidFill>
              <a:latin typeface="+mj-lt"/>
            </a:endParaRPr>
          </a:p>
        </p:txBody>
      </p:sp>
      <p:sp>
        <p:nvSpPr>
          <p:cNvPr id="149" name="Rounded Rectangle"/>
          <p:cNvSpPr/>
          <p:nvPr/>
        </p:nvSpPr>
        <p:spPr bwMode="auto">
          <a:xfrm>
            <a:off x="1317319" y="5929887"/>
            <a:ext cx="6648618" cy="1292401"/>
          </a:xfrm>
          <a:prstGeom prst="roundRect">
            <a:avLst>
              <a:gd name="adj" fmla="val 27799"/>
            </a:avLst>
          </a:prstGeom>
          <a:solidFill>
            <a:srgbClr val="FFFFFF"/>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Transit detection</a:t>
            </a:r>
            <a:endParaRPr sz="4400">
              <a:solidFill>
                <a:srgbClr val="003247"/>
              </a:solidFill>
              <a:latin typeface="+mj-lt"/>
            </a:endParaRPr>
          </a:p>
        </p:txBody>
      </p:sp>
      <p:sp>
        <p:nvSpPr>
          <p:cNvPr id="150" name="Rounded Rectangle"/>
          <p:cNvSpPr/>
          <p:nvPr/>
        </p:nvSpPr>
        <p:spPr bwMode="auto">
          <a:xfrm>
            <a:off x="1317319" y="4148949"/>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Filtering light curves</a:t>
            </a:r>
            <a:endParaRPr sz="4400">
              <a:solidFill>
                <a:srgbClr val="003247"/>
              </a:solidFill>
              <a:latin typeface="+mj-lt"/>
            </a:endParaRPr>
          </a:p>
        </p:txBody>
      </p:sp>
      <p:sp>
        <p:nvSpPr>
          <p:cNvPr id="6"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3" name="Rounded Rectangle 2"/>
          <p:cNvSpPr/>
          <p:nvPr/>
        </p:nvSpPr>
        <p:spPr bwMode="auto">
          <a:xfrm>
            <a:off x="10328802" y="4740442"/>
            <a:ext cx="13270337" cy="2654413"/>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TransitPipe1</a:t>
            </a:r>
            <a:endParaRPr/>
          </a:p>
          <a:p>
            <a:pPr marL="0" marR="0" indent="0" algn="ctr" defTabSz="821531">
              <a:lnSpc>
                <a:spcPct val="100000"/>
              </a:lnSpc>
              <a:spcBef>
                <a:spcPts val="0"/>
              </a:spcBef>
              <a:spcAft>
                <a:spcPts val="0"/>
              </a:spcAft>
              <a:buClrTx/>
              <a:buSzTx/>
              <a:buFontTx/>
              <a:buNone/>
              <a:defRPr/>
            </a:pPr>
            <a:r>
              <a:rPr lang="en-US" sz="4400" b="0" i="0" u="none" strike="noStrike" cap="none" spc="0">
                <a:ln>
                  <a:noFill/>
                </a:ln>
                <a:solidFill>
                  <a:srgbClr val="FFFFFF"/>
                </a:solidFill>
                <a:latin typeface="+mn-lt"/>
                <a:ea typeface="+mn-ea"/>
                <a:cs typeface="+mn-cs"/>
              </a:rPr>
              <a:t>filtering, detection, basic TCE modelling</a:t>
            </a:r>
            <a:endParaRPr/>
          </a:p>
          <a:p>
            <a:pPr marL="0" marR="0" indent="0" algn="ctr" defTabSz="821531">
              <a:lnSpc>
                <a:spcPct val="100000"/>
              </a:lnSpc>
              <a:spcBef>
                <a:spcPts val="0"/>
              </a:spcBef>
              <a:spcAft>
                <a:spcPts val="0"/>
              </a:spcAft>
              <a:buClrTx/>
              <a:buSzTx/>
              <a:buFontTx/>
              <a:buNone/>
              <a:defRPr/>
            </a:pPr>
            <a:r>
              <a:rPr lang="en-US" sz="4400">
                <a:solidFill>
                  <a:srgbClr val="FFFFFF"/>
                </a:solidFill>
              </a:rPr>
              <a:t>Runs once per target</a:t>
            </a:r>
            <a:endParaRPr lang="en-US" sz="4400" b="0" i="0" u="none" strike="noStrike" cap="none" spc="0">
              <a:ln>
                <a:noFill/>
              </a:ln>
              <a:solidFill>
                <a:srgbClr val="FFFFFF"/>
              </a:solidFill>
              <a:latin typeface="+mn-lt"/>
              <a:ea typeface="+mn-ea"/>
              <a:cs typeface="+mn-cs"/>
            </a:endParaRPr>
          </a:p>
        </p:txBody>
      </p:sp>
      <p:sp>
        <p:nvSpPr>
          <p:cNvPr id="4" name="Rounded Rectangle 3"/>
          <p:cNvSpPr/>
          <p:nvPr/>
        </p:nvSpPr>
        <p:spPr bwMode="auto">
          <a:xfrm>
            <a:off x="10328800" y="7616698"/>
            <a:ext cx="13270337" cy="2654413"/>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TransitPipe1a</a:t>
            </a:r>
            <a:endParaRPr/>
          </a:p>
          <a:p>
            <a:pPr marL="0" marR="0" indent="0" algn="ctr" defTabSz="821531">
              <a:lnSpc>
                <a:spcPct val="100000"/>
              </a:lnSpc>
              <a:spcBef>
                <a:spcPts val="0"/>
              </a:spcBef>
              <a:spcAft>
                <a:spcPts val="0"/>
              </a:spcAft>
              <a:buClrTx/>
              <a:buSzTx/>
              <a:buFontTx/>
              <a:buNone/>
              <a:defRPr/>
            </a:pPr>
            <a:r>
              <a:rPr lang="en-US" sz="4400" b="0" i="0" u="none" strike="noStrike" cap="none" spc="0">
                <a:ln>
                  <a:noFill/>
                </a:ln>
                <a:solidFill>
                  <a:srgbClr val="FFFFFF"/>
                </a:solidFill>
                <a:latin typeface="+mn-lt"/>
                <a:ea typeface="+mn-ea"/>
                <a:cs typeface="+mn-cs"/>
              </a:rPr>
              <a:t>period/epoch matching</a:t>
            </a:r>
            <a:endParaRPr/>
          </a:p>
          <a:p>
            <a:pPr marL="0" marR="0" indent="0" algn="ctr" defTabSz="821531">
              <a:lnSpc>
                <a:spcPct val="100000"/>
              </a:lnSpc>
              <a:spcBef>
                <a:spcPts val="0"/>
              </a:spcBef>
              <a:spcAft>
                <a:spcPts val="0"/>
              </a:spcAft>
              <a:buClrTx/>
              <a:buSzTx/>
              <a:buFontTx/>
              <a:buNone/>
              <a:defRPr/>
            </a:pPr>
            <a:r>
              <a:rPr lang="en-US" sz="4400">
                <a:solidFill>
                  <a:srgbClr val="FFFFFF"/>
                </a:solidFill>
              </a:rPr>
              <a:t>Runs once on all TCEs</a:t>
            </a:r>
            <a:endParaRPr lang="en-US" sz="4400" b="0" i="0" u="none" strike="noStrike" cap="none" spc="0">
              <a:ln>
                <a:noFill/>
              </a:ln>
              <a:solidFill>
                <a:srgbClr val="FFFFFF"/>
              </a:solidFill>
              <a:latin typeface="+mn-lt"/>
              <a:ea typeface="+mn-ea"/>
              <a:cs typeface="+mn-cs"/>
            </a:endParaRPr>
          </a:p>
        </p:txBody>
      </p:sp>
      <p:sp>
        <p:nvSpPr>
          <p:cNvPr id="5" name="Rounded Rectangle 4"/>
          <p:cNvSpPr/>
          <p:nvPr/>
        </p:nvSpPr>
        <p:spPr bwMode="auto">
          <a:xfrm>
            <a:off x="10328801" y="10489860"/>
            <a:ext cx="13270336" cy="2654412"/>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TransitPipe2</a:t>
            </a:r>
            <a:endParaRPr/>
          </a:p>
          <a:p>
            <a:pPr marL="0" marR="0" indent="0" algn="ctr" defTabSz="821531">
              <a:lnSpc>
                <a:spcPct val="100000"/>
              </a:lnSpc>
              <a:spcBef>
                <a:spcPts val="0"/>
              </a:spcBef>
              <a:spcAft>
                <a:spcPts val="0"/>
              </a:spcAft>
              <a:buClrTx/>
              <a:buSzTx/>
              <a:buFontTx/>
              <a:buNone/>
              <a:defRPr/>
            </a:pPr>
            <a:r>
              <a:rPr lang="en-US" sz="4400" b="0" i="0" u="none" strike="noStrike" cap="none" spc="0">
                <a:ln>
                  <a:noFill/>
                </a:ln>
                <a:solidFill>
                  <a:srgbClr val="FFFFFF"/>
                </a:solidFill>
                <a:latin typeface="+mn-lt"/>
                <a:ea typeface="+mn-ea"/>
                <a:cs typeface="+mn-cs"/>
              </a:rPr>
              <a:t>vetting, iterative TCE modelling, grading &amp; ranking</a:t>
            </a:r>
            <a:endParaRPr/>
          </a:p>
          <a:p>
            <a:pPr marL="0" marR="0" indent="0" algn="ctr" defTabSz="821531">
              <a:lnSpc>
                <a:spcPct val="100000"/>
              </a:lnSpc>
              <a:spcBef>
                <a:spcPts val="0"/>
              </a:spcBef>
              <a:spcAft>
                <a:spcPts val="0"/>
              </a:spcAft>
              <a:buClrTx/>
              <a:buSzTx/>
              <a:buFontTx/>
              <a:buNone/>
              <a:defRPr/>
            </a:pPr>
            <a:r>
              <a:rPr lang="en-US" sz="4400">
                <a:solidFill>
                  <a:srgbClr val="FFFFFF"/>
                </a:solidFill>
              </a:rPr>
              <a:t>Runs once per TCE</a:t>
            </a:r>
            <a:endParaRPr lang="en-US" sz="4400" b="0" i="0" u="none" strike="noStrike" cap="none" spc="0">
              <a:ln>
                <a:noFill/>
              </a:ln>
              <a:solidFill>
                <a:srgbClr val="FFFFFF"/>
              </a:solidFill>
              <a:latin typeface="+mn-lt"/>
              <a:ea typeface="+mn-ea"/>
              <a:cs typeface="+mn-cs"/>
            </a:endParaRPr>
          </a:p>
        </p:txBody>
      </p:sp>
      <p:sp>
        <p:nvSpPr>
          <p:cNvPr id="7" name="Down Arrow 6"/>
          <p:cNvSpPr/>
          <p:nvPr/>
        </p:nvSpPr>
        <p:spPr bwMode="auto">
          <a:xfrm rot="16199999">
            <a:off x="8740760" y="8131187"/>
            <a:ext cx="1242000" cy="1625433"/>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Rounded Rectangle 4"/>
          <p:cNvSpPr/>
          <p:nvPr/>
        </p:nvSpPr>
        <p:spPr bwMode="auto">
          <a:xfrm>
            <a:off x="10584179" y="6482219"/>
            <a:ext cx="8663941" cy="1953992"/>
          </a:xfrm>
          <a:prstGeom prst="roundRect">
            <a:avLst>
              <a:gd name="adj" fmla="val 10940"/>
            </a:avLst>
          </a:prstGeom>
          <a:solidFill>
            <a:srgbClr val="ED1B2F"/>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PlanetPipe</a:t>
            </a:r>
            <a:endParaRPr lang="en-US" sz="8000" b="0" i="0" u="none" strike="noStrike" cap="none" spc="0">
              <a:ln>
                <a:noFill/>
              </a:ln>
              <a:solidFill>
                <a:srgbClr val="FFFFFF"/>
              </a:solidFill>
              <a:latin typeface="+mn-lt"/>
              <a:ea typeface="+mn-ea"/>
              <a:cs typeface="+mn-cs"/>
            </a:endParaRPr>
          </a:p>
        </p:txBody>
      </p:sp>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TransitPipe</a:t>
            </a:r>
            <a:r>
              <a:rPr lang="en-GB"/>
              <a:t>: data products</a:t>
            </a:r>
            <a:endParaRPr/>
          </a:p>
        </p:txBody>
      </p:sp>
      <p:sp>
        <p:nvSpPr>
          <p:cNvPr id="2" name="Rounded Rectangle 1"/>
          <p:cNvSpPr/>
          <p:nvPr/>
        </p:nvSpPr>
        <p:spPr bwMode="auto">
          <a:xfrm>
            <a:off x="784860" y="4321514"/>
            <a:ext cx="22814280" cy="1953992"/>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9600" b="0" i="0" u="none" strike="noStrike" cap="none" spc="0">
                <a:ln>
                  <a:noFill/>
                </a:ln>
                <a:solidFill>
                  <a:srgbClr val="FFFFFF"/>
                </a:solidFill>
                <a:latin typeface="+mn-lt"/>
                <a:ea typeface="+mn-ea"/>
                <a:cs typeface="+mn-cs"/>
              </a:rPr>
              <a:t>EAS</a:t>
            </a:r>
            <a:endParaRPr/>
          </a:p>
        </p:txBody>
      </p:sp>
      <p:sp>
        <p:nvSpPr>
          <p:cNvPr id="6" name="Down Arrow 5"/>
          <p:cNvSpPr/>
          <p:nvPr/>
        </p:nvSpPr>
        <p:spPr bwMode="auto">
          <a:xfrm>
            <a:off x="3594940" y="3282261"/>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0" name="PSM WP11 is responsible for…"/>
          <p:cNvSpPr txBox="1"/>
          <p:nvPr/>
        </p:nvSpPr>
        <p:spPr bwMode="auto">
          <a:xfrm>
            <a:off x="1480075" y="2258966"/>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4750">
                <a:solidFill>
                  <a:srgbClr val="003247"/>
                </a:solidFill>
              </a:rPr>
              <a:t>PLATO light curves</a:t>
            </a:r>
            <a:endParaRPr/>
          </a:p>
        </p:txBody>
      </p:sp>
      <p:sp>
        <p:nvSpPr>
          <p:cNvPr id="11" name="PSM WP11 is responsible for…"/>
          <p:cNvSpPr txBox="1"/>
          <p:nvPr/>
        </p:nvSpPr>
        <p:spPr bwMode="auto">
          <a:xfrm>
            <a:off x="8757319" y="2258966"/>
            <a:ext cx="6869361"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Stellar science products</a:t>
            </a:r>
            <a:endParaRPr/>
          </a:p>
        </p:txBody>
      </p:sp>
      <p:sp>
        <p:nvSpPr>
          <p:cNvPr id="12" name="PSM WP11 is responsible for…"/>
          <p:cNvSpPr txBox="1"/>
          <p:nvPr/>
        </p:nvSpPr>
        <p:spPr bwMode="auto">
          <a:xfrm>
            <a:off x="18460895" y="2258966"/>
            <a:ext cx="44430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Follow-up data</a:t>
            </a:r>
            <a:endParaRPr/>
          </a:p>
        </p:txBody>
      </p:sp>
      <p:sp>
        <p:nvSpPr>
          <p:cNvPr id="13" name="PSM WP11 is responsible for…"/>
          <p:cNvSpPr txBox="1"/>
          <p:nvPr/>
        </p:nvSpPr>
        <p:spPr bwMode="auto">
          <a:xfrm>
            <a:off x="784860" y="9511118"/>
            <a:ext cx="9414510" cy="1553121"/>
          </a:xfrm>
          <a:prstGeom prst="rect">
            <a:avLst/>
          </a:prstGeom>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000">
                <a:solidFill>
                  <a:srgbClr val="003247"/>
                </a:solidFill>
              </a:rPr>
              <a:t>Catalogue of TCEs &amp; exoplanet candidates (DP2)</a:t>
            </a:r>
            <a:endParaRPr/>
          </a:p>
        </p:txBody>
      </p:sp>
      <p:sp>
        <p:nvSpPr>
          <p:cNvPr id="16" name="Down Arrow 15"/>
          <p:cNvSpPr/>
          <p:nvPr/>
        </p:nvSpPr>
        <p:spPr bwMode="auto">
          <a:xfrm>
            <a:off x="11570999"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7" name="Down Arrow 16"/>
          <p:cNvSpPr/>
          <p:nvPr/>
        </p:nvSpPr>
        <p:spPr bwMode="auto">
          <a:xfrm>
            <a:off x="20061410"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9" name="Down Arrow 18"/>
          <p:cNvSpPr/>
          <p:nvPr/>
        </p:nvSpPr>
        <p:spPr bwMode="auto">
          <a:xfrm>
            <a:off x="4880640" y="8642924"/>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4" name="Rounded Rectangle 3"/>
          <p:cNvSpPr/>
          <p:nvPr/>
        </p:nvSpPr>
        <p:spPr bwMode="auto">
          <a:xfrm>
            <a:off x="784861" y="6482219"/>
            <a:ext cx="9414510" cy="1953992"/>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TransitPipe</a:t>
            </a:r>
            <a:endParaRPr lang="en-US" sz="8000" b="0" i="0" u="none" strike="noStrike" cap="none" spc="0">
              <a:ln>
                <a:noFill/>
              </a:ln>
              <a:solidFill>
                <a:srgbClr val="FFFFFF"/>
              </a:solidFill>
              <a:latin typeface="+mn-lt"/>
              <a:ea typeface="+mn-ea"/>
              <a:cs typeface="+mn-cs"/>
            </a:endParaRPr>
          </a:p>
        </p:txBody>
      </p:sp>
      <p:sp>
        <p:nvSpPr>
          <p:cNvPr id="7" name="Rounded Rectangle 6"/>
          <p:cNvSpPr/>
          <p:nvPr/>
        </p:nvSpPr>
        <p:spPr bwMode="auto">
          <a:xfrm>
            <a:off x="19632928" y="6482219"/>
            <a:ext cx="3966211" cy="1953992"/>
          </a:xfrm>
          <a:prstGeom prst="roundRect">
            <a:avLst>
              <a:gd name="adj" fmla="val 10940"/>
            </a:avLst>
          </a:prstGeom>
          <a:solidFill>
            <a:srgbClr val="F1666A"/>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QcPipe</a:t>
            </a:r>
            <a:endParaRPr lang="en-US" sz="8000" b="0" i="0" u="none" strike="noStrike" cap="none" spc="0">
              <a:ln>
                <a:noFill/>
              </a:ln>
              <a:solidFill>
                <a:srgbClr val="FFFFFF"/>
              </a:solidFill>
              <a:latin typeface="+mn-lt"/>
              <a:ea typeface="+mn-ea"/>
              <a:cs typeface="+mn-cs"/>
            </a:endParaRPr>
          </a:p>
        </p:txBody>
      </p:sp>
      <p:sp>
        <p:nvSpPr>
          <p:cNvPr id="9"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EAS 2025 | SS1 - PLATO's Prospects in Exoplanet and Stellar Science | 2025/06/23</a:t>
            </a:r>
            <a:endParaRPr/>
          </a:p>
        </p:txBody>
      </p:sp>
      <p:grpSp>
        <p:nvGrpSpPr>
          <p:cNvPr id="22" name="Group 21"/>
          <p:cNvGrpSpPr/>
          <p:nvPr/>
        </p:nvGrpSpPr>
        <p:grpSpPr bwMode="auto">
          <a:xfrm>
            <a:off x="784860" y="8678578"/>
            <a:ext cx="22814279" cy="4608457"/>
            <a:chOff x="784860" y="8678578"/>
            <a:chExt cx="22814279" cy="4608457"/>
          </a:xfrm>
        </p:grpSpPr>
        <p:sp>
          <p:nvSpPr>
            <p:cNvPr id="14" name="PSM WP11 is responsible for…"/>
            <p:cNvSpPr txBox="1"/>
            <p:nvPr/>
          </p:nvSpPr>
          <p:spPr bwMode="auto">
            <a:xfrm>
              <a:off x="784860" y="11132818"/>
              <a:ext cx="9414510" cy="1968715"/>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3200"/>
                </a:spcBef>
                <a:buFontTx/>
                <a:buNone/>
                <a:defRPr sz="4750">
                  <a:solidFill>
                    <a:srgbClr val="003247"/>
                  </a:solidFill>
                </a:defRPr>
              </a:pPr>
              <a:r>
                <a:rPr lang="en-GB" sz="4000">
                  <a:solidFill>
                    <a:srgbClr val="003247"/>
                  </a:solidFill>
                </a:rPr>
                <a:t>TCE reports</a:t>
              </a:r>
              <a:endParaRPr/>
            </a:p>
            <a:p>
              <a:pPr marL="0" indent="0" algn="ctr" defTabSz="610790">
                <a:spcBef>
                  <a:spcPts val="3200"/>
                </a:spcBef>
                <a:buFontTx/>
                <a:buNone/>
                <a:defRPr sz="4750">
                  <a:solidFill>
                    <a:srgbClr val="003247"/>
                  </a:solidFill>
                </a:defRPr>
              </a:pPr>
              <a:r>
                <a:rPr lang="en-GB" sz="4000">
                  <a:solidFill>
                    <a:srgbClr val="003247"/>
                  </a:solidFill>
                </a:rPr>
                <a:t>Eclipsing binary catalogue</a:t>
              </a:r>
              <a:endParaRPr/>
            </a:p>
          </p:txBody>
        </p:sp>
        <p:sp>
          <p:nvSpPr>
            <p:cNvPr id="20" name="PSM WP11 is responsible for…"/>
            <p:cNvSpPr txBox="1"/>
            <p:nvPr/>
          </p:nvSpPr>
          <p:spPr bwMode="auto">
            <a:xfrm>
              <a:off x="19632928" y="9511118"/>
              <a:ext cx="3966211" cy="3775918"/>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000">
                  <a:solidFill>
                    <a:srgbClr val="003247"/>
                  </a:solidFill>
                </a:rPr>
                <a:t>QC data for DP2</a:t>
              </a:r>
              <a:endParaRPr/>
            </a:p>
          </p:txBody>
        </p:sp>
        <p:sp>
          <p:nvSpPr>
            <p:cNvPr id="21" name="Down Arrow 14"/>
            <p:cNvSpPr/>
            <p:nvPr/>
          </p:nvSpPr>
          <p:spPr bwMode="auto">
            <a:xfrm>
              <a:off x="20995033" y="8678578"/>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2" name="Planetary system modelling"/>
          <p:cNvSpPr txBox="1">
            <a:spLocks noGrp="1"/>
          </p:cNvSpPr>
          <p:nvPr>
            <p:ph type="title" idx="4294967295"/>
          </p:nvPr>
        </p:nvSpPr>
        <p:spPr bwMode="auto">
          <a:xfrm>
            <a:off x="1787293" y="57018"/>
            <a:ext cx="22487268" cy="1638564"/>
          </a:xfrm>
          <a:prstGeom prst="rect">
            <a:avLst/>
          </a:prstGeom>
        </p:spPr>
        <p:txBody>
          <a:bodyPr anchor="ctr" anchorCtr="0"/>
          <a:lstStyle>
            <a:lvl1pPr marR="253125" algn="r">
              <a:defRPr sz="7000"/>
            </a:lvl1pPr>
          </a:lstStyle>
          <a:p>
            <a:pPr>
              <a:defRPr/>
            </a:pPr>
            <a:r>
              <a:rPr lang="en-GB"/>
              <a:t>PlanetPipe: p</a:t>
            </a:r>
            <a:r>
              <a:rPr/>
              <a:t>lanetary</a:t>
            </a:r>
            <a:r>
              <a:rPr/>
              <a:t> system modelling</a:t>
            </a:r>
            <a:endParaRPr/>
          </a:p>
        </p:txBody>
      </p:sp>
      <p:sp>
        <p:nvSpPr>
          <p:cNvPr id="203" name="Specifications for PlanetPipe combine existing state of the art algorithms in a modular fashion.…"/>
          <p:cNvSpPr txBox="1">
            <a:spLocks noGrp="1"/>
          </p:cNvSpPr>
          <p:nvPr>
            <p:ph type="body" idx="1"/>
          </p:nvPr>
        </p:nvSpPr>
        <p:spPr bwMode="auto">
          <a:xfrm>
            <a:off x="11573319" y="1984347"/>
            <a:ext cx="12555061" cy="11539800"/>
          </a:xfrm>
          <a:prstGeom prst="rect">
            <a:avLst/>
          </a:prstGeom>
        </p:spPr>
        <p:txBody>
          <a:bodyPr>
            <a:normAutofit/>
          </a:bodyPr>
          <a:lstStyle/>
          <a:p>
            <a:pPr marL="549451" indent="-549451" defTabSz="572214">
              <a:spcBef>
                <a:spcPts val="5200"/>
              </a:spcBef>
              <a:defRPr sz="4450">
                <a:solidFill>
                  <a:srgbClr val="003247"/>
                </a:solidFill>
              </a:defRPr>
            </a:pPr>
            <a:r>
              <a:rPr lang="en-GB"/>
              <a:t>PlanetPipe</a:t>
            </a:r>
            <a:r>
              <a:rPr lang="en-GB"/>
              <a:t> is a suite of modelling algorithms. </a:t>
            </a:r>
            <a:endParaRPr/>
          </a:p>
          <a:p>
            <a:pPr marL="549451" indent="-549451" defTabSz="572214">
              <a:spcBef>
                <a:spcPts val="5200"/>
              </a:spcBef>
              <a:defRPr sz="4450">
                <a:solidFill>
                  <a:srgbClr val="003247"/>
                </a:solidFill>
              </a:defRPr>
            </a:pPr>
            <a:r>
              <a:rPr lang="en-GB"/>
              <a:t>Only modelling that contributes to optimal, robust determination of precise planet radii and masses is included. </a:t>
            </a:r>
            <a:endParaRPr/>
          </a:p>
          <a:p>
            <a:pPr marL="549451" indent="-549451" defTabSz="572214">
              <a:spcBef>
                <a:spcPts val="5200"/>
              </a:spcBef>
              <a:defRPr sz="4450">
                <a:solidFill>
                  <a:srgbClr val="003247"/>
                </a:solidFill>
              </a:defRPr>
            </a:pPr>
            <a:r>
              <a:rPr lang="en-GB"/>
              <a:t>Baseline is for transit modelling only.</a:t>
            </a:r>
            <a:endParaRPr/>
          </a:p>
        </p:txBody>
      </p:sp>
      <p:pic>
        <p:nvPicPr>
          <p:cNvPr id="204" name="Image" descr="Image"/>
          <p:cNvPicPr>
            <a:picLocks noChangeAspect="1"/>
          </p:cNvPicPr>
          <p:nvPr/>
        </p:nvPicPr>
        <p:blipFill>
          <a:blip r:embed="rId3"/>
          <a:stretch/>
        </p:blipFill>
        <p:spPr bwMode="auto">
          <a:xfrm>
            <a:off x="255620" y="3191447"/>
            <a:ext cx="10970196" cy="7333106"/>
          </a:xfrm>
          <a:prstGeom prst="rect">
            <a:avLst/>
          </a:prstGeom>
          <a:ln w="12700">
            <a:miter lim="400000"/>
          </a:ln>
        </p:spPr>
      </p:pic>
      <p:sp>
        <p:nvSpPr>
          <p:cNvPr id="6"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7" name="SGS Progress Meeting #1 - 2025/05/21…"/>
          <p:cNvSpPr txBox="1"/>
          <p:nvPr/>
        </p:nvSpPr>
        <p:spPr bwMode="auto">
          <a:xfrm>
            <a:off x="255619" y="10524553"/>
            <a:ext cx="3937730"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Wilson,</a:t>
            </a:r>
            <a:br>
              <a:rPr lang="en-GB" sz="2400" i="1">
                <a:solidFill>
                  <a:srgbClr val="003247"/>
                </a:solidFill>
              </a:rPr>
            </a:br>
            <a:r>
              <a:rPr lang="en-GB" sz="2400" i="1">
                <a:solidFill>
                  <a:srgbClr val="003247"/>
                </a:solidFill>
              </a:rPr>
              <a:t>PLATO-UWA-PSM-TN-0006</a:t>
            </a:r>
            <a:endParaRPr/>
          </a:p>
        </p:txBody>
      </p:sp>
      <p:grpSp>
        <p:nvGrpSpPr>
          <p:cNvPr id="2" name="Group 1"/>
          <p:cNvGrpSpPr/>
          <p:nvPr/>
        </p:nvGrpSpPr>
        <p:grpSpPr bwMode="auto">
          <a:xfrm>
            <a:off x="11554460" y="7381935"/>
            <a:ext cx="12573919" cy="6036610"/>
            <a:chOff x="11554460" y="7381935"/>
            <a:chExt cx="12573919" cy="6036610"/>
          </a:xfrm>
        </p:grpSpPr>
        <p:grpSp>
          <p:nvGrpSpPr>
            <p:cNvPr id="12" name="Group 11"/>
            <p:cNvGrpSpPr/>
            <p:nvPr/>
          </p:nvGrpSpPr>
          <p:grpSpPr bwMode="auto">
            <a:xfrm>
              <a:off x="11554460" y="7381935"/>
              <a:ext cx="12573919" cy="6036610"/>
              <a:chOff x="11554460" y="7381935"/>
              <a:chExt cx="12573919" cy="6036610"/>
            </a:xfrm>
          </p:grpSpPr>
          <p:pic>
            <p:nvPicPr>
              <p:cNvPr id="3" name="Image" descr="Image"/>
              <p:cNvPicPr>
                <a:picLocks noChangeAspect="1"/>
              </p:cNvPicPr>
              <p:nvPr/>
            </p:nvPicPr>
            <p:blipFill>
              <a:blip r:embed="rId4"/>
              <a:stretch/>
            </p:blipFill>
            <p:spPr bwMode="auto">
              <a:xfrm>
                <a:off x="18275808" y="8875059"/>
                <a:ext cx="5852571" cy="4543486"/>
              </a:xfrm>
              <a:prstGeom prst="rect">
                <a:avLst/>
              </a:prstGeom>
              <a:ln w="12700">
                <a:miter lim="400000"/>
              </a:ln>
            </p:spPr>
          </p:pic>
          <p:sp>
            <p:nvSpPr>
              <p:cNvPr id="11" name="TextBox 10"/>
              <p:cNvSpPr txBox="1"/>
              <p:nvPr/>
            </p:nvSpPr>
            <p:spPr bwMode="auto">
              <a:xfrm>
                <a:off x="11554460" y="7381935"/>
                <a:ext cx="10970196" cy="412888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549451" indent="-549451" algn="l" defTabSz="572214">
                  <a:spcBef>
                    <a:spcPts val="5200"/>
                  </a:spcBef>
                  <a:buSzPct val="75000"/>
                  <a:buFontTx/>
                  <a:buChar char="•"/>
                  <a:defRPr sz="4450">
                    <a:solidFill>
                      <a:srgbClr val="003247"/>
                    </a:solidFill>
                  </a:defRPr>
                </a:pPr>
                <a:r>
                  <a:rPr lang="en-GB" sz="4450">
                    <a:solidFill>
                      <a:srgbClr val="003247"/>
                    </a:solidFill>
                  </a:rPr>
                  <a:t>Configurable: additional modules can be activated as needed,</a:t>
                </a:r>
                <a:br>
                  <a:rPr lang="en-GB" sz="4450">
                    <a:solidFill>
                      <a:srgbClr val="003247"/>
                    </a:solidFill>
                  </a:rPr>
                </a:br>
                <a:r>
                  <a:rPr lang="en-GB" sz="4450">
                    <a:solidFill>
                      <a:srgbClr val="003247"/>
                    </a:solidFill>
                  </a:rPr>
                  <a:t>based on:</a:t>
                </a:r>
                <a:endParaRPr/>
              </a:p>
              <a:p>
                <a:pPr marL="978408" lvl="2" indent="-571500" algn="l" defTabSz="572214">
                  <a:spcBef>
                    <a:spcPts val="1000"/>
                  </a:spcBef>
                  <a:buSzPct val="75000"/>
                  <a:buFont typeface="Courier New"/>
                  <a:buChar char="o"/>
                  <a:defRPr sz="3750">
                    <a:solidFill>
                      <a:srgbClr val="003247"/>
                    </a:solidFill>
                  </a:defRPr>
                </a:pPr>
                <a:r>
                  <a:rPr lang="en-GB" sz="3750">
                    <a:solidFill>
                      <a:srgbClr val="003247"/>
                    </a:solidFill>
                  </a:rPr>
                  <a:t>Candidate properties</a:t>
                </a:r>
                <a:endParaRPr/>
              </a:p>
              <a:p>
                <a:pPr marL="978408" lvl="2" indent="-571500" algn="l" defTabSz="572214">
                  <a:spcBef>
                    <a:spcPts val="1000"/>
                  </a:spcBef>
                  <a:buSzPct val="75000"/>
                  <a:buFont typeface="Courier New"/>
                  <a:buChar char="o"/>
                  <a:defRPr sz="3750">
                    <a:solidFill>
                      <a:srgbClr val="003247"/>
                    </a:solidFill>
                  </a:defRPr>
                </a:pPr>
                <a:r>
                  <a:rPr lang="en-GB" sz="3750">
                    <a:solidFill>
                      <a:srgbClr val="003247"/>
                    </a:solidFill>
                  </a:rPr>
                  <a:t>Data availability and </a:t>
                </a:r>
                <a:br>
                  <a:rPr lang="en-GB" sz="3750">
                    <a:solidFill>
                      <a:srgbClr val="003247"/>
                    </a:solidFill>
                  </a:rPr>
                </a:br>
                <a:r>
                  <a:rPr lang="en-GB" sz="3750">
                    <a:solidFill>
                      <a:srgbClr val="003247"/>
                    </a:solidFill>
                  </a:rPr>
                  <a:t>properties</a:t>
                </a:r>
                <a:endParaRPr/>
              </a:p>
            </p:txBody>
          </p:sp>
        </p:grpSp>
        <p:sp>
          <p:nvSpPr>
            <p:cNvPr id="8" name="SGS Progress Meeting #1 - 2025/05/21…"/>
            <p:cNvSpPr txBox="1"/>
            <p:nvPr/>
          </p:nvSpPr>
          <p:spPr bwMode="auto">
            <a:xfrm>
              <a:off x="19106147" y="8462535"/>
              <a:ext cx="5022232" cy="637309"/>
            </a:xfrm>
            <a:prstGeom prst="rect">
              <a:avLst/>
            </a:prstGeom>
            <a:grpFill/>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Wilson, PLATO-UWA-PSM-TN-0006</a:t>
              </a:r>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2" name="Planetary system modelling"/>
          <p:cNvSpPr txBox="1">
            <a:spLocks noGrp="1"/>
          </p:cNvSpPr>
          <p:nvPr>
            <p:ph type="title" idx="4294967295"/>
          </p:nvPr>
        </p:nvSpPr>
        <p:spPr bwMode="auto">
          <a:xfrm>
            <a:off x="1787293" y="57018"/>
            <a:ext cx="22487268" cy="1638564"/>
          </a:xfrm>
          <a:prstGeom prst="rect">
            <a:avLst/>
          </a:prstGeom>
        </p:spPr>
        <p:txBody>
          <a:bodyPr anchor="ctr" anchorCtr="0"/>
          <a:lstStyle>
            <a:lvl1pPr marR="253125" algn="r">
              <a:defRPr sz="7000"/>
            </a:lvl1pPr>
          </a:lstStyle>
          <a:p>
            <a:pPr>
              <a:defRPr/>
            </a:pPr>
            <a:r>
              <a:rPr lang="en-GB"/>
              <a:t>PlanetPipe: p</a:t>
            </a:r>
            <a:r>
              <a:rPr/>
              <a:t>lanetary</a:t>
            </a:r>
            <a:r>
              <a:rPr/>
              <a:t> system modelling</a:t>
            </a:r>
            <a:endParaRPr/>
          </a:p>
        </p:txBody>
      </p:sp>
      <p:sp>
        <p:nvSpPr>
          <p:cNvPr id="203" name="Specifications for PlanetPipe combine existing state of the art algorithms in a modular fashion.…"/>
          <p:cNvSpPr txBox="1">
            <a:spLocks noGrp="1"/>
          </p:cNvSpPr>
          <p:nvPr>
            <p:ph type="body" idx="1"/>
          </p:nvPr>
        </p:nvSpPr>
        <p:spPr bwMode="auto">
          <a:xfrm>
            <a:off x="11573319" y="1984347"/>
            <a:ext cx="12555061" cy="11539800"/>
          </a:xfrm>
          <a:prstGeom prst="rect">
            <a:avLst/>
          </a:prstGeom>
        </p:spPr>
        <p:txBody>
          <a:bodyPr>
            <a:normAutofit/>
          </a:bodyPr>
          <a:lstStyle/>
          <a:p>
            <a:pPr marL="549451" indent="-549451" defTabSz="572214">
              <a:spcBef>
                <a:spcPts val="5200"/>
              </a:spcBef>
              <a:defRPr sz="4450">
                <a:solidFill>
                  <a:srgbClr val="003247"/>
                </a:solidFill>
              </a:defRPr>
            </a:pPr>
            <a:r>
              <a:rPr lang="en-GB"/>
              <a:t>PlanetPipe</a:t>
            </a:r>
            <a:r>
              <a:rPr lang="en-GB"/>
              <a:t> builds on the legacy of many existing data analysis and modelling software packages.</a:t>
            </a:r>
            <a:endParaRPr/>
          </a:p>
          <a:p>
            <a:pPr marL="978408" lvl="2" indent="-571500" defTabSz="572214">
              <a:spcBef>
                <a:spcPts val="1000"/>
              </a:spcBef>
              <a:buFont typeface="Courier New"/>
              <a:buChar char="o"/>
              <a:defRPr sz="3750">
                <a:solidFill>
                  <a:srgbClr val="003247"/>
                </a:solidFill>
              </a:defRPr>
            </a:pPr>
            <a:r>
              <a:rPr lang="en-GB"/>
              <a:t>E.g. </a:t>
            </a:r>
            <a:r>
              <a:rPr lang="en-GB"/>
              <a:t>PyORBIT</a:t>
            </a:r>
            <a:r>
              <a:rPr lang="en-GB"/>
              <a:t>, </a:t>
            </a:r>
            <a:r>
              <a:rPr lang="en-GB"/>
              <a:t>PlanetPAck</a:t>
            </a:r>
            <a:r>
              <a:rPr lang="en-GB"/>
              <a:t>, </a:t>
            </a:r>
            <a:r>
              <a:rPr lang="en-GB"/>
              <a:t>juliet</a:t>
            </a:r>
            <a:r>
              <a:rPr lang="en-GB"/>
              <a:t>, </a:t>
            </a:r>
            <a:r>
              <a:rPr lang="en-GB"/>
              <a:t>allesfitter</a:t>
            </a:r>
            <a:r>
              <a:rPr lang="en-GB"/>
              <a:t>, exoplanet, EXOFAST, starry, </a:t>
            </a:r>
            <a:r>
              <a:rPr lang="en-GB"/>
              <a:t>pyaneti</a:t>
            </a:r>
            <a:r>
              <a:rPr lang="en-GB"/>
              <a:t>, S+LEAF, etc.</a:t>
            </a:r>
            <a:endParaRPr/>
          </a:p>
          <a:p>
            <a:pPr marL="549451" indent="-549451" defTabSz="572214">
              <a:spcBef>
                <a:spcPts val="5200"/>
              </a:spcBef>
              <a:defRPr sz="4450">
                <a:solidFill>
                  <a:srgbClr val="003247"/>
                </a:solidFill>
              </a:defRPr>
            </a:pPr>
            <a:r>
              <a:rPr lang="en-GB"/>
              <a:t>Bayesian analysis run in an MCMC framework.</a:t>
            </a:r>
            <a:endParaRPr/>
          </a:p>
          <a:p>
            <a:pPr marL="549451" indent="-549451" defTabSz="572214">
              <a:spcBef>
                <a:spcPts val="5200"/>
              </a:spcBef>
              <a:defRPr sz="4450">
                <a:solidFill>
                  <a:srgbClr val="003247"/>
                </a:solidFill>
              </a:defRPr>
            </a:pPr>
            <a:r>
              <a:rPr lang="en-GB"/>
              <a:t>Systematics accounted for using a combination of linear </a:t>
            </a:r>
            <a:br>
              <a:rPr lang="en-GB"/>
            </a:br>
            <a:r>
              <a:rPr lang="en-GB"/>
              <a:t>terms, Gaussian </a:t>
            </a:r>
            <a:br>
              <a:rPr lang="en-GB"/>
            </a:br>
            <a:r>
              <a:rPr lang="en-GB"/>
              <a:t>processes, and</a:t>
            </a:r>
            <a:br>
              <a:rPr lang="en-GB"/>
            </a:br>
            <a:r>
              <a:rPr lang="en-GB"/>
              <a:t>‘jitter’ terms.</a:t>
            </a:r>
            <a:endParaRPr/>
          </a:p>
          <a:p>
            <a:pPr marL="549451" indent="-549451" defTabSz="572214">
              <a:spcBef>
                <a:spcPts val="5200"/>
              </a:spcBef>
              <a:defRPr sz="4450">
                <a:solidFill>
                  <a:srgbClr val="003247"/>
                </a:solidFill>
              </a:defRPr>
            </a:pPr>
            <a:endParaRPr/>
          </a:p>
        </p:txBody>
      </p:sp>
      <p:pic>
        <p:nvPicPr>
          <p:cNvPr id="204" name="Image" descr="Image"/>
          <p:cNvPicPr>
            <a:picLocks noChangeAspect="1"/>
          </p:cNvPicPr>
          <p:nvPr/>
        </p:nvPicPr>
        <p:blipFill>
          <a:blip r:embed="rId3"/>
          <a:stretch/>
        </p:blipFill>
        <p:spPr bwMode="auto">
          <a:xfrm>
            <a:off x="255620" y="3191447"/>
            <a:ext cx="10970196" cy="7333106"/>
          </a:xfrm>
          <a:prstGeom prst="rect">
            <a:avLst/>
          </a:prstGeom>
          <a:ln w="12700">
            <a:miter lim="400000"/>
          </a:ln>
        </p:spPr>
      </p:pic>
      <p:pic>
        <p:nvPicPr>
          <p:cNvPr id="7" name="Image" descr="Image"/>
          <p:cNvPicPr>
            <a:picLocks noChangeAspect="1"/>
          </p:cNvPicPr>
          <p:nvPr/>
        </p:nvPicPr>
        <p:blipFill>
          <a:blip r:embed="rId4"/>
          <a:stretch/>
        </p:blipFill>
        <p:spPr bwMode="auto">
          <a:xfrm>
            <a:off x="18275808" y="8875059"/>
            <a:ext cx="5852571" cy="4543486"/>
          </a:xfrm>
          <a:prstGeom prst="rect">
            <a:avLst/>
          </a:prstGeom>
          <a:ln w="12700">
            <a:miter lim="400000"/>
          </a:ln>
        </p:spPr>
      </p:pic>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9" name="SGS Progress Meeting #1 - 2025/05/21…"/>
          <p:cNvSpPr txBox="1"/>
          <p:nvPr/>
        </p:nvSpPr>
        <p:spPr bwMode="auto">
          <a:xfrm>
            <a:off x="19106147" y="8462535"/>
            <a:ext cx="5022232" cy="637309"/>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Wilson, PLATO-UWA-PSM-TN-0006</a:t>
            </a:r>
            <a:endParaRPr/>
          </a:p>
        </p:txBody>
      </p:sp>
      <p:sp>
        <p:nvSpPr>
          <p:cNvPr id="10" name="SGS Progress Meeting #1 - 2025/05/21…"/>
          <p:cNvSpPr txBox="1"/>
          <p:nvPr/>
        </p:nvSpPr>
        <p:spPr bwMode="auto">
          <a:xfrm>
            <a:off x="255619" y="10524553"/>
            <a:ext cx="3937730"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Wilson,</a:t>
            </a:r>
            <a:br>
              <a:rPr lang="en-GB" sz="2400" i="1">
                <a:solidFill>
                  <a:srgbClr val="003247"/>
                </a:solidFill>
              </a:rPr>
            </a:br>
            <a:r>
              <a:rPr lang="en-GB" sz="2400" i="1">
                <a:solidFill>
                  <a:srgbClr val="003247"/>
                </a:solidFill>
              </a:rPr>
              <a:t>PLATO-UWA-PSM-TN-0006</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2" name="Planetary system modelling"/>
          <p:cNvSpPr txBox="1">
            <a:spLocks noGrp="1"/>
          </p:cNvSpPr>
          <p:nvPr>
            <p:ph type="title" idx="4294967295"/>
          </p:nvPr>
        </p:nvSpPr>
        <p:spPr bwMode="auto">
          <a:xfrm>
            <a:off x="1787293" y="57018"/>
            <a:ext cx="22487268" cy="1638564"/>
          </a:xfrm>
          <a:prstGeom prst="rect">
            <a:avLst/>
          </a:prstGeom>
        </p:spPr>
        <p:txBody>
          <a:bodyPr anchor="ctr" anchorCtr="0"/>
          <a:lstStyle>
            <a:lvl1pPr marR="253125" algn="r">
              <a:defRPr sz="7000"/>
            </a:lvl1pPr>
          </a:lstStyle>
          <a:p>
            <a:pPr>
              <a:defRPr/>
            </a:pPr>
            <a:r>
              <a:rPr lang="en-GB"/>
              <a:t>PlanetPipe</a:t>
            </a:r>
            <a:r>
              <a:rPr lang="en-GB"/>
              <a:t>: stellar variability</a:t>
            </a:r>
            <a:endParaRPr/>
          </a:p>
        </p:txBody>
      </p:sp>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pic>
        <p:nvPicPr>
          <p:cNvPr id="2" name="Image" descr="Image"/>
          <p:cNvPicPr>
            <a:picLocks noChangeAspect="1"/>
          </p:cNvPicPr>
          <p:nvPr/>
        </p:nvPicPr>
        <p:blipFill>
          <a:blip r:embed="rId3"/>
          <a:srcRect l="13705" t="52382" r="13704" b="17442"/>
          <a:stretch/>
        </p:blipFill>
        <p:spPr bwMode="auto">
          <a:xfrm>
            <a:off x="255123" y="2068419"/>
            <a:ext cx="13751885" cy="3821148"/>
          </a:xfrm>
          <a:prstGeom prst="rect">
            <a:avLst/>
          </a:prstGeom>
          <a:ln w="12700">
            <a:miter lim="400000"/>
          </a:ln>
        </p:spPr>
      </p:pic>
      <p:sp>
        <p:nvSpPr>
          <p:cNvPr id="3" name="Rounded Rectangle"/>
          <p:cNvSpPr/>
          <p:nvPr/>
        </p:nvSpPr>
        <p:spPr bwMode="auto">
          <a:xfrm>
            <a:off x="7518049" y="3320046"/>
            <a:ext cx="2911995" cy="803276"/>
          </a:xfrm>
          <a:prstGeom prst="roundRect">
            <a:avLst>
              <a:gd name="adj" fmla="val 17229"/>
            </a:avLst>
          </a:prstGeom>
          <a:ln w="127000">
            <a:solidFill>
              <a:srgbClr val="CF1D39"/>
            </a:solidFill>
            <a:miter/>
          </a:ln>
        </p:spPr>
        <p:txBody>
          <a:bodyPr lIns="45719" rIns="45719" anchor="ctr"/>
          <a:lstStyle/>
          <a:p>
            <a:pPr defTabSz="914400">
              <a:defRPr sz="1800">
                <a:solidFill>
                  <a:srgbClr val="49494B"/>
                </a:solidFill>
                <a:latin typeface="Calibri"/>
                <a:ea typeface="Calibri"/>
                <a:cs typeface="Calibri"/>
              </a:defRPr>
            </a:pPr>
            <a:endParaRPr/>
          </a:p>
        </p:txBody>
      </p:sp>
      <p:sp>
        <p:nvSpPr>
          <p:cNvPr id="5" name="Stellar variability is a big challenge for exoplanet science.…"/>
          <p:cNvSpPr txBox="1"/>
          <p:nvPr/>
        </p:nvSpPr>
        <p:spPr bwMode="auto">
          <a:xfrm>
            <a:off x="255620" y="2068420"/>
            <a:ext cx="23872760" cy="11368146"/>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14544675" lvl="8" indent="-647700" defTabSz="642936">
              <a:defRPr sz="5000">
                <a:solidFill>
                  <a:srgbClr val="003247"/>
                </a:solidFill>
              </a:defRPr>
            </a:pPr>
            <a:r>
              <a:rPr lang="en-GB" sz="5000">
                <a:solidFill>
                  <a:srgbClr val="003247"/>
                </a:solidFill>
              </a:rPr>
              <a:t>Variability is a significant challenge for </a:t>
            </a:r>
            <a:r>
              <a:rPr lang="en-GB" sz="5000">
                <a:solidFill>
                  <a:srgbClr val="003247"/>
                </a:solidFill>
              </a:rPr>
              <a:t>PlanetPipe</a:t>
            </a:r>
            <a:r>
              <a:rPr lang="en-GB" sz="5000">
                <a:solidFill>
                  <a:srgbClr val="003247"/>
                </a:solidFill>
              </a:rPr>
              <a:t>, particularly for the case of Earth-size planets in the habitable zone of Sun-like stars.</a:t>
            </a:r>
            <a:endParaRPr/>
          </a:p>
          <a:p>
            <a:pPr marL="617361" indent="-617361" defTabSz="642936">
              <a:defRPr sz="5000">
                <a:solidFill>
                  <a:srgbClr val="003247"/>
                </a:solidFill>
              </a:defRPr>
            </a:pPr>
            <a:r>
              <a:rPr lang="en-GB" sz="5000">
                <a:solidFill>
                  <a:srgbClr val="003247"/>
                </a:solidFill>
              </a:rPr>
              <a:t>Correction at the observation data (image, spectrum) level should be conducted before </a:t>
            </a:r>
            <a:r>
              <a:rPr lang="en-GB" sz="5000">
                <a:solidFill>
                  <a:srgbClr val="003247"/>
                </a:solidFill>
              </a:rPr>
              <a:t>PlanetPipe</a:t>
            </a:r>
            <a:r>
              <a:rPr lang="en-GB" sz="5000">
                <a:solidFill>
                  <a:srgbClr val="003247"/>
                </a:solidFill>
              </a:rPr>
              <a:t> modelling.</a:t>
            </a:r>
            <a:endParaRPr/>
          </a:p>
          <a:p>
            <a:pPr marL="549451" indent="-549451" defTabSz="572214">
              <a:spcBef>
                <a:spcPts val="5200"/>
              </a:spcBef>
              <a:defRPr sz="4450">
                <a:solidFill>
                  <a:srgbClr val="003247"/>
                </a:solidFill>
              </a:defRPr>
            </a:pPr>
            <a:r>
              <a:rPr lang="en-GB" sz="5000">
                <a:solidFill>
                  <a:srgbClr val="003247"/>
                </a:solidFill>
              </a:rPr>
              <a:t>Modelling of variability in extracted data (RVs, photometry) will be performed by </a:t>
            </a:r>
            <a:r>
              <a:rPr lang="en-GB" sz="5000">
                <a:solidFill>
                  <a:srgbClr val="003247"/>
                </a:solidFill>
              </a:rPr>
              <a:t>PlanetPipe</a:t>
            </a:r>
            <a:r>
              <a:rPr lang="en-GB" sz="5000">
                <a:solidFill>
                  <a:srgbClr val="003247"/>
                </a:solidFill>
              </a:rPr>
              <a:t>.</a:t>
            </a:r>
            <a:endParaRPr lang="en-GB"/>
          </a:p>
          <a:p>
            <a:pPr marL="978408" lvl="2" indent="-571500" defTabSz="572214">
              <a:spcBef>
                <a:spcPts val="1000"/>
              </a:spcBef>
              <a:buFont typeface="Courier New"/>
              <a:buChar char="o"/>
              <a:defRPr sz="3750">
                <a:solidFill>
                  <a:srgbClr val="003247"/>
                </a:solidFill>
              </a:defRPr>
            </a:pPr>
            <a:r>
              <a:rPr lang="en-GB"/>
              <a:t>E.g., using a multi-dimensional Gaussian process to mitigate variability in RV data.</a:t>
            </a:r>
            <a:endParaRPr/>
          </a:p>
          <a:p>
            <a:pPr marL="978408" lvl="2" indent="-571500" defTabSz="572214">
              <a:spcBef>
                <a:spcPts val="1000"/>
              </a:spcBef>
              <a:buFont typeface="Courier New"/>
              <a:buChar char="o"/>
              <a:defRPr sz="3750">
                <a:solidFill>
                  <a:srgbClr val="003247"/>
                </a:solidFill>
              </a:defRPr>
            </a:pPr>
            <a:r>
              <a:rPr lang="en-GB" sz="3800">
                <a:solidFill>
                  <a:srgbClr val="003247"/>
                </a:solidFill>
              </a:rPr>
              <a:t>Further guidance and recommendations are being provided by the Stellar Variability Working Group.</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Rounded Rectangle 4"/>
          <p:cNvSpPr/>
          <p:nvPr/>
        </p:nvSpPr>
        <p:spPr bwMode="auto">
          <a:xfrm>
            <a:off x="10584179" y="6482219"/>
            <a:ext cx="8663941" cy="1953992"/>
          </a:xfrm>
          <a:prstGeom prst="roundRect">
            <a:avLst>
              <a:gd name="adj" fmla="val 10940"/>
            </a:avLst>
          </a:prstGeom>
          <a:solidFill>
            <a:srgbClr val="ED1B2F"/>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PlanetPipe</a:t>
            </a:r>
            <a:endParaRPr lang="en-US" sz="8000" b="0" i="0" u="none" strike="noStrike" cap="none" spc="0">
              <a:ln>
                <a:noFill/>
              </a:ln>
              <a:solidFill>
                <a:srgbClr val="FFFFFF"/>
              </a:solidFill>
              <a:latin typeface="+mn-lt"/>
              <a:ea typeface="+mn-ea"/>
              <a:cs typeface="+mn-cs"/>
            </a:endParaRPr>
          </a:p>
        </p:txBody>
      </p:sp>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PlanetPipe</a:t>
            </a:r>
            <a:r>
              <a:rPr lang="en-GB"/>
              <a:t>: data products</a:t>
            </a:r>
            <a:endParaRPr/>
          </a:p>
        </p:txBody>
      </p:sp>
      <p:sp>
        <p:nvSpPr>
          <p:cNvPr id="2" name="Rounded Rectangle 1"/>
          <p:cNvSpPr/>
          <p:nvPr/>
        </p:nvSpPr>
        <p:spPr bwMode="auto">
          <a:xfrm>
            <a:off x="784860" y="4321514"/>
            <a:ext cx="22814280" cy="1953992"/>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9600" b="0" i="0" u="none" strike="noStrike" cap="none" spc="0">
                <a:ln>
                  <a:noFill/>
                </a:ln>
                <a:solidFill>
                  <a:srgbClr val="FFFFFF"/>
                </a:solidFill>
                <a:latin typeface="+mn-lt"/>
                <a:ea typeface="+mn-ea"/>
                <a:cs typeface="+mn-cs"/>
              </a:rPr>
              <a:t>EAS</a:t>
            </a:r>
            <a:endParaRPr/>
          </a:p>
        </p:txBody>
      </p:sp>
      <p:sp>
        <p:nvSpPr>
          <p:cNvPr id="6" name="Down Arrow 5"/>
          <p:cNvSpPr/>
          <p:nvPr/>
        </p:nvSpPr>
        <p:spPr bwMode="auto">
          <a:xfrm>
            <a:off x="3594940" y="3282261"/>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0" name="PSM WP11 is responsible for…"/>
          <p:cNvSpPr txBox="1"/>
          <p:nvPr/>
        </p:nvSpPr>
        <p:spPr bwMode="auto">
          <a:xfrm>
            <a:off x="1480075" y="2258966"/>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4750">
                <a:solidFill>
                  <a:srgbClr val="003247"/>
                </a:solidFill>
              </a:rPr>
              <a:t>PLATO light curves</a:t>
            </a:r>
            <a:endParaRPr/>
          </a:p>
        </p:txBody>
      </p:sp>
      <p:sp>
        <p:nvSpPr>
          <p:cNvPr id="11" name="PSM WP11 is responsible for…"/>
          <p:cNvSpPr txBox="1"/>
          <p:nvPr/>
        </p:nvSpPr>
        <p:spPr bwMode="auto">
          <a:xfrm>
            <a:off x="8757319" y="2258966"/>
            <a:ext cx="6869361"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Stellar science products</a:t>
            </a:r>
            <a:endParaRPr/>
          </a:p>
        </p:txBody>
      </p:sp>
      <p:sp>
        <p:nvSpPr>
          <p:cNvPr id="12" name="PSM WP11 is responsible for…"/>
          <p:cNvSpPr txBox="1"/>
          <p:nvPr/>
        </p:nvSpPr>
        <p:spPr bwMode="auto">
          <a:xfrm>
            <a:off x="18460895" y="2258966"/>
            <a:ext cx="44430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Follow-up data</a:t>
            </a:r>
            <a:endParaRPr/>
          </a:p>
        </p:txBody>
      </p:sp>
      <p:sp>
        <p:nvSpPr>
          <p:cNvPr id="13" name="PSM WP11 is responsible for…"/>
          <p:cNvSpPr txBox="1"/>
          <p:nvPr/>
        </p:nvSpPr>
        <p:spPr bwMode="auto">
          <a:xfrm>
            <a:off x="784860" y="9511118"/>
            <a:ext cx="9414510" cy="1553121"/>
          </a:xfrm>
          <a:prstGeom prst="rect">
            <a:avLst/>
          </a:prstGeom>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000">
                <a:solidFill>
                  <a:srgbClr val="003247"/>
                </a:solidFill>
              </a:rPr>
              <a:t>Catalogue of TCEs &amp; exoplanet candidates (DP2)</a:t>
            </a:r>
            <a:endParaRPr/>
          </a:p>
        </p:txBody>
      </p:sp>
      <p:sp>
        <p:nvSpPr>
          <p:cNvPr id="16" name="Down Arrow 15"/>
          <p:cNvSpPr/>
          <p:nvPr/>
        </p:nvSpPr>
        <p:spPr bwMode="auto">
          <a:xfrm>
            <a:off x="11570999"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7" name="Down Arrow 16"/>
          <p:cNvSpPr/>
          <p:nvPr/>
        </p:nvSpPr>
        <p:spPr bwMode="auto">
          <a:xfrm>
            <a:off x="20061410"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9" name="Down Arrow 18"/>
          <p:cNvSpPr/>
          <p:nvPr/>
        </p:nvSpPr>
        <p:spPr bwMode="auto">
          <a:xfrm>
            <a:off x="4880640" y="8642924"/>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4" name="Rounded Rectangle 3"/>
          <p:cNvSpPr/>
          <p:nvPr/>
        </p:nvSpPr>
        <p:spPr bwMode="auto">
          <a:xfrm>
            <a:off x="784861" y="6482219"/>
            <a:ext cx="9414510" cy="1953992"/>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TransitPipe</a:t>
            </a:r>
            <a:endParaRPr lang="en-US" sz="8000" b="0" i="0" u="none" strike="noStrike" cap="none" spc="0">
              <a:ln>
                <a:noFill/>
              </a:ln>
              <a:solidFill>
                <a:srgbClr val="FFFFFF"/>
              </a:solidFill>
              <a:latin typeface="+mn-lt"/>
              <a:ea typeface="+mn-ea"/>
              <a:cs typeface="+mn-cs"/>
            </a:endParaRPr>
          </a:p>
        </p:txBody>
      </p:sp>
      <p:sp>
        <p:nvSpPr>
          <p:cNvPr id="7" name="Rounded Rectangle 6"/>
          <p:cNvSpPr/>
          <p:nvPr/>
        </p:nvSpPr>
        <p:spPr bwMode="auto">
          <a:xfrm>
            <a:off x="19632928" y="6482219"/>
            <a:ext cx="3966211" cy="1953992"/>
          </a:xfrm>
          <a:prstGeom prst="roundRect">
            <a:avLst>
              <a:gd name="adj" fmla="val 10940"/>
            </a:avLst>
          </a:prstGeom>
          <a:solidFill>
            <a:srgbClr val="F1666A"/>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QcPipe</a:t>
            </a:r>
            <a:endParaRPr lang="en-US" sz="8000" b="0" i="0" u="none" strike="noStrike" cap="none" spc="0">
              <a:ln>
                <a:noFill/>
              </a:ln>
              <a:solidFill>
                <a:srgbClr val="FFFFFF"/>
              </a:solidFill>
              <a:latin typeface="+mn-lt"/>
              <a:ea typeface="+mn-ea"/>
              <a:cs typeface="+mn-cs"/>
            </a:endParaRPr>
          </a:p>
        </p:txBody>
      </p:sp>
      <p:sp>
        <p:nvSpPr>
          <p:cNvPr id="8" name="PSM WP11 is responsible for…"/>
          <p:cNvSpPr txBox="1"/>
          <p:nvPr/>
        </p:nvSpPr>
        <p:spPr bwMode="auto">
          <a:xfrm>
            <a:off x="10584179" y="9511118"/>
            <a:ext cx="8663941" cy="4204882"/>
          </a:xfrm>
          <a:prstGeom prst="rect">
            <a:avLst/>
          </a:prstGeom>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000">
                <a:solidFill>
                  <a:srgbClr val="003247"/>
                </a:solidFill>
              </a:rPr>
              <a:t>Planetary system models</a:t>
            </a:r>
            <a:br>
              <a:rPr lang="en-GB" sz="4000">
                <a:solidFill>
                  <a:srgbClr val="003247"/>
                </a:solidFill>
              </a:rPr>
            </a:br>
            <a:r>
              <a:rPr lang="en-GB" sz="4000">
                <a:solidFill>
                  <a:srgbClr val="003247"/>
                </a:solidFill>
              </a:rPr>
              <a:t>(DP6: PLATO data only)</a:t>
            </a:r>
            <a:br>
              <a:rPr lang="en-GB" sz="4000">
                <a:solidFill>
                  <a:srgbClr val="003247"/>
                </a:solidFill>
              </a:rPr>
            </a:br>
            <a:r>
              <a:rPr lang="en-GB" sz="4000">
                <a:solidFill>
                  <a:srgbClr val="003247"/>
                </a:solidFill>
              </a:rPr>
              <a:t>(DP6+Lg: PLATO data + follow-up data)</a:t>
            </a:r>
            <a:endParaRPr/>
          </a:p>
        </p:txBody>
      </p:sp>
      <p:sp>
        <p:nvSpPr>
          <p:cNvPr id="15" name="Down Arrow 14"/>
          <p:cNvSpPr/>
          <p:nvPr/>
        </p:nvSpPr>
        <p:spPr bwMode="auto">
          <a:xfrm>
            <a:off x="14295149" y="8642924"/>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9"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EAS 2025 | SS1 - PLATO's Prospects in Exoplanet and Stellar Science | 2025/06/23</a:t>
            </a:r>
            <a:endParaRPr/>
          </a:p>
        </p:txBody>
      </p:sp>
      <p:sp>
        <p:nvSpPr>
          <p:cNvPr id="14" name="PSM WP11 is responsible for…"/>
          <p:cNvSpPr txBox="1"/>
          <p:nvPr/>
        </p:nvSpPr>
        <p:spPr bwMode="auto">
          <a:xfrm>
            <a:off x="784860" y="11132818"/>
            <a:ext cx="9414510" cy="1968715"/>
          </a:xfrm>
          <a:prstGeom prst="rect">
            <a:avLst/>
          </a:prstGeom>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3200"/>
              </a:spcBef>
              <a:buFontTx/>
              <a:buNone/>
              <a:defRPr sz="4750">
                <a:solidFill>
                  <a:srgbClr val="003247"/>
                </a:solidFill>
              </a:defRPr>
            </a:pPr>
            <a:r>
              <a:rPr lang="en-GB" sz="4000">
                <a:solidFill>
                  <a:srgbClr val="003247"/>
                </a:solidFill>
              </a:rPr>
              <a:t>TCE reports</a:t>
            </a:r>
            <a:endParaRPr/>
          </a:p>
          <a:p>
            <a:pPr marL="0" indent="0" algn="ctr" defTabSz="610790">
              <a:spcBef>
                <a:spcPts val="3200"/>
              </a:spcBef>
              <a:buFontTx/>
              <a:buNone/>
              <a:defRPr sz="4750">
                <a:solidFill>
                  <a:srgbClr val="003247"/>
                </a:solidFill>
              </a:defRPr>
            </a:pPr>
            <a:r>
              <a:rPr lang="en-GB" sz="4000">
                <a:solidFill>
                  <a:srgbClr val="003247"/>
                </a:solidFill>
              </a:rPr>
              <a:t>Eclipsing binary catalogue</a:t>
            </a:r>
            <a:endParaRPr/>
          </a:p>
        </p:txBody>
      </p:sp>
      <p:sp>
        <p:nvSpPr>
          <p:cNvPr id="20" name="PSM WP11 is responsible for…"/>
          <p:cNvSpPr txBox="1"/>
          <p:nvPr/>
        </p:nvSpPr>
        <p:spPr bwMode="auto">
          <a:xfrm>
            <a:off x="19632928" y="9511118"/>
            <a:ext cx="3966211" cy="3775918"/>
          </a:xfrm>
          <a:prstGeom prst="rect">
            <a:avLst/>
          </a:prstGeom>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000">
                <a:solidFill>
                  <a:srgbClr val="003247"/>
                </a:solidFill>
              </a:rPr>
              <a:t>QC data for DP2</a:t>
            </a:r>
            <a:endParaRPr/>
          </a:p>
        </p:txBody>
      </p:sp>
      <p:sp>
        <p:nvSpPr>
          <p:cNvPr id="21" name="Down Arrow 14"/>
          <p:cNvSpPr/>
          <p:nvPr/>
        </p:nvSpPr>
        <p:spPr bwMode="auto">
          <a:xfrm>
            <a:off x="20995033" y="8678578"/>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grpSp>
        <p:nvGrpSpPr>
          <p:cNvPr id="24" name="Group 23"/>
          <p:cNvGrpSpPr/>
          <p:nvPr/>
        </p:nvGrpSpPr>
        <p:grpSpPr bwMode="auto">
          <a:xfrm>
            <a:off x="10584179" y="10513835"/>
            <a:ext cx="13014960" cy="2796061"/>
            <a:chOff x="10584179" y="10513835"/>
            <a:chExt cx="13014960" cy="2796061"/>
          </a:xfrm>
        </p:grpSpPr>
        <p:sp>
          <p:nvSpPr>
            <p:cNvPr id="18" name="PSM WP11 is responsible for…"/>
            <p:cNvSpPr txBox="1"/>
            <p:nvPr/>
          </p:nvSpPr>
          <p:spPr bwMode="auto">
            <a:xfrm>
              <a:off x="10584179" y="12344400"/>
              <a:ext cx="8663941" cy="965496"/>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3200"/>
                </a:spcBef>
                <a:buFontTx/>
                <a:buNone/>
                <a:defRPr sz="4750">
                  <a:solidFill>
                    <a:srgbClr val="003247"/>
                  </a:solidFill>
                </a:defRPr>
              </a:pPr>
              <a:r>
                <a:rPr lang="en-GB" sz="4000">
                  <a:solidFill>
                    <a:srgbClr val="003247"/>
                  </a:solidFill>
                </a:rPr>
                <a:t>Catalogue summarising the models</a:t>
              </a:r>
              <a:endParaRPr/>
            </a:p>
          </p:txBody>
        </p:sp>
        <p:sp>
          <p:nvSpPr>
            <p:cNvPr id="23" name="PSM WP11 is responsible for…"/>
            <p:cNvSpPr txBox="1"/>
            <p:nvPr/>
          </p:nvSpPr>
          <p:spPr bwMode="auto">
            <a:xfrm>
              <a:off x="19632928" y="10513835"/>
              <a:ext cx="3966211" cy="2701011"/>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3200"/>
                </a:spcBef>
                <a:buFontTx/>
                <a:buNone/>
                <a:defRPr sz="4750">
                  <a:solidFill>
                    <a:srgbClr val="003247"/>
                  </a:solidFill>
                </a:defRPr>
              </a:pPr>
              <a:r>
                <a:rPr lang="en-GB" sz="4000">
                  <a:solidFill>
                    <a:srgbClr val="003247"/>
                  </a:solidFill>
                </a:rPr>
                <a:t>QC data for DP6 &amp; DP6+Lg</a:t>
              </a:r>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operations</a:t>
            </a:r>
            <a:endParaRPr/>
          </a:p>
        </p:txBody>
      </p:sp>
      <p:sp>
        <p:nvSpPr>
          <p:cNvPr id="4" name="PSM WP11 is responsible for…"/>
          <p:cNvSpPr txBox="1"/>
          <p:nvPr/>
        </p:nvSpPr>
        <p:spPr bwMode="auto">
          <a:xfrm>
            <a:off x="11465168" y="2282175"/>
            <a:ext cx="12663211" cy="11433825"/>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5600"/>
              </a:spcBef>
              <a:defRPr sz="4750">
                <a:solidFill>
                  <a:srgbClr val="003247"/>
                </a:solidFill>
              </a:defRPr>
            </a:pPr>
            <a:r>
              <a:rPr lang="en-GB" sz="4750">
                <a:solidFill>
                  <a:srgbClr val="003247"/>
                </a:solidFill>
              </a:rPr>
              <a:t>EAS operates in processing cycles.</a:t>
            </a:r>
            <a:endParaRPr lang="en-GB"/>
          </a:p>
          <a:p>
            <a:pPr marL="1005839" lvl="2" indent="-571500" defTabSz="610790">
              <a:spcBef>
                <a:spcPts val="1100"/>
              </a:spcBef>
              <a:buFont typeface="Courier New"/>
              <a:buChar char="o"/>
              <a:defRPr sz="4000">
                <a:solidFill>
                  <a:srgbClr val="003247"/>
                </a:solidFill>
              </a:defRPr>
            </a:pPr>
            <a:r>
              <a:rPr lang="en-GB"/>
              <a:t>These are aligned with the timing of PLATO’s observing ‘Quarters’.</a:t>
            </a:r>
            <a:endParaRPr lang="en-GB" sz="4750">
              <a:solidFill>
                <a:srgbClr val="003247"/>
              </a:solidFill>
            </a:endParaRPr>
          </a:p>
          <a:p>
            <a:pPr marL="586493" indent="-586493" defTabSz="610790">
              <a:spcBef>
                <a:spcPts val="5600"/>
              </a:spcBef>
              <a:defRPr sz="4750">
                <a:solidFill>
                  <a:srgbClr val="003247"/>
                </a:solidFill>
              </a:defRPr>
            </a:pPr>
            <a:r>
              <a:rPr lang="en-GB" sz="4750">
                <a:solidFill>
                  <a:srgbClr val="003247"/>
                </a:solidFill>
              </a:rPr>
              <a:t>Each cycle, EAS ingests the latest available:</a:t>
            </a:r>
            <a:endParaRPr lang="en-GB"/>
          </a:p>
          <a:p>
            <a:pPr marL="1005839" lvl="2" indent="-571500" defTabSz="610790">
              <a:spcBef>
                <a:spcPts val="1100"/>
              </a:spcBef>
              <a:buFont typeface="Courier New"/>
              <a:buChar char="o"/>
              <a:defRPr sz="4000">
                <a:solidFill>
                  <a:srgbClr val="003247"/>
                </a:solidFill>
              </a:defRPr>
            </a:pPr>
            <a:r>
              <a:rPr lang="en-GB"/>
              <a:t>Detrended PLATO light curves for the current observing field.</a:t>
            </a:r>
            <a:endParaRPr/>
          </a:p>
          <a:p>
            <a:pPr marL="1005839" lvl="2" indent="-571500" defTabSz="610790">
              <a:spcBef>
                <a:spcPts val="1100"/>
              </a:spcBef>
              <a:buFont typeface="Courier New"/>
              <a:buChar char="o"/>
              <a:defRPr sz="4000">
                <a:solidFill>
                  <a:srgbClr val="003247"/>
                </a:solidFill>
              </a:defRPr>
            </a:pPr>
            <a:r>
              <a:rPr lang="en-GB"/>
              <a:t>Stellar science products.</a:t>
            </a:r>
            <a:endParaRPr/>
          </a:p>
          <a:p>
            <a:pPr marL="1005839" lvl="2" indent="-571500" defTabSz="610790">
              <a:spcBef>
                <a:spcPts val="1100"/>
              </a:spcBef>
              <a:buFont typeface="Courier New"/>
              <a:buChar char="o"/>
              <a:defRPr sz="4000">
                <a:solidFill>
                  <a:srgbClr val="003247"/>
                </a:solidFill>
              </a:defRPr>
            </a:pPr>
            <a:r>
              <a:rPr lang="en-GB"/>
              <a:t>Exoplanet science products from previous cycles.</a:t>
            </a:r>
            <a:endParaRPr/>
          </a:p>
          <a:p>
            <a:pPr marL="1005839" lvl="2" indent="-571500" defTabSz="610790">
              <a:spcBef>
                <a:spcPts val="1100"/>
              </a:spcBef>
              <a:buFont typeface="Courier New"/>
              <a:buChar char="o"/>
              <a:defRPr sz="4000">
                <a:solidFill>
                  <a:srgbClr val="003247"/>
                </a:solidFill>
              </a:defRPr>
            </a:pPr>
            <a:r>
              <a:rPr lang="en-GB"/>
              <a:t>Follow-up data.</a:t>
            </a:r>
            <a:endParaRPr/>
          </a:p>
          <a:p>
            <a:pPr defTabSz="610790">
              <a:spcBef>
                <a:spcPts val="5600"/>
              </a:spcBef>
              <a:defRPr sz="4750">
                <a:solidFill>
                  <a:srgbClr val="003247"/>
                </a:solidFill>
              </a:defRPr>
            </a:pPr>
            <a:r>
              <a:rPr lang="en-GB" sz="4750">
                <a:solidFill>
                  <a:srgbClr val="003247"/>
                </a:solidFill>
              </a:rPr>
              <a:t>Within each cycle, </a:t>
            </a:r>
            <a:r>
              <a:rPr lang="en-GB" sz="4750">
                <a:solidFill>
                  <a:srgbClr val="003247"/>
                </a:solidFill>
              </a:rPr>
              <a:t>TransitPipe</a:t>
            </a:r>
            <a:r>
              <a:rPr lang="en-GB" sz="4750">
                <a:solidFill>
                  <a:srgbClr val="003247"/>
                </a:solidFill>
              </a:rPr>
              <a:t> and </a:t>
            </a:r>
            <a:r>
              <a:rPr lang="en-GB" sz="4750">
                <a:solidFill>
                  <a:srgbClr val="003247"/>
                </a:solidFill>
              </a:rPr>
              <a:t>PlanetPipe</a:t>
            </a:r>
            <a:r>
              <a:rPr lang="en-GB" sz="4750">
                <a:solidFill>
                  <a:srgbClr val="003247"/>
                </a:solidFill>
              </a:rPr>
              <a:t> run independently and automatically.</a:t>
            </a:r>
            <a:endParaRPr/>
          </a:p>
        </p:txBody>
      </p:sp>
      <p:cxnSp>
        <p:nvCxnSpPr>
          <p:cNvPr id="9" name="Straight Connector 8"/>
          <p:cNvCxnSpPr/>
          <p:nvPr/>
        </p:nvCxnSpPr>
        <p:spPr bwMode="auto">
          <a:xfrm>
            <a:off x="2525314" y="3177958"/>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0" name="Straight Connector 9"/>
          <p:cNvCxnSpPr/>
          <p:nvPr/>
        </p:nvCxnSpPr>
        <p:spPr bwMode="auto">
          <a:xfrm>
            <a:off x="2525314" y="6364790"/>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1" name="Straight Connector 10"/>
          <p:cNvCxnSpPr/>
          <p:nvPr/>
        </p:nvCxnSpPr>
        <p:spPr bwMode="auto">
          <a:xfrm>
            <a:off x="2525314" y="9554197"/>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2" name="Straight Connector 11"/>
          <p:cNvCxnSpPr/>
          <p:nvPr/>
        </p:nvCxnSpPr>
        <p:spPr bwMode="auto">
          <a:xfrm>
            <a:off x="2525314" y="12724029"/>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sp>
        <p:nvSpPr>
          <p:cNvPr id="13" name="PSM WP11 is responsible for…"/>
          <p:cNvSpPr txBox="1"/>
          <p:nvPr/>
        </p:nvSpPr>
        <p:spPr bwMode="auto">
          <a:xfrm>
            <a:off x="255621" y="2662337"/>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a:t>
            </a:r>
            <a:endParaRPr/>
          </a:p>
        </p:txBody>
      </p:sp>
      <p:sp>
        <p:nvSpPr>
          <p:cNvPr id="15" name="PSM WP11 is responsible for…"/>
          <p:cNvSpPr txBox="1"/>
          <p:nvPr/>
        </p:nvSpPr>
        <p:spPr bwMode="auto">
          <a:xfrm>
            <a:off x="255620" y="5859541"/>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+3mn</a:t>
            </a:r>
            <a:endParaRPr/>
          </a:p>
        </p:txBody>
      </p:sp>
      <p:sp>
        <p:nvSpPr>
          <p:cNvPr id="20" name="PSM WP11 is responsible for…"/>
          <p:cNvSpPr txBox="1"/>
          <p:nvPr/>
        </p:nvSpPr>
        <p:spPr bwMode="auto">
          <a:xfrm>
            <a:off x="255621" y="9035433"/>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+6mn</a:t>
            </a:r>
            <a:endParaRPr/>
          </a:p>
        </p:txBody>
      </p:sp>
      <p:sp>
        <p:nvSpPr>
          <p:cNvPr id="21" name="PSM WP11 is responsible for…"/>
          <p:cNvSpPr txBox="1"/>
          <p:nvPr/>
        </p:nvSpPr>
        <p:spPr bwMode="auto">
          <a:xfrm>
            <a:off x="255620" y="12212382"/>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+9mn</a:t>
            </a:r>
            <a:endParaRPr/>
          </a:p>
        </p:txBody>
      </p:sp>
      <p:sp>
        <p:nvSpPr>
          <p:cNvPr id="22" name="PSM WP11 is responsible for…"/>
          <p:cNvSpPr txBox="1"/>
          <p:nvPr/>
        </p:nvSpPr>
        <p:spPr bwMode="auto">
          <a:xfrm>
            <a:off x="255620" y="4190880"/>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a:t>
            </a:r>
            <a:endParaRPr/>
          </a:p>
        </p:txBody>
      </p:sp>
      <p:sp>
        <p:nvSpPr>
          <p:cNvPr id="23" name="PSM WP11 is responsible for…"/>
          <p:cNvSpPr txBox="1"/>
          <p:nvPr/>
        </p:nvSpPr>
        <p:spPr bwMode="auto">
          <a:xfrm>
            <a:off x="255620" y="7376243"/>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n+1</a:t>
            </a:r>
            <a:endParaRPr/>
          </a:p>
        </p:txBody>
      </p:sp>
      <p:sp>
        <p:nvSpPr>
          <p:cNvPr id="24" name="PSM WP11 is responsible for…"/>
          <p:cNvSpPr txBox="1"/>
          <p:nvPr/>
        </p:nvSpPr>
        <p:spPr bwMode="auto">
          <a:xfrm>
            <a:off x="255620" y="10623907"/>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n+2</a:t>
            </a:r>
            <a:endParaRPr/>
          </a:p>
        </p:txBody>
      </p:sp>
      <p:sp>
        <p:nvSpPr>
          <p:cNvPr id="25" name="Exoplanet Analysis System (EAS) Algorithm Specifications"/>
          <p:cNvSpPr/>
          <p:nvPr/>
        </p:nvSpPr>
        <p:spPr bwMode="auto">
          <a:xfrm rot="5400000">
            <a:off x="2215597" y="4295802"/>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6" name="Exoplanet Analysis System (EAS) Algorithm Specifications"/>
          <p:cNvSpPr/>
          <p:nvPr/>
        </p:nvSpPr>
        <p:spPr bwMode="auto">
          <a:xfrm rot="5400000">
            <a:off x="5179950" y="7547486"/>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7" name="Exoplanet Analysis System (EAS) Algorithm Specifications"/>
          <p:cNvSpPr/>
          <p:nvPr/>
        </p:nvSpPr>
        <p:spPr bwMode="auto">
          <a:xfrm rot="5400000">
            <a:off x="8148288" y="10746999"/>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8" name="Exoplanet Analysis System (EAS) Algorithm Specifications"/>
          <p:cNvSpPr/>
          <p:nvPr/>
        </p:nvSpPr>
        <p:spPr bwMode="auto">
          <a:xfrm rot="5400000">
            <a:off x="2215596" y="7545875"/>
            <a:ext cx="2359440" cy="807662"/>
          </a:xfrm>
          <a:prstGeom prst="roundRect">
            <a:avLst>
              <a:gd name="adj" fmla="val 6684"/>
            </a:avLst>
          </a:prstGeom>
          <a:solidFill>
            <a:srgbClr val="ED1B2F"/>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PlanetPipe</a:t>
            </a:r>
            <a:endParaRPr sz="3200">
              <a:solidFill>
                <a:schemeClr val="bg1"/>
              </a:solidFill>
              <a:latin typeface="+mj-lt"/>
            </a:endParaRPr>
          </a:p>
        </p:txBody>
      </p:sp>
      <p:sp>
        <p:nvSpPr>
          <p:cNvPr id="29" name="Exoplanet Analysis System (EAS) Algorithm Specifications"/>
          <p:cNvSpPr/>
          <p:nvPr/>
        </p:nvSpPr>
        <p:spPr bwMode="auto">
          <a:xfrm rot="5400000">
            <a:off x="5179950" y="10747003"/>
            <a:ext cx="2359440" cy="807662"/>
          </a:xfrm>
          <a:prstGeom prst="roundRect">
            <a:avLst>
              <a:gd name="adj" fmla="val 6684"/>
            </a:avLst>
          </a:prstGeom>
          <a:solidFill>
            <a:srgbClr val="ED1B2F"/>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PlanetPipe</a:t>
            </a:r>
            <a:endParaRPr sz="3200">
              <a:solidFill>
                <a:schemeClr val="bg1"/>
              </a:solidFill>
              <a:latin typeface="+mj-lt"/>
            </a:endParaRPr>
          </a:p>
        </p:txBody>
      </p:sp>
      <p:sp>
        <p:nvSpPr>
          <p:cNvPr id="30" name="Exoplanet Analysis System (EAS) Algorithm Specifications"/>
          <p:cNvSpPr/>
          <p:nvPr/>
        </p:nvSpPr>
        <p:spPr bwMode="auto">
          <a:xfrm rot="5400000">
            <a:off x="4766255" y="4367547"/>
            <a:ext cx="3186831" cy="807662"/>
          </a:xfrm>
          <a:prstGeom prst="roundRect">
            <a:avLst>
              <a:gd name="adj" fmla="val 6684"/>
            </a:avLst>
          </a:prstGeom>
          <a:no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latin typeface="+mj-lt"/>
              </a:rPr>
              <a:t>Observations</a:t>
            </a:r>
            <a:endParaRPr sz="3200">
              <a:latin typeface="+mj-lt"/>
            </a:endParaRPr>
          </a:p>
        </p:txBody>
      </p:sp>
      <p:sp>
        <p:nvSpPr>
          <p:cNvPr id="31" name="Exoplanet Analysis System (EAS) Algorithm Specifications"/>
          <p:cNvSpPr/>
          <p:nvPr/>
        </p:nvSpPr>
        <p:spPr bwMode="auto">
          <a:xfrm rot="5400000">
            <a:off x="7734594" y="7554375"/>
            <a:ext cx="3186831" cy="807662"/>
          </a:xfrm>
          <a:prstGeom prst="roundRect">
            <a:avLst>
              <a:gd name="adj" fmla="val 6684"/>
            </a:avLst>
          </a:prstGeom>
          <a:no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latin typeface="+mj-lt"/>
              </a:rPr>
              <a:t>Observations</a:t>
            </a:r>
            <a:endParaRPr sz="3200">
              <a:latin typeface="+mj-lt"/>
            </a:endParaRPr>
          </a:p>
        </p:txBody>
      </p:sp>
      <p:sp>
        <p:nvSpPr>
          <p:cNvPr id="32" name="Exoplanet Analysis System (EAS) Algorithm Specifications"/>
          <p:cNvSpPr/>
          <p:nvPr/>
        </p:nvSpPr>
        <p:spPr bwMode="auto">
          <a:xfrm rot="5400000">
            <a:off x="5573917" y="4710500"/>
            <a:ext cx="3186831" cy="807662"/>
          </a:xfrm>
          <a:prstGeom prst="roundRect">
            <a:avLst>
              <a:gd name="adj" fmla="val 6684"/>
            </a:avLst>
          </a:prstGeom>
          <a:solidFill>
            <a:srgbClr val="003247"/>
          </a:solid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L1 processing</a:t>
            </a:r>
            <a:endParaRPr sz="3200">
              <a:solidFill>
                <a:schemeClr val="bg1"/>
              </a:solidFill>
              <a:latin typeface="+mj-lt"/>
            </a:endParaRPr>
          </a:p>
        </p:txBody>
      </p:sp>
      <p:sp>
        <p:nvSpPr>
          <p:cNvPr id="33" name="Exoplanet Analysis System (EAS) Algorithm Specifications"/>
          <p:cNvSpPr/>
          <p:nvPr/>
        </p:nvSpPr>
        <p:spPr bwMode="auto">
          <a:xfrm rot="5400000">
            <a:off x="8542256" y="7890934"/>
            <a:ext cx="3186831" cy="807662"/>
          </a:xfrm>
          <a:prstGeom prst="roundRect">
            <a:avLst>
              <a:gd name="adj" fmla="val 6684"/>
            </a:avLst>
          </a:prstGeom>
          <a:solidFill>
            <a:srgbClr val="003247"/>
          </a:solid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L1 processing</a:t>
            </a:r>
            <a:endParaRPr sz="3200">
              <a:solidFill>
                <a:schemeClr val="bg1"/>
              </a:solidFill>
              <a:latin typeface="+mj-lt"/>
            </a:endParaRPr>
          </a:p>
        </p:txBody>
      </p:sp>
      <p:sp>
        <p:nvSpPr>
          <p:cNvPr id="34" name="Exoplanet Analysis System (EAS) Algorithm Specifications"/>
          <p:cNvSpPr/>
          <p:nvPr/>
        </p:nvSpPr>
        <p:spPr bwMode="auto">
          <a:xfrm rot="5400000">
            <a:off x="2858178" y="4952716"/>
            <a:ext cx="2689599"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5" name="Exoplanet Analysis System (EAS) Algorithm Specifications"/>
          <p:cNvSpPr/>
          <p:nvPr/>
        </p:nvSpPr>
        <p:spPr bwMode="auto">
          <a:xfrm rot="5400000">
            <a:off x="5823819" y="8140837"/>
            <a:ext cx="2687026"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6" name="Exoplanet Analysis System (EAS) Algorithm Specifications"/>
          <p:cNvSpPr/>
          <p:nvPr/>
        </p:nvSpPr>
        <p:spPr bwMode="auto">
          <a:xfrm rot="5400000">
            <a:off x="8791071" y="11309124"/>
            <a:ext cx="2689200"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7" name="Exoplanet Analysis System (EAS) Algorithm Specifications"/>
          <p:cNvSpPr/>
          <p:nvPr/>
        </p:nvSpPr>
        <p:spPr bwMode="auto">
          <a:xfrm rot="5400000">
            <a:off x="2773122" y="8226109"/>
            <a:ext cx="2857578" cy="807662"/>
          </a:xfrm>
          <a:prstGeom prst="roundRect">
            <a:avLst>
              <a:gd name="adj" fmla="val 6684"/>
            </a:avLst>
          </a:prstGeom>
          <a:solidFill>
            <a:schemeClr val="bg1"/>
          </a:solidFill>
          <a:ln w="63500">
            <a:solidFill>
              <a:srgbClr val="ED1B2F"/>
            </a:solidFill>
            <a:miter/>
          </a:ln>
        </p:spPr>
        <p:txBody>
          <a:bodyPr lIns="0" tIns="0" rIns="0" bIns="0" anchor="ctr" anchorCtr="0"/>
          <a:lstStyle>
            <a:lvl1pPr defTabSz="914400">
              <a:defRPr sz="4000">
                <a:solidFill>
                  <a:srgbClr val="003247"/>
                </a:solidFill>
                <a:latin typeface="Calibri"/>
                <a:ea typeface="Calibri"/>
                <a:cs typeface="Calibri"/>
              </a:defRPr>
            </a:lvl1pPr>
          </a:lstStyle>
          <a:p>
            <a:pPr>
              <a:defRPr/>
            </a:pPr>
            <a:r>
              <a:rPr lang="en-GB" sz="2600">
                <a:solidFill>
                  <a:srgbClr val="ED1B2F"/>
                </a:solidFill>
                <a:latin typeface="+mj-lt"/>
              </a:rPr>
              <a:t>Review DP6(+</a:t>
            </a:r>
            <a:r>
              <a:rPr lang="en-GB" sz="2600">
                <a:solidFill>
                  <a:srgbClr val="ED1B2F"/>
                </a:solidFill>
                <a:latin typeface="+mj-lt"/>
              </a:rPr>
              <a:t>Lg</a:t>
            </a:r>
            <a:r>
              <a:rPr lang="en-GB" sz="2600">
                <a:solidFill>
                  <a:srgbClr val="ED1B2F"/>
                </a:solidFill>
                <a:latin typeface="+mj-lt"/>
              </a:rPr>
              <a:t>)</a:t>
            </a:r>
            <a:endParaRPr sz="2600">
              <a:solidFill>
                <a:srgbClr val="ED1B2F"/>
              </a:solidFill>
              <a:latin typeface="+mj-lt"/>
            </a:endParaRPr>
          </a:p>
        </p:txBody>
      </p:sp>
      <p:sp>
        <p:nvSpPr>
          <p:cNvPr id="38" name="Exoplanet Analysis System (EAS) Algorithm Specifications"/>
          <p:cNvSpPr/>
          <p:nvPr/>
        </p:nvSpPr>
        <p:spPr bwMode="auto">
          <a:xfrm rot="5400000">
            <a:off x="5741461" y="11431904"/>
            <a:ext cx="2857578" cy="807662"/>
          </a:xfrm>
          <a:prstGeom prst="roundRect">
            <a:avLst>
              <a:gd name="adj" fmla="val 6684"/>
            </a:avLst>
          </a:prstGeom>
          <a:solidFill>
            <a:schemeClr val="bg1"/>
          </a:solidFill>
          <a:ln w="63500">
            <a:solidFill>
              <a:srgbClr val="ED1B2F"/>
            </a:solidFill>
            <a:miter/>
          </a:ln>
        </p:spPr>
        <p:txBody>
          <a:bodyPr lIns="0" tIns="0" rIns="0" bIns="0" anchor="ctr" anchorCtr="0"/>
          <a:lstStyle>
            <a:lvl1pPr defTabSz="914400">
              <a:defRPr sz="4000">
                <a:solidFill>
                  <a:srgbClr val="003247"/>
                </a:solidFill>
                <a:latin typeface="Calibri"/>
                <a:ea typeface="Calibri"/>
                <a:cs typeface="Calibri"/>
              </a:defRPr>
            </a:lvl1pPr>
          </a:lstStyle>
          <a:p>
            <a:pPr>
              <a:defRPr/>
            </a:pPr>
            <a:r>
              <a:rPr lang="en-GB" sz="2600">
                <a:solidFill>
                  <a:srgbClr val="ED1B2F"/>
                </a:solidFill>
                <a:latin typeface="+mj-lt"/>
              </a:rPr>
              <a:t>Review DP6(+</a:t>
            </a:r>
            <a:r>
              <a:rPr lang="en-GB" sz="2600">
                <a:solidFill>
                  <a:srgbClr val="ED1B2F"/>
                </a:solidFill>
                <a:latin typeface="+mj-lt"/>
              </a:rPr>
              <a:t>Lg</a:t>
            </a:r>
            <a:r>
              <a:rPr lang="en-GB" sz="2600">
                <a:solidFill>
                  <a:srgbClr val="ED1B2F"/>
                </a:solidFill>
                <a:latin typeface="+mj-lt"/>
              </a:rPr>
              <a:t>)</a:t>
            </a:r>
            <a:endParaRPr sz="2600">
              <a:solidFill>
                <a:srgbClr val="ED1B2F"/>
              </a:solidFill>
              <a:latin typeface="+mj-lt"/>
            </a:endParaRPr>
          </a:p>
        </p:txBody>
      </p:sp>
      <p:sp>
        <p:nvSpPr>
          <p:cNvPr id="39" name="PSM WP11 is responsible for…"/>
          <p:cNvSpPr txBox="1"/>
          <p:nvPr/>
        </p:nvSpPr>
        <p:spPr bwMode="auto">
          <a:xfrm>
            <a:off x="2991485" y="2089056"/>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n-1</a:t>
            </a:r>
            <a:endParaRPr/>
          </a:p>
        </p:txBody>
      </p:sp>
      <p:sp>
        <p:nvSpPr>
          <p:cNvPr id="40" name="PSM WP11 is responsible for…"/>
          <p:cNvSpPr txBox="1"/>
          <p:nvPr/>
        </p:nvSpPr>
        <p:spPr bwMode="auto">
          <a:xfrm>
            <a:off x="5799399" y="2108249"/>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a:t>
            </a:r>
            <a:endParaRPr/>
          </a:p>
        </p:txBody>
      </p:sp>
      <p:sp>
        <p:nvSpPr>
          <p:cNvPr id="41" name="PSM WP11 is responsible for…"/>
          <p:cNvSpPr txBox="1"/>
          <p:nvPr/>
        </p:nvSpPr>
        <p:spPr bwMode="auto">
          <a:xfrm>
            <a:off x="8729302" y="2089056"/>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n+1</a:t>
            </a:r>
            <a:endParaRPr/>
          </a:p>
        </p:txBody>
      </p:sp>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6" name="SGS Progress Meeting #1 - 2025/05/21…"/>
          <p:cNvSpPr txBox="1"/>
          <p:nvPr/>
        </p:nvSpPr>
        <p:spPr bwMode="auto">
          <a:xfrm>
            <a:off x="68725" y="13182766"/>
            <a:ext cx="6653181"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Adapted from Rixon, PLATO-IoA-PDC-DD-0001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timing</a:t>
            </a:r>
            <a:endParaRPr/>
          </a:p>
        </p:txBody>
      </p:sp>
      <p:sp>
        <p:nvSpPr>
          <p:cNvPr id="4" name="PSM WP11 is responsible for…"/>
          <p:cNvSpPr txBox="1"/>
          <p:nvPr/>
        </p:nvSpPr>
        <p:spPr bwMode="auto">
          <a:xfrm>
            <a:off x="11465168" y="2282175"/>
            <a:ext cx="12663211" cy="11433825"/>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5600"/>
              </a:spcBef>
              <a:defRPr sz="4750">
                <a:solidFill>
                  <a:srgbClr val="003247"/>
                </a:solidFill>
              </a:defRPr>
            </a:pPr>
            <a:r>
              <a:rPr lang="en-GB" sz="4750">
                <a:solidFill>
                  <a:srgbClr val="003247"/>
                </a:solidFill>
              </a:rPr>
              <a:t>EAS will not run until the detrended light curves for the most recently completed observing quarter are available.</a:t>
            </a:r>
            <a:endParaRPr lang="en-GB"/>
          </a:p>
          <a:p>
            <a:pPr marL="1005839" lvl="2" indent="-571500" defTabSz="610790">
              <a:spcBef>
                <a:spcPts val="1100"/>
              </a:spcBef>
              <a:buFont typeface="Courier New"/>
              <a:buChar char="o"/>
              <a:defRPr sz="4000">
                <a:solidFill>
                  <a:srgbClr val="003247"/>
                </a:solidFill>
              </a:defRPr>
            </a:pPr>
            <a:r>
              <a:rPr lang="en-GB"/>
              <a:t>TransitPipe</a:t>
            </a:r>
            <a:r>
              <a:rPr lang="en-GB"/>
              <a:t> runs one ‘Quarter’ behind the observations.</a:t>
            </a:r>
            <a:endParaRPr/>
          </a:p>
          <a:p>
            <a:pPr marL="586493" indent="-586493" defTabSz="610790">
              <a:spcBef>
                <a:spcPts val="5600"/>
              </a:spcBef>
              <a:defRPr sz="4750">
                <a:solidFill>
                  <a:srgbClr val="003247"/>
                </a:solidFill>
              </a:defRPr>
            </a:pPr>
            <a:r>
              <a:rPr lang="en-GB" sz="4750">
                <a:solidFill>
                  <a:srgbClr val="003247"/>
                </a:solidFill>
              </a:rPr>
              <a:t>PlanetPipe</a:t>
            </a:r>
            <a:r>
              <a:rPr lang="en-GB" sz="4750">
                <a:solidFill>
                  <a:srgbClr val="003247"/>
                </a:solidFill>
              </a:rPr>
              <a:t> uses the catalogue of TCEs and candidates (DP2) as input.</a:t>
            </a:r>
            <a:endParaRPr lang="en-GB"/>
          </a:p>
          <a:p>
            <a:pPr marL="1005839" lvl="2" indent="-571500" defTabSz="610790">
              <a:spcBef>
                <a:spcPts val="1100"/>
              </a:spcBef>
              <a:buFont typeface="Courier New"/>
              <a:buChar char="o"/>
              <a:defRPr sz="4000">
                <a:solidFill>
                  <a:srgbClr val="003247"/>
                </a:solidFill>
              </a:defRPr>
            </a:pPr>
            <a:r>
              <a:rPr lang="en-GB"/>
              <a:t>It has to wait for this to be validated each cycle.</a:t>
            </a:r>
            <a:endParaRPr/>
          </a:p>
          <a:p>
            <a:pPr marL="1005839" lvl="2" indent="-571500" defTabSz="610790">
              <a:spcBef>
                <a:spcPts val="1100"/>
              </a:spcBef>
              <a:buFont typeface="Courier New"/>
              <a:buChar char="o"/>
              <a:defRPr sz="4000">
                <a:solidFill>
                  <a:srgbClr val="003247"/>
                </a:solidFill>
              </a:defRPr>
            </a:pPr>
            <a:r>
              <a:rPr lang="en-GB"/>
              <a:t>Therefore, </a:t>
            </a:r>
            <a:r>
              <a:rPr lang="en-GB"/>
              <a:t>PlanetPipe</a:t>
            </a:r>
            <a:r>
              <a:rPr lang="en-GB"/>
              <a:t> runs two cycles behind observations.</a:t>
            </a:r>
            <a:endParaRPr/>
          </a:p>
        </p:txBody>
      </p:sp>
      <p:cxnSp>
        <p:nvCxnSpPr>
          <p:cNvPr id="9" name="Straight Connector 8"/>
          <p:cNvCxnSpPr/>
          <p:nvPr/>
        </p:nvCxnSpPr>
        <p:spPr bwMode="auto">
          <a:xfrm>
            <a:off x="2525314" y="3177958"/>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0" name="Straight Connector 9"/>
          <p:cNvCxnSpPr/>
          <p:nvPr/>
        </p:nvCxnSpPr>
        <p:spPr bwMode="auto">
          <a:xfrm>
            <a:off x="2525314" y="6364790"/>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1" name="Straight Connector 10"/>
          <p:cNvCxnSpPr/>
          <p:nvPr/>
        </p:nvCxnSpPr>
        <p:spPr bwMode="auto">
          <a:xfrm>
            <a:off x="2525314" y="9554197"/>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cxnSp>
        <p:nvCxnSpPr>
          <p:cNvPr id="12" name="Straight Connector 11"/>
          <p:cNvCxnSpPr/>
          <p:nvPr/>
        </p:nvCxnSpPr>
        <p:spPr bwMode="auto">
          <a:xfrm>
            <a:off x="2525314" y="12724029"/>
            <a:ext cx="8166132" cy="0"/>
          </a:xfrm>
          <a:prstGeom prst="line">
            <a:avLst/>
          </a:prstGeom>
          <a:noFill/>
          <a:ln w="25400" cap="flat">
            <a:solidFill>
              <a:srgbClr val="003247"/>
            </a:solidFill>
            <a:prstDash val="solid"/>
            <a:miter lim="400000"/>
          </a:ln>
          <a:effectLst/>
        </p:spPr>
        <p:style>
          <a:lnRef idx="0">
            <a:srgbClr val="000000"/>
          </a:lnRef>
          <a:fillRef idx="0">
            <a:srgbClr val="000000"/>
          </a:fillRef>
          <a:effectRef idx="0">
            <a:srgbClr val="000000"/>
          </a:effectRef>
          <a:fontRef idx="none"/>
        </p:style>
      </p:cxnSp>
      <p:sp>
        <p:nvSpPr>
          <p:cNvPr id="13" name="PSM WP11 is responsible for…"/>
          <p:cNvSpPr txBox="1"/>
          <p:nvPr/>
        </p:nvSpPr>
        <p:spPr bwMode="auto">
          <a:xfrm>
            <a:off x="255621" y="2662337"/>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a:t>
            </a:r>
            <a:endParaRPr/>
          </a:p>
        </p:txBody>
      </p:sp>
      <p:sp>
        <p:nvSpPr>
          <p:cNvPr id="15" name="PSM WP11 is responsible for…"/>
          <p:cNvSpPr txBox="1"/>
          <p:nvPr/>
        </p:nvSpPr>
        <p:spPr bwMode="auto">
          <a:xfrm>
            <a:off x="255620" y="5859541"/>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+3mn</a:t>
            </a:r>
            <a:endParaRPr/>
          </a:p>
        </p:txBody>
      </p:sp>
      <p:sp>
        <p:nvSpPr>
          <p:cNvPr id="20" name="PSM WP11 is responsible for…"/>
          <p:cNvSpPr txBox="1"/>
          <p:nvPr/>
        </p:nvSpPr>
        <p:spPr bwMode="auto">
          <a:xfrm>
            <a:off x="255621" y="9035433"/>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+6mn</a:t>
            </a:r>
            <a:endParaRPr/>
          </a:p>
        </p:txBody>
      </p:sp>
      <p:sp>
        <p:nvSpPr>
          <p:cNvPr id="21" name="PSM WP11 is responsible for…"/>
          <p:cNvSpPr txBox="1"/>
          <p:nvPr/>
        </p:nvSpPr>
        <p:spPr bwMode="auto">
          <a:xfrm>
            <a:off x="255620" y="12212382"/>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a:solidFill>
                  <a:srgbClr val="003247"/>
                </a:solidFill>
              </a:rPr>
              <a:t>t0 +9mn</a:t>
            </a:r>
            <a:endParaRPr/>
          </a:p>
        </p:txBody>
      </p:sp>
      <p:sp>
        <p:nvSpPr>
          <p:cNvPr id="22" name="PSM WP11 is responsible for…"/>
          <p:cNvSpPr txBox="1"/>
          <p:nvPr/>
        </p:nvSpPr>
        <p:spPr bwMode="auto">
          <a:xfrm>
            <a:off x="255620" y="4190880"/>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a:t>
            </a:r>
            <a:endParaRPr/>
          </a:p>
        </p:txBody>
      </p:sp>
      <p:sp>
        <p:nvSpPr>
          <p:cNvPr id="23" name="PSM WP11 is responsible for…"/>
          <p:cNvSpPr txBox="1"/>
          <p:nvPr/>
        </p:nvSpPr>
        <p:spPr bwMode="auto">
          <a:xfrm>
            <a:off x="255620" y="7376243"/>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n+1</a:t>
            </a:r>
            <a:endParaRPr/>
          </a:p>
        </p:txBody>
      </p:sp>
      <p:sp>
        <p:nvSpPr>
          <p:cNvPr id="24" name="PSM WP11 is responsible for…"/>
          <p:cNvSpPr txBox="1"/>
          <p:nvPr/>
        </p:nvSpPr>
        <p:spPr bwMode="auto">
          <a:xfrm>
            <a:off x="255620" y="10623907"/>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3600" i="1">
                <a:solidFill>
                  <a:srgbClr val="003247"/>
                </a:solidFill>
              </a:rPr>
              <a:t>cycle n+2</a:t>
            </a:r>
            <a:endParaRPr/>
          </a:p>
        </p:txBody>
      </p:sp>
      <p:sp>
        <p:nvSpPr>
          <p:cNvPr id="25" name="Exoplanet Analysis System (EAS) Algorithm Specifications"/>
          <p:cNvSpPr/>
          <p:nvPr/>
        </p:nvSpPr>
        <p:spPr bwMode="auto">
          <a:xfrm rot="5400000">
            <a:off x="2215597" y="4295802"/>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6" name="Exoplanet Analysis System (EAS) Algorithm Specifications"/>
          <p:cNvSpPr/>
          <p:nvPr/>
        </p:nvSpPr>
        <p:spPr bwMode="auto">
          <a:xfrm rot="5400000">
            <a:off x="5179950" y="7547486"/>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7" name="Exoplanet Analysis System (EAS) Algorithm Specifications"/>
          <p:cNvSpPr/>
          <p:nvPr/>
        </p:nvSpPr>
        <p:spPr bwMode="auto">
          <a:xfrm rot="5400000">
            <a:off x="8148288" y="10746999"/>
            <a:ext cx="2359440" cy="807662"/>
          </a:xfrm>
          <a:prstGeom prst="roundRect">
            <a:avLst>
              <a:gd name="adj" fmla="val 6684"/>
            </a:avLst>
          </a:prstGeom>
          <a:solidFill>
            <a:srgbClr val="CF1D39"/>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TransitPipe</a:t>
            </a:r>
            <a:endParaRPr sz="3200">
              <a:solidFill>
                <a:schemeClr val="bg1"/>
              </a:solidFill>
              <a:latin typeface="+mj-lt"/>
            </a:endParaRPr>
          </a:p>
        </p:txBody>
      </p:sp>
      <p:sp>
        <p:nvSpPr>
          <p:cNvPr id="28" name="Exoplanet Analysis System (EAS) Algorithm Specifications"/>
          <p:cNvSpPr/>
          <p:nvPr/>
        </p:nvSpPr>
        <p:spPr bwMode="auto">
          <a:xfrm rot="5400000">
            <a:off x="2215596" y="7545875"/>
            <a:ext cx="2359440" cy="807662"/>
          </a:xfrm>
          <a:prstGeom prst="roundRect">
            <a:avLst>
              <a:gd name="adj" fmla="val 6684"/>
            </a:avLst>
          </a:prstGeom>
          <a:solidFill>
            <a:srgbClr val="ED1B2F"/>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PlanetPipe</a:t>
            </a:r>
            <a:endParaRPr sz="3200">
              <a:solidFill>
                <a:schemeClr val="bg1"/>
              </a:solidFill>
              <a:latin typeface="+mj-lt"/>
            </a:endParaRPr>
          </a:p>
        </p:txBody>
      </p:sp>
      <p:sp>
        <p:nvSpPr>
          <p:cNvPr id="29" name="Exoplanet Analysis System (EAS) Algorithm Specifications"/>
          <p:cNvSpPr/>
          <p:nvPr/>
        </p:nvSpPr>
        <p:spPr bwMode="auto">
          <a:xfrm rot="5400000">
            <a:off x="5179950" y="10747003"/>
            <a:ext cx="2359440" cy="807662"/>
          </a:xfrm>
          <a:prstGeom prst="roundRect">
            <a:avLst>
              <a:gd name="adj" fmla="val 6684"/>
            </a:avLst>
          </a:prstGeom>
          <a:solidFill>
            <a:srgbClr val="ED1B2F"/>
          </a:solidFill>
          <a:ln w="63500">
            <a:no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PlanetPipe</a:t>
            </a:r>
            <a:endParaRPr sz="3200">
              <a:solidFill>
                <a:schemeClr val="bg1"/>
              </a:solidFill>
              <a:latin typeface="+mj-lt"/>
            </a:endParaRPr>
          </a:p>
        </p:txBody>
      </p:sp>
      <p:sp>
        <p:nvSpPr>
          <p:cNvPr id="30" name="Exoplanet Analysis System (EAS) Algorithm Specifications"/>
          <p:cNvSpPr/>
          <p:nvPr/>
        </p:nvSpPr>
        <p:spPr bwMode="auto">
          <a:xfrm rot="5400000">
            <a:off x="4766255" y="4367547"/>
            <a:ext cx="3186831" cy="807662"/>
          </a:xfrm>
          <a:prstGeom prst="roundRect">
            <a:avLst>
              <a:gd name="adj" fmla="val 6684"/>
            </a:avLst>
          </a:prstGeom>
          <a:no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latin typeface="+mj-lt"/>
              </a:rPr>
              <a:t>Observations</a:t>
            </a:r>
            <a:endParaRPr sz="3200">
              <a:latin typeface="+mj-lt"/>
            </a:endParaRPr>
          </a:p>
        </p:txBody>
      </p:sp>
      <p:sp>
        <p:nvSpPr>
          <p:cNvPr id="31" name="Exoplanet Analysis System (EAS) Algorithm Specifications"/>
          <p:cNvSpPr/>
          <p:nvPr/>
        </p:nvSpPr>
        <p:spPr bwMode="auto">
          <a:xfrm rot="5400000">
            <a:off x="7734594" y="7554375"/>
            <a:ext cx="3186831" cy="807662"/>
          </a:xfrm>
          <a:prstGeom prst="roundRect">
            <a:avLst>
              <a:gd name="adj" fmla="val 6684"/>
            </a:avLst>
          </a:prstGeom>
          <a:no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latin typeface="+mj-lt"/>
              </a:rPr>
              <a:t>Observations</a:t>
            </a:r>
            <a:endParaRPr sz="3200">
              <a:latin typeface="+mj-lt"/>
            </a:endParaRPr>
          </a:p>
        </p:txBody>
      </p:sp>
      <p:sp>
        <p:nvSpPr>
          <p:cNvPr id="32" name="Exoplanet Analysis System (EAS) Algorithm Specifications"/>
          <p:cNvSpPr/>
          <p:nvPr/>
        </p:nvSpPr>
        <p:spPr bwMode="auto">
          <a:xfrm rot="5400000">
            <a:off x="5573917" y="4710500"/>
            <a:ext cx="3186831" cy="807662"/>
          </a:xfrm>
          <a:prstGeom prst="roundRect">
            <a:avLst>
              <a:gd name="adj" fmla="val 6684"/>
            </a:avLst>
          </a:prstGeom>
          <a:solidFill>
            <a:srgbClr val="003247"/>
          </a:solid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L1 processing</a:t>
            </a:r>
            <a:endParaRPr sz="3200">
              <a:solidFill>
                <a:schemeClr val="bg1"/>
              </a:solidFill>
              <a:latin typeface="+mj-lt"/>
            </a:endParaRPr>
          </a:p>
        </p:txBody>
      </p:sp>
      <p:sp>
        <p:nvSpPr>
          <p:cNvPr id="33" name="Exoplanet Analysis System (EAS) Algorithm Specifications"/>
          <p:cNvSpPr/>
          <p:nvPr/>
        </p:nvSpPr>
        <p:spPr bwMode="auto">
          <a:xfrm rot="5400000">
            <a:off x="8542256" y="7890934"/>
            <a:ext cx="3186831" cy="807662"/>
          </a:xfrm>
          <a:prstGeom prst="roundRect">
            <a:avLst>
              <a:gd name="adj" fmla="val 6684"/>
            </a:avLst>
          </a:prstGeom>
          <a:solidFill>
            <a:srgbClr val="003247"/>
          </a:solidFill>
          <a:ln w="63500">
            <a:solidFill>
              <a:srgbClr val="003247"/>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chemeClr val="bg1"/>
                </a:solidFill>
                <a:latin typeface="+mj-lt"/>
              </a:rPr>
              <a:t>L1 processing</a:t>
            </a:r>
            <a:endParaRPr sz="3200">
              <a:solidFill>
                <a:schemeClr val="bg1"/>
              </a:solidFill>
              <a:latin typeface="+mj-lt"/>
            </a:endParaRPr>
          </a:p>
        </p:txBody>
      </p:sp>
      <p:sp>
        <p:nvSpPr>
          <p:cNvPr id="34" name="Exoplanet Analysis System (EAS) Algorithm Specifications"/>
          <p:cNvSpPr/>
          <p:nvPr/>
        </p:nvSpPr>
        <p:spPr bwMode="auto">
          <a:xfrm rot="5400000">
            <a:off x="2858178" y="4952716"/>
            <a:ext cx="2689599"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5" name="Exoplanet Analysis System (EAS) Algorithm Specifications"/>
          <p:cNvSpPr/>
          <p:nvPr/>
        </p:nvSpPr>
        <p:spPr bwMode="auto">
          <a:xfrm rot="5400000">
            <a:off x="5823819" y="8140837"/>
            <a:ext cx="2687026"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6" name="Exoplanet Analysis System (EAS) Algorithm Specifications"/>
          <p:cNvSpPr/>
          <p:nvPr/>
        </p:nvSpPr>
        <p:spPr bwMode="auto">
          <a:xfrm rot="5400000">
            <a:off x="8791071" y="11309124"/>
            <a:ext cx="2689200" cy="807662"/>
          </a:xfrm>
          <a:prstGeom prst="roundRect">
            <a:avLst>
              <a:gd name="adj" fmla="val 6684"/>
            </a:avLst>
          </a:prstGeom>
          <a:solidFill>
            <a:schemeClr val="bg1"/>
          </a:solidFill>
          <a:ln w="63500">
            <a:solidFill>
              <a:srgbClr val="CF1D39"/>
            </a:solidFill>
            <a:miter/>
          </a:ln>
        </p:spPr>
        <p:txBody>
          <a:bodyPr lIns="45719" rIns="45719" anchor="ctr" anchorCtr="0"/>
          <a:lstStyle>
            <a:lvl1pPr defTabSz="914400">
              <a:defRPr sz="4000">
                <a:solidFill>
                  <a:srgbClr val="003247"/>
                </a:solidFill>
                <a:latin typeface="Calibri"/>
                <a:ea typeface="Calibri"/>
                <a:cs typeface="Calibri"/>
              </a:defRPr>
            </a:lvl1pPr>
          </a:lstStyle>
          <a:p>
            <a:pPr>
              <a:defRPr/>
            </a:pPr>
            <a:r>
              <a:rPr lang="en-GB" sz="3200">
                <a:solidFill>
                  <a:srgbClr val="CF1D39"/>
                </a:solidFill>
                <a:latin typeface="+mj-lt"/>
              </a:rPr>
              <a:t>Review DP2</a:t>
            </a:r>
            <a:endParaRPr sz="3200">
              <a:solidFill>
                <a:srgbClr val="CF1D39"/>
              </a:solidFill>
              <a:latin typeface="+mj-lt"/>
            </a:endParaRPr>
          </a:p>
        </p:txBody>
      </p:sp>
      <p:sp>
        <p:nvSpPr>
          <p:cNvPr id="37" name="Exoplanet Analysis System (EAS) Algorithm Specifications"/>
          <p:cNvSpPr/>
          <p:nvPr/>
        </p:nvSpPr>
        <p:spPr bwMode="auto">
          <a:xfrm rot="5400000">
            <a:off x="2773124" y="8226110"/>
            <a:ext cx="2857575" cy="807662"/>
          </a:xfrm>
          <a:prstGeom prst="roundRect">
            <a:avLst>
              <a:gd name="adj" fmla="val 6684"/>
            </a:avLst>
          </a:prstGeom>
          <a:solidFill>
            <a:schemeClr val="bg1"/>
          </a:solidFill>
          <a:ln w="63500">
            <a:solidFill>
              <a:srgbClr val="ED1B2F"/>
            </a:solidFill>
            <a:miter/>
          </a:ln>
        </p:spPr>
        <p:txBody>
          <a:bodyPr lIns="0" tIns="0" rIns="0" bIns="0" anchor="ctr" anchorCtr="0"/>
          <a:lstStyle>
            <a:lvl1pPr defTabSz="914400">
              <a:defRPr sz="4000">
                <a:solidFill>
                  <a:srgbClr val="003247"/>
                </a:solidFill>
                <a:latin typeface="Calibri"/>
                <a:ea typeface="Calibri"/>
                <a:cs typeface="Calibri"/>
              </a:defRPr>
            </a:lvl1pPr>
          </a:lstStyle>
          <a:p>
            <a:pPr>
              <a:defRPr/>
            </a:pPr>
            <a:r>
              <a:rPr lang="en-GB" sz="2600">
                <a:solidFill>
                  <a:srgbClr val="ED1B2F"/>
                </a:solidFill>
                <a:latin typeface="+mj-lt"/>
              </a:rPr>
              <a:t>Review DP6(+</a:t>
            </a:r>
            <a:r>
              <a:rPr lang="en-GB" sz="2600">
                <a:solidFill>
                  <a:srgbClr val="ED1B2F"/>
                </a:solidFill>
                <a:latin typeface="+mj-lt"/>
              </a:rPr>
              <a:t>Lg</a:t>
            </a:r>
            <a:r>
              <a:rPr lang="en-GB" sz="2600">
                <a:solidFill>
                  <a:srgbClr val="ED1B2F"/>
                </a:solidFill>
                <a:latin typeface="+mj-lt"/>
              </a:rPr>
              <a:t>)</a:t>
            </a:r>
            <a:endParaRPr sz="2600">
              <a:solidFill>
                <a:srgbClr val="ED1B2F"/>
              </a:solidFill>
              <a:latin typeface="+mj-lt"/>
            </a:endParaRPr>
          </a:p>
        </p:txBody>
      </p:sp>
      <p:sp>
        <p:nvSpPr>
          <p:cNvPr id="38" name="Exoplanet Analysis System (EAS) Algorithm Specifications"/>
          <p:cNvSpPr/>
          <p:nvPr/>
        </p:nvSpPr>
        <p:spPr bwMode="auto">
          <a:xfrm rot="5400000">
            <a:off x="5741461" y="11431904"/>
            <a:ext cx="2857578" cy="807662"/>
          </a:xfrm>
          <a:prstGeom prst="roundRect">
            <a:avLst>
              <a:gd name="adj" fmla="val 6684"/>
            </a:avLst>
          </a:prstGeom>
          <a:solidFill>
            <a:schemeClr val="bg1"/>
          </a:solidFill>
          <a:ln w="63500">
            <a:solidFill>
              <a:srgbClr val="ED1B2F"/>
            </a:solidFill>
            <a:miter/>
          </a:ln>
        </p:spPr>
        <p:txBody>
          <a:bodyPr lIns="0" tIns="0" rIns="0" bIns="0" anchor="ctr" anchorCtr="0"/>
          <a:lstStyle>
            <a:lvl1pPr defTabSz="914400">
              <a:defRPr sz="4000">
                <a:solidFill>
                  <a:srgbClr val="003247"/>
                </a:solidFill>
                <a:latin typeface="Calibri"/>
                <a:ea typeface="Calibri"/>
                <a:cs typeface="Calibri"/>
              </a:defRPr>
            </a:lvl1pPr>
          </a:lstStyle>
          <a:p>
            <a:pPr>
              <a:defRPr/>
            </a:pPr>
            <a:r>
              <a:rPr lang="en-GB" sz="2600">
                <a:solidFill>
                  <a:srgbClr val="ED1B2F"/>
                </a:solidFill>
                <a:latin typeface="+mj-lt"/>
              </a:rPr>
              <a:t>Review DP6(+</a:t>
            </a:r>
            <a:r>
              <a:rPr lang="en-GB" sz="2600">
                <a:solidFill>
                  <a:srgbClr val="ED1B2F"/>
                </a:solidFill>
                <a:latin typeface="+mj-lt"/>
              </a:rPr>
              <a:t>Lg</a:t>
            </a:r>
            <a:r>
              <a:rPr lang="en-GB" sz="2600">
                <a:solidFill>
                  <a:srgbClr val="ED1B2F"/>
                </a:solidFill>
                <a:latin typeface="+mj-lt"/>
              </a:rPr>
              <a:t>)</a:t>
            </a:r>
            <a:endParaRPr sz="2600">
              <a:solidFill>
                <a:srgbClr val="ED1B2F"/>
              </a:solidFill>
              <a:latin typeface="+mj-lt"/>
            </a:endParaRPr>
          </a:p>
        </p:txBody>
      </p:sp>
      <p:sp>
        <p:nvSpPr>
          <p:cNvPr id="39" name="PSM WP11 is responsible for…"/>
          <p:cNvSpPr txBox="1"/>
          <p:nvPr/>
        </p:nvSpPr>
        <p:spPr bwMode="auto">
          <a:xfrm>
            <a:off x="2991485" y="2089056"/>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n-1</a:t>
            </a:r>
            <a:endParaRPr/>
          </a:p>
        </p:txBody>
      </p:sp>
      <p:sp>
        <p:nvSpPr>
          <p:cNvPr id="40" name="PSM WP11 is responsible for…"/>
          <p:cNvSpPr txBox="1"/>
          <p:nvPr/>
        </p:nvSpPr>
        <p:spPr bwMode="auto">
          <a:xfrm>
            <a:off x="5799399" y="2108249"/>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a:t>
            </a:r>
            <a:endParaRPr/>
          </a:p>
        </p:txBody>
      </p:sp>
      <p:sp>
        <p:nvSpPr>
          <p:cNvPr id="41" name="PSM WP11 is responsible for…"/>
          <p:cNvSpPr txBox="1"/>
          <p:nvPr/>
        </p:nvSpPr>
        <p:spPr bwMode="auto">
          <a:xfrm>
            <a:off x="8729302" y="2089056"/>
            <a:ext cx="1928203"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3600" i="1">
                <a:solidFill>
                  <a:srgbClr val="003247"/>
                </a:solidFill>
              </a:rPr>
              <a:t>Quarter</a:t>
            </a:r>
            <a:br>
              <a:rPr lang="en-GB" sz="3600" i="1">
                <a:solidFill>
                  <a:srgbClr val="003247"/>
                </a:solidFill>
              </a:rPr>
            </a:br>
            <a:r>
              <a:rPr lang="en-GB" sz="3600" i="1">
                <a:solidFill>
                  <a:srgbClr val="003247"/>
                </a:solidFill>
              </a:rPr>
              <a:t> n+1</a:t>
            </a:r>
            <a:endParaRPr/>
          </a:p>
        </p:txBody>
      </p:sp>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6" name="SGS Progress Meeting #1 - 2025/05/21…"/>
          <p:cNvSpPr txBox="1"/>
          <p:nvPr/>
        </p:nvSpPr>
        <p:spPr bwMode="auto">
          <a:xfrm>
            <a:off x="68725" y="13182766"/>
            <a:ext cx="6653181"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Adapted from Rixon, PLATO-IoA-PDC-DD-0001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Implementation status</a:t>
            </a:r>
            <a:endParaRPr/>
          </a:p>
        </p:txBody>
      </p:sp>
      <p:sp>
        <p:nvSpPr>
          <p:cNvPr id="140" name="PSM WP11 is responsible for…"/>
          <p:cNvSpPr txBox="1">
            <a:spLocks noGrp="1"/>
          </p:cNvSpPr>
          <p:nvPr>
            <p:ph type="body" idx="1"/>
          </p:nvPr>
        </p:nvSpPr>
        <p:spPr bwMode="auto">
          <a:xfrm>
            <a:off x="784860" y="9513428"/>
            <a:ext cx="9414511" cy="3600792"/>
          </a:xfrm>
          <a:prstGeom prst="rect">
            <a:avLst/>
          </a:prstGeom>
        </p:spPr>
        <p:txBody>
          <a:bodyPr>
            <a:normAutofit/>
          </a:bodyPr>
          <a:lstStyle/>
          <a:p>
            <a:pPr marL="586493" indent="-586493" defTabSz="610790">
              <a:spcBef>
                <a:spcPts val="5600"/>
              </a:spcBef>
              <a:defRPr sz="4750">
                <a:solidFill>
                  <a:srgbClr val="003247"/>
                </a:solidFill>
              </a:defRPr>
            </a:pPr>
            <a:r>
              <a:rPr lang="en-GB"/>
              <a:t>Prototype implemented &amp; runnable</a:t>
            </a:r>
            <a:endParaRPr/>
          </a:p>
          <a:p>
            <a:pPr marL="987425" lvl="2" indent="0" defTabSz="610790">
              <a:spcBef>
                <a:spcPts val="1100"/>
              </a:spcBef>
              <a:buNone/>
              <a:defRPr sz="4000">
                <a:solidFill>
                  <a:srgbClr val="003247"/>
                </a:solidFill>
              </a:defRPr>
            </a:pPr>
            <a:r>
              <a:rPr lang="en-GB"/>
              <a:t>Updates needed to follow latest algorithm specifications</a:t>
            </a:r>
            <a:endParaRPr/>
          </a:p>
        </p:txBody>
      </p:sp>
      <p:sp>
        <p:nvSpPr>
          <p:cNvPr id="5" name="Rounded Rectangle 4"/>
          <p:cNvSpPr/>
          <p:nvPr/>
        </p:nvSpPr>
        <p:spPr bwMode="auto">
          <a:xfrm>
            <a:off x="10584179" y="4145052"/>
            <a:ext cx="8663941" cy="5277244"/>
          </a:xfrm>
          <a:prstGeom prst="roundRect">
            <a:avLst>
              <a:gd name="adj" fmla="val 10940"/>
            </a:avLst>
          </a:prstGeom>
          <a:solidFill>
            <a:srgbClr val="ED1B2F"/>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t" anchorCtr="0">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PlanetPipe</a:t>
            </a:r>
            <a:endParaRPr lang="en-US" sz="8000" b="0" i="0" u="none" strike="noStrike" cap="none" spc="0">
              <a:ln>
                <a:noFill/>
              </a:ln>
              <a:solidFill>
                <a:srgbClr val="FFFFFF"/>
              </a:solidFill>
              <a:latin typeface="+mn-lt"/>
              <a:ea typeface="+mn-ea"/>
              <a:cs typeface="+mn-cs"/>
            </a:endParaRPr>
          </a:p>
        </p:txBody>
      </p:sp>
      <p:sp>
        <p:nvSpPr>
          <p:cNvPr id="6" name="Rounded Rectangle 5"/>
          <p:cNvSpPr/>
          <p:nvPr/>
        </p:nvSpPr>
        <p:spPr bwMode="auto">
          <a:xfrm>
            <a:off x="784860" y="1984347"/>
            <a:ext cx="22814280" cy="1953992"/>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9600" b="0" i="0" u="none" strike="noStrike" cap="none" spc="0">
                <a:ln>
                  <a:noFill/>
                </a:ln>
                <a:solidFill>
                  <a:srgbClr val="FFFFFF"/>
                </a:solidFill>
                <a:latin typeface="+mn-lt"/>
                <a:ea typeface="+mn-ea"/>
                <a:cs typeface="+mn-cs"/>
              </a:rPr>
              <a:t>EAS-4.1.0</a:t>
            </a:r>
            <a:endParaRPr/>
          </a:p>
        </p:txBody>
      </p:sp>
      <p:sp>
        <p:nvSpPr>
          <p:cNvPr id="7" name="Rounded Rectangle 6"/>
          <p:cNvSpPr/>
          <p:nvPr/>
        </p:nvSpPr>
        <p:spPr bwMode="auto">
          <a:xfrm>
            <a:off x="784861" y="4145051"/>
            <a:ext cx="9414510" cy="5277245"/>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t" anchorCtr="0">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TransitPipe</a:t>
            </a:r>
            <a:endParaRPr lang="en-US" sz="8000" b="0" i="0" u="none" strike="noStrike" cap="none" spc="0">
              <a:ln>
                <a:noFill/>
              </a:ln>
              <a:solidFill>
                <a:srgbClr val="FFFFFF"/>
              </a:solidFill>
              <a:latin typeface="+mn-lt"/>
              <a:ea typeface="+mn-ea"/>
              <a:cs typeface="+mn-cs"/>
            </a:endParaRPr>
          </a:p>
        </p:txBody>
      </p:sp>
      <p:sp>
        <p:nvSpPr>
          <p:cNvPr id="8" name="Rounded Rectangle 7"/>
          <p:cNvSpPr/>
          <p:nvPr/>
        </p:nvSpPr>
        <p:spPr bwMode="auto">
          <a:xfrm>
            <a:off x="19632928" y="4145051"/>
            <a:ext cx="3966211" cy="5277243"/>
          </a:xfrm>
          <a:prstGeom prst="roundRect">
            <a:avLst>
              <a:gd name="adj" fmla="val 10940"/>
            </a:avLst>
          </a:prstGeom>
          <a:solidFill>
            <a:srgbClr val="F1666A"/>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t" anchorCtr="0">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QcPipe</a:t>
            </a:r>
            <a:endParaRPr lang="en-US" sz="8000" b="0" i="0" u="none" strike="noStrike" cap="none" spc="0">
              <a:ln>
                <a:noFill/>
              </a:ln>
              <a:solidFill>
                <a:srgbClr val="FFFFFF"/>
              </a:solidFill>
              <a:latin typeface="+mn-lt"/>
              <a:ea typeface="+mn-ea"/>
              <a:cs typeface="+mn-cs"/>
            </a:endParaRPr>
          </a:p>
        </p:txBody>
      </p:sp>
      <p:sp>
        <p:nvSpPr>
          <p:cNvPr id="9" name="Rounded Rectangle"/>
          <p:cNvSpPr/>
          <p:nvPr/>
        </p:nvSpPr>
        <p:spPr bwMode="auto">
          <a:xfrm>
            <a:off x="5739678" y="5930566"/>
            <a:ext cx="3890784" cy="842312"/>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Vetting</a:t>
            </a:r>
            <a:endParaRPr sz="4400">
              <a:solidFill>
                <a:srgbClr val="003247"/>
              </a:solidFill>
              <a:latin typeface="+mj-lt"/>
            </a:endParaRPr>
          </a:p>
        </p:txBody>
      </p:sp>
      <p:sp>
        <p:nvSpPr>
          <p:cNvPr id="10" name="Rounded Rectangle"/>
          <p:cNvSpPr/>
          <p:nvPr/>
        </p:nvSpPr>
        <p:spPr bwMode="auto">
          <a:xfrm>
            <a:off x="5739680" y="7067206"/>
            <a:ext cx="3890782" cy="842312"/>
          </a:xfrm>
          <a:prstGeom prst="roundRect">
            <a:avLst>
              <a:gd name="adj" fmla="val 25225"/>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Grading</a:t>
            </a:r>
            <a:endParaRPr sz="4400">
              <a:solidFill>
                <a:srgbClr val="003247"/>
              </a:solidFill>
              <a:latin typeface="+mj-lt"/>
            </a:endParaRPr>
          </a:p>
        </p:txBody>
      </p:sp>
      <p:sp>
        <p:nvSpPr>
          <p:cNvPr id="12" name="Rounded Rectangle"/>
          <p:cNvSpPr/>
          <p:nvPr/>
        </p:nvSpPr>
        <p:spPr bwMode="auto">
          <a:xfrm>
            <a:off x="1464087" y="8203846"/>
            <a:ext cx="3890785" cy="842312"/>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200">
                <a:solidFill>
                  <a:srgbClr val="003247"/>
                </a:solidFill>
                <a:latin typeface="+mj-lt"/>
              </a:rPr>
              <a:t>TCE modelling</a:t>
            </a:r>
            <a:endParaRPr sz="4200">
              <a:solidFill>
                <a:srgbClr val="003247"/>
              </a:solidFill>
              <a:latin typeface="+mj-lt"/>
            </a:endParaRPr>
          </a:p>
        </p:txBody>
      </p:sp>
      <p:sp>
        <p:nvSpPr>
          <p:cNvPr id="14" name="Rounded Rectangle"/>
          <p:cNvSpPr/>
          <p:nvPr/>
        </p:nvSpPr>
        <p:spPr bwMode="auto">
          <a:xfrm>
            <a:off x="1464087" y="7067206"/>
            <a:ext cx="3890785" cy="842312"/>
          </a:xfrm>
          <a:prstGeom prst="roundRect">
            <a:avLst>
              <a:gd name="adj" fmla="val 27799"/>
            </a:avLst>
          </a:prstGeom>
          <a:solidFill>
            <a:srgbClr val="FFFFFF"/>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Detection</a:t>
            </a:r>
            <a:endParaRPr sz="4400">
              <a:solidFill>
                <a:srgbClr val="003247"/>
              </a:solidFill>
              <a:latin typeface="+mj-lt"/>
            </a:endParaRPr>
          </a:p>
        </p:txBody>
      </p:sp>
      <p:sp>
        <p:nvSpPr>
          <p:cNvPr id="15" name="Rounded Rectangle"/>
          <p:cNvSpPr/>
          <p:nvPr/>
        </p:nvSpPr>
        <p:spPr bwMode="auto">
          <a:xfrm>
            <a:off x="1464087" y="5930566"/>
            <a:ext cx="3890785" cy="842312"/>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Filtering</a:t>
            </a:r>
            <a:endParaRPr sz="4400">
              <a:solidFill>
                <a:srgbClr val="003247"/>
              </a:solidFill>
              <a:latin typeface="+mj-lt"/>
            </a:endParaRPr>
          </a:p>
        </p:txBody>
      </p:sp>
      <p:sp>
        <p:nvSpPr>
          <p:cNvPr id="16" name="Rounded Rectangle"/>
          <p:cNvSpPr/>
          <p:nvPr/>
        </p:nvSpPr>
        <p:spPr bwMode="auto">
          <a:xfrm>
            <a:off x="11106671" y="5941360"/>
            <a:ext cx="7618956" cy="842312"/>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Planetary system modelling</a:t>
            </a:r>
            <a:endParaRPr sz="4400">
              <a:solidFill>
                <a:srgbClr val="003247"/>
              </a:solidFill>
              <a:latin typeface="+mj-lt"/>
            </a:endParaRPr>
          </a:p>
        </p:txBody>
      </p:sp>
      <p:sp>
        <p:nvSpPr>
          <p:cNvPr id="17" name="Rounded Rectangle"/>
          <p:cNvSpPr/>
          <p:nvPr/>
        </p:nvSpPr>
        <p:spPr bwMode="auto">
          <a:xfrm>
            <a:off x="19838273" y="5930566"/>
            <a:ext cx="3555519" cy="1603058"/>
          </a:xfrm>
          <a:prstGeom prst="roundRect">
            <a:avLst>
              <a:gd name="adj" fmla="val 27799"/>
            </a:avLst>
          </a:prstGeom>
          <a:solidFill>
            <a:schemeClr val="bg1"/>
          </a:solidFill>
          <a:ln w="63500">
            <a:noFill/>
            <a:miter/>
          </a:ln>
        </p:spPr>
        <p:txBody>
          <a:bodyPr lIns="0" tIns="0" rIns="0" bIns="0" anchor="ctr">
            <a:spAutoFit/>
          </a:bodyPr>
          <a:lstStyle/>
          <a:p>
            <a:pPr defTabSz="914400">
              <a:defRPr sz="1800">
                <a:solidFill>
                  <a:schemeClr val="accent2"/>
                </a:solidFill>
                <a:latin typeface="Calibri"/>
                <a:ea typeface="Calibri"/>
                <a:cs typeface="Calibri"/>
              </a:defRPr>
            </a:pPr>
            <a:r>
              <a:rPr lang="en-GB" sz="4400">
                <a:solidFill>
                  <a:srgbClr val="003247"/>
                </a:solidFill>
                <a:latin typeface="+mj-lt"/>
              </a:rPr>
              <a:t>Per-cycle QC metrics</a:t>
            </a:r>
            <a:endParaRPr sz="4400">
              <a:solidFill>
                <a:srgbClr val="003247"/>
              </a:solidFill>
              <a:latin typeface="+mj-lt"/>
            </a:endParaRPr>
          </a:p>
        </p:txBody>
      </p:sp>
      <p:sp>
        <p:nvSpPr>
          <p:cNvPr id="18" name="Rounded Rectangle"/>
          <p:cNvSpPr/>
          <p:nvPr/>
        </p:nvSpPr>
        <p:spPr bwMode="auto">
          <a:xfrm>
            <a:off x="19838273" y="7749296"/>
            <a:ext cx="3555519" cy="1457325"/>
          </a:xfrm>
          <a:prstGeom prst="roundRect">
            <a:avLst>
              <a:gd name="adj" fmla="val 27799"/>
            </a:avLst>
          </a:prstGeom>
          <a:solidFill>
            <a:schemeClr val="bg1"/>
          </a:solidFill>
          <a:ln w="63500">
            <a:noFill/>
            <a:miter/>
          </a:ln>
        </p:spPr>
        <p:txBody>
          <a:bodyPr lIns="0" tIns="0" rIns="0" bIns="0" anchor="ctr">
            <a:spAutoFit/>
          </a:bodyPr>
          <a:lstStyle/>
          <a:p>
            <a:pPr defTabSz="914400">
              <a:defRPr sz="1800">
                <a:solidFill>
                  <a:schemeClr val="accent2"/>
                </a:solidFill>
                <a:latin typeface="Calibri"/>
                <a:ea typeface="Calibri"/>
                <a:cs typeface="Calibri"/>
              </a:defRPr>
            </a:pPr>
            <a:r>
              <a:rPr lang="en-GB" sz="4000">
                <a:solidFill>
                  <a:srgbClr val="003247"/>
                </a:solidFill>
                <a:latin typeface="+mj-lt"/>
              </a:rPr>
              <a:t>Completeness /reliability</a:t>
            </a:r>
            <a:endParaRPr sz="4000">
              <a:solidFill>
                <a:srgbClr val="003247"/>
              </a:solidFill>
              <a:latin typeface="+mj-lt"/>
            </a:endParaRPr>
          </a:p>
        </p:txBody>
      </p:sp>
      <p:sp>
        <p:nvSpPr>
          <p:cNvPr id="19" name="PSM WP11 is responsible for…"/>
          <p:cNvSpPr txBox="1"/>
          <p:nvPr/>
        </p:nvSpPr>
        <p:spPr bwMode="auto">
          <a:xfrm>
            <a:off x="10584179" y="9513428"/>
            <a:ext cx="8663941" cy="3942358"/>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5600"/>
              </a:spcBef>
              <a:defRPr sz="4750">
                <a:solidFill>
                  <a:srgbClr val="003247"/>
                </a:solidFill>
              </a:defRPr>
            </a:pPr>
            <a:r>
              <a:rPr lang="en-GB" sz="4750">
                <a:solidFill>
                  <a:srgbClr val="003247"/>
                </a:solidFill>
              </a:rPr>
              <a:t>Implemented in part &amp; runnable</a:t>
            </a:r>
            <a:endParaRPr/>
          </a:p>
          <a:p>
            <a:pPr marL="987425" lvl="2" indent="0" defTabSz="610790">
              <a:spcBef>
                <a:spcPts val="1100"/>
              </a:spcBef>
              <a:buNone/>
              <a:defRPr sz="4000">
                <a:solidFill>
                  <a:srgbClr val="003247"/>
                </a:solidFill>
              </a:defRPr>
            </a:pPr>
            <a:r>
              <a:rPr lang="en-GB" sz="4000">
                <a:solidFill>
                  <a:srgbClr val="003247"/>
                </a:solidFill>
              </a:rPr>
              <a:t>Basic modelling &amp; planet masses from RVs</a:t>
            </a:r>
            <a:endParaRPr/>
          </a:p>
          <a:p>
            <a:pPr marL="987425" lvl="2" indent="0" defTabSz="610790">
              <a:spcBef>
                <a:spcPts val="1100"/>
              </a:spcBef>
              <a:buNone/>
              <a:defRPr sz="4000">
                <a:solidFill>
                  <a:srgbClr val="003247"/>
                </a:solidFill>
              </a:defRPr>
            </a:pPr>
            <a:r>
              <a:rPr lang="en-GB" sz="4000">
                <a:solidFill>
                  <a:srgbClr val="003247"/>
                </a:solidFill>
              </a:rPr>
              <a:t>Planet masses from TTVs</a:t>
            </a:r>
            <a:endParaRPr/>
          </a:p>
        </p:txBody>
      </p:sp>
      <p:pic>
        <p:nvPicPr>
          <p:cNvPr id="23" name="Graphic 22" descr="Checkbox Ticked with solid fill"/>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656571" y="11012132"/>
            <a:ext cx="914400" cy="914400"/>
          </a:xfrm>
          <a:prstGeom prst="rect">
            <a:avLst/>
          </a:prstGeom>
        </p:spPr>
      </p:pic>
      <p:pic>
        <p:nvPicPr>
          <p:cNvPr id="27" name="Graphic 26" descr="Checkbox Crossed with solid fill"/>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10656571" y="12383307"/>
            <a:ext cx="914400" cy="914400"/>
          </a:xfrm>
          <a:prstGeom prst="rect">
            <a:avLst/>
          </a:prstGeom>
        </p:spPr>
      </p:pic>
      <p:pic>
        <p:nvPicPr>
          <p:cNvPr id="28" name="Graphic 27" descr="Checkbox Ticked with solid fill"/>
          <p:cNvPicPr>
            <a:picLocks noChangeAspect="1"/>
          </p:cNvPicPr>
          <p:nvPr/>
        </p:nvPicPr>
        <p:blipFill>
          <a:blip r:embed="rId3"/>
          <a:stretch/>
        </p:blipFill>
        <p:spPr bwMode="auto">
          <a:xfrm>
            <a:off x="844763" y="11012132"/>
            <a:ext cx="914400" cy="914400"/>
          </a:xfrm>
          <a:prstGeom prst="rect">
            <a:avLst/>
          </a:prstGeom>
        </p:spPr>
      </p:pic>
      <p:sp>
        <p:nvSpPr>
          <p:cNvPr id="29" name="PSM WP11 is responsible for…"/>
          <p:cNvSpPr txBox="1"/>
          <p:nvPr/>
        </p:nvSpPr>
        <p:spPr bwMode="auto">
          <a:xfrm>
            <a:off x="19632928" y="9513428"/>
            <a:ext cx="3966211" cy="3942358"/>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987425" indent="0" defTabSz="610790">
              <a:spcBef>
                <a:spcPts val="5600"/>
              </a:spcBef>
              <a:buNone/>
              <a:defRPr sz="4750">
                <a:solidFill>
                  <a:srgbClr val="003247"/>
                </a:solidFill>
              </a:defRPr>
            </a:pPr>
            <a:r>
              <a:rPr lang="en-GB" sz="4750">
                <a:solidFill>
                  <a:srgbClr val="003247"/>
                </a:solidFill>
              </a:rPr>
              <a:t>Not started</a:t>
            </a:r>
            <a:endParaRPr lang="en-GB" sz="4000">
              <a:solidFill>
                <a:srgbClr val="003247"/>
              </a:solidFill>
            </a:endParaRPr>
          </a:p>
        </p:txBody>
      </p:sp>
      <p:pic>
        <p:nvPicPr>
          <p:cNvPr id="31" name="Graphic 30" descr="Checkbox Crossed with solid fill"/>
          <p:cNvPicPr>
            <a:picLocks noChangeAspect="1"/>
          </p:cNvPicPr>
          <p:nvPr/>
        </p:nvPicPr>
        <p:blipFill>
          <a:blip r:embed="rId5"/>
          <a:stretch/>
        </p:blipFill>
        <p:spPr bwMode="auto">
          <a:xfrm>
            <a:off x="19632928" y="9513428"/>
            <a:ext cx="914400" cy="914400"/>
          </a:xfrm>
          <a:prstGeom prst="rect">
            <a:avLst/>
          </a:prstGeom>
        </p:spPr>
      </p:pic>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136" name="EAS: PSM status"/>
          <p:cNvSpPr txBox="1">
            <a:spLocks noGrp="1"/>
          </p:cNvSpPr>
          <p:nvPr>
            <p:ph type="title"/>
          </p:nvPr>
        </p:nvSpPr>
        <p:spPr bwMode="auto">
          <a:xfrm>
            <a:off x="0" y="9941408"/>
            <a:ext cx="24384001" cy="2139756"/>
          </a:xfrm>
          <a:prstGeom prst="rect">
            <a:avLst/>
          </a:prstGeom>
        </p:spPr>
        <p:txBody>
          <a:bodyPr>
            <a:normAutofit/>
          </a:bodyPr>
          <a:lstStyle/>
          <a:p>
            <a:pPr>
              <a:defRPr/>
            </a:pPr>
            <a:r>
              <a:rPr lang="en-GB" sz="9800"/>
              <a:t>What PLATO will tell you about exoplanets</a:t>
            </a:r>
            <a:endParaRPr sz="8000"/>
          </a:p>
        </p:txBody>
      </p:sp>
      <p:sp>
        <p:nvSpPr>
          <p:cNvPr id="137" name="SGS Progress Meeting #1 - 2025/05/21…"/>
          <p:cNvSpPr txBox="1">
            <a:spLocks noGrp="1"/>
          </p:cNvSpPr>
          <p:nvPr>
            <p:ph type="body" sz="quarter" idx="1"/>
          </p:nvPr>
        </p:nvSpPr>
        <p:spPr bwMode="auto">
          <a:xfrm>
            <a:off x="3228530" y="12862938"/>
            <a:ext cx="17926940" cy="688470"/>
          </a:xfrm>
          <a:prstGeom prst="rect">
            <a:avLst/>
          </a:prstGeom>
        </p:spPr>
        <p:txBody>
          <a:bodyPr>
            <a:normAutofit/>
          </a:bodyPr>
          <a:lstStyle/>
          <a:p>
            <a:pPr defTabSz="714732">
              <a:defRPr sz="3850"/>
            </a:pPr>
            <a:r>
              <a:rPr lang="en-GB" sz="3200"/>
              <a:t>PLATO - ESP2025 | 2025/06/23</a:t>
            </a:r>
            <a:endParaRPr/>
          </a:p>
        </p:txBody>
      </p:sp>
      <p:pic>
        <p:nvPicPr>
          <p:cNvPr id="4" name="Graphic 3"/>
          <p:cNvPicPr>
            <a:picLocks noChangeAspect="1"/>
          </p:cNvPicPr>
          <p:nvPr/>
        </p:nvPicPr>
        <p:blipFill>
          <a:blip r:embed="rId3"/>
          <a:stretch/>
        </p:blipFill>
        <p:spPr bwMode="auto">
          <a:xfrm>
            <a:off x="22049860" y="219707"/>
            <a:ext cx="1393250" cy="2000251"/>
          </a:xfrm>
          <a:prstGeom prst="rect">
            <a:avLst/>
          </a:prstGeom>
        </p:spPr>
      </p:pic>
      <p:pic>
        <p:nvPicPr>
          <p:cNvPr id="5" name="Graphic 4"/>
          <p:cNvPicPr>
            <a:picLocks noChangeAspect="1"/>
          </p:cNvPicPr>
          <p:nvPr/>
        </p:nvPicPr>
        <p:blipFill>
          <a:blip r:embed="rId4"/>
          <a:stretch/>
        </p:blipFill>
        <p:spPr bwMode="auto">
          <a:xfrm>
            <a:off x="21304670" y="2337876"/>
            <a:ext cx="2883629" cy="76183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Rounded Rectangle 21"/>
          <p:cNvSpPr/>
          <p:nvPr/>
        </p:nvSpPr>
        <p:spPr bwMode="auto">
          <a:xfrm>
            <a:off x="289969" y="2159803"/>
            <a:ext cx="7226300" cy="1071078"/>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TransitPipe1</a:t>
            </a:r>
            <a:endParaRPr lang="en-US" sz="4400" b="0" i="0" u="none" strike="noStrike" cap="none" spc="0">
              <a:ln>
                <a:noFill/>
              </a:ln>
              <a:solidFill>
                <a:srgbClr val="FFFFFF"/>
              </a:solidFill>
              <a:latin typeface="+mn-lt"/>
              <a:ea typeface="+mn-ea"/>
              <a:cs typeface="+mn-cs"/>
            </a:endParaRPr>
          </a:p>
        </p:txBody>
      </p:sp>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Detailed implementation status</a:t>
            </a:r>
            <a:endParaRPr/>
          </a:p>
        </p:txBody>
      </p:sp>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pic>
        <p:nvPicPr>
          <p:cNvPr id="13" name="Picture 12" descr="A diagram of a computer flowchart&#10;&#10;AI-generated content may be incorrect."/>
          <p:cNvPicPr>
            <a:picLocks noChangeAspect="1"/>
          </p:cNvPicPr>
          <p:nvPr/>
        </p:nvPicPr>
        <p:blipFill>
          <a:blip r:embed="rId3"/>
          <a:stretch/>
        </p:blipFill>
        <p:spPr bwMode="auto">
          <a:xfrm>
            <a:off x="289969" y="3230881"/>
            <a:ext cx="7226300" cy="5918200"/>
          </a:xfrm>
          <a:prstGeom prst="rect">
            <a:avLst/>
          </a:prstGeom>
        </p:spPr>
      </p:pic>
      <p:pic>
        <p:nvPicPr>
          <p:cNvPr id="15" name="Picture 14" descr="A diagram of a product&#10;&#10;AI-generated content may be incorrect."/>
          <p:cNvPicPr>
            <a:picLocks noChangeAspect="1"/>
          </p:cNvPicPr>
          <p:nvPr/>
        </p:nvPicPr>
        <p:blipFill>
          <a:blip r:embed="rId4"/>
          <a:stretch/>
        </p:blipFill>
        <p:spPr bwMode="auto">
          <a:xfrm>
            <a:off x="8576343" y="3230881"/>
            <a:ext cx="1943100" cy="3848100"/>
          </a:xfrm>
          <a:prstGeom prst="rect">
            <a:avLst/>
          </a:prstGeom>
        </p:spPr>
      </p:pic>
      <p:pic>
        <p:nvPicPr>
          <p:cNvPr id="17" name="Picture 16" descr="A diagram of a computer&#10;&#10;AI-generated content may be incorrect."/>
          <p:cNvPicPr>
            <a:picLocks noChangeAspect="1"/>
          </p:cNvPicPr>
          <p:nvPr/>
        </p:nvPicPr>
        <p:blipFill>
          <a:blip r:embed="rId5"/>
          <a:stretch/>
        </p:blipFill>
        <p:spPr bwMode="auto">
          <a:xfrm>
            <a:off x="11588163" y="3230881"/>
            <a:ext cx="6883400" cy="4889500"/>
          </a:xfrm>
          <a:prstGeom prst="rect">
            <a:avLst/>
          </a:prstGeom>
        </p:spPr>
      </p:pic>
      <p:pic>
        <p:nvPicPr>
          <p:cNvPr id="19" name="Picture 18" descr="A diagram of a flowchart&#10;&#10;AI-generated content may be incorrect."/>
          <p:cNvPicPr>
            <a:picLocks noChangeAspect="1"/>
          </p:cNvPicPr>
          <p:nvPr/>
        </p:nvPicPr>
        <p:blipFill>
          <a:blip r:embed="rId6"/>
          <a:stretch/>
        </p:blipFill>
        <p:spPr bwMode="auto">
          <a:xfrm>
            <a:off x="18988630" y="3230881"/>
            <a:ext cx="5105400" cy="5600700"/>
          </a:xfrm>
          <a:prstGeom prst="rect">
            <a:avLst/>
          </a:prstGeom>
        </p:spPr>
      </p:pic>
      <p:sp>
        <p:nvSpPr>
          <p:cNvPr id="23" name="Rounded Rectangle 22"/>
          <p:cNvSpPr/>
          <p:nvPr/>
        </p:nvSpPr>
        <p:spPr bwMode="auto">
          <a:xfrm>
            <a:off x="8041982" y="2159803"/>
            <a:ext cx="3011823" cy="1071078"/>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1a</a:t>
            </a:r>
            <a:endParaRPr lang="en-US" sz="4400" b="0" i="0" u="none" strike="noStrike" cap="none" spc="0">
              <a:ln>
                <a:noFill/>
              </a:ln>
              <a:solidFill>
                <a:srgbClr val="FFFFFF"/>
              </a:solidFill>
              <a:latin typeface="+mn-lt"/>
              <a:ea typeface="+mn-ea"/>
              <a:cs typeface="+mn-cs"/>
            </a:endParaRPr>
          </a:p>
        </p:txBody>
      </p:sp>
      <p:sp>
        <p:nvSpPr>
          <p:cNvPr id="24" name="Rounded Rectangle 23"/>
          <p:cNvSpPr/>
          <p:nvPr/>
        </p:nvSpPr>
        <p:spPr bwMode="auto">
          <a:xfrm>
            <a:off x="11588166" y="2159803"/>
            <a:ext cx="6883398" cy="1071078"/>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TransitPipe2a</a:t>
            </a:r>
            <a:endParaRPr lang="en-US" sz="4400" b="0" i="0" u="none" strike="noStrike" cap="none" spc="0">
              <a:ln>
                <a:noFill/>
              </a:ln>
              <a:solidFill>
                <a:srgbClr val="FFFFFF"/>
              </a:solidFill>
              <a:latin typeface="+mn-lt"/>
              <a:ea typeface="+mn-ea"/>
              <a:cs typeface="+mn-cs"/>
            </a:endParaRPr>
          </a:p>
        </p:txBody>
      </p:sp>
      <p:sp>
        <p:nvSpPr>
          <p:cNvPr id="28" name="SGS Progress Meeting #1 - 2025/05/21…"/>
          <p:cNvSpPr txBox="1"/>
          <p:nvPr/>
        </p:nvSpPr>
        <p:spPr bwMode="auto">
          <a:xfrm>
            <a:off x="68725" y="13182766"/>
            <a:ext cx="4686155"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Rixon, PLATO-IoA-PDC-DD-0001  </a:t>
            </a:r>
            <a:endParaRPr/>
          </a:p>
        </p:txBody>
      </p:sp>
      <p:sp>
        <p:nvSpPr>
          <p:cNvPr id="2" name="Rounded Rectangle 1"/>
          <p:cNvSpPr/>
          <p:nvPr/>
        </p:nvSpPr>
        <p:spPr bwMode="auto">
          <a:xfrm>
            <a:off x="18988628" y="2159803"/>
            <a:ext cx="5105401" cy="1071078"/>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TransitPipe2b</a:t>
            </a:r>
            <a:endParaRPr lang="en-US" sz="4400" b="0" i="0" u="none" strike="noStrike" cap="none" spc="0">
              <a:ln>
                <a:noFill/>
              </a:ln>
              <a:solidFill>
                <a:srgbClr val="FFFFFF"/>
              </a:solidFill>
              <a:latin typeface="+mn-lt"/>
              <a:ea typeface="+mn-ea"/>
              <a:cs typeface="+mn-cs"/>
            </a:endParaRPr>
          </a:p>
        </p:txBody>
      </p:sp>
      <p:sp>
        <p:nvSpPr>
          <p:cNvPr id="3" name="Rectangle 2"/>
          <p:cNvSpPr/>
          <p:nvPr/>
        </p:nvSpPr>
        <p:spPr bwMode="auto">
          <a:xfrm>
            <a:off x="6794238" y="11216936"/>
            <a:ext cx="3351720" cy="1436931"/>
          </a:xfrm>
          <a:prstGeom prst="rect">
            <a:avLst/>
          </a:prstGeom>
          <a:solidFill>
            <a:srgbClr val="CC99FF"/>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Implemented data flow &amp; internal algorithms. </a:t>
            </a:r>
            <a:endParaRPr/>
          </a:p>
        </p:txBody>
      </p:sp>
      <p:sp>
        <p:nvSpPr>
          <p:cNvPr id="4" name="Rectangle 3"/>
          <p:cNvSpPr/>
          <p:nvPr/>
        </p:nvSpPr>
        <p:spPr bwMode="auto">
          <a:xfrm>
            <a:off x="10430372" y="11216936"/>
            <a:ext cx="3523254" cy="1436931"/>
          </a:xfrm>
          <a:prstGeom prst="rect">
            <a:avLst/>
          </a:prstGeom>
          <a:solidFill>
            <a:srgbClr val="FACD03"/>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Implemented data flow</a:t>
            </a:r>
            <a:r>
              <a:rPr lang="en-US" sz="2800">
                <a:solidFill>
                  <a:srgbClr val="FFFFFF"/>
                </a:solidFill>
              </a:rPr>
              <a:t>. </a:t>
            </a:r>
            <a:r>
              <a:rPr lang="en-US" sz="2800" b="0" i="0" u="none" strike="noStrike" cap="none" spc="0">
                <a:ln>
                  <a:noFill/>
                </a:ln>
                <a:solidFill>
                  <a:srgbClr val="FFFFFF"/>
                </a:solidFill>
                <a:latin typeface="+mn-lt"/>
                <a:ea typeface="+mn-ea"/>
                <a:cs typeface="+mn-cs"/>
              </a:rPr>
              <a:t>Internal algorithms as stubs.</a:t>
            </a:r>
            <a:endParaRPr/>
          </a:p>
        </p:txBody>
      </p:sp>
      <p:sp>
        <p:nvSpPr>
          <p:cNvPr id="6" name="Rectangle 5"/>
          <p:cNvSpPr/>
          <p:nvPr/>
        </p:nvSpPr>
        <p:spPr bwMode="auto">
          <a:xfrm>
            <a:off x="14238040" y="11216936"/>
            <a:ext cx="2408178" cy="1436931"/>
          </a:xfrm>
          <a:prstGeom prst="rect">
            <a:avLst/>
          </a:prstGeom>
          <a:solidFill>
            <a:srgbClr val="C0C0C0"/>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Not yet implemented</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Rounded Rectangle 21"/>
          <p:cNvSpPr/>
          <p:nvPr/>
        </p:nvSpPr>
        <p:spPr bwMode="auto">
          <a:xfrm>
            <a:off x="8688289" y="2159803"/>
            <a:ext cx="9293421" cy="1071078"/>
          </a:xfrm>
          <a:prstGeom prst="roundRect">
            <a:avLst>
              <a:gd name="adj" fmla="val 10940"/>
            </a:avLst>
          </a:prstGeom>
          <a:solidFill>
            <a:srgbClr val="ED1B2F"/>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PlanetPipe</a:t>
            </a:r>
            <a:endParaRPr lang="en-US" sz="4400" b="0" i="0" u="none" strike="noStrike" cap="none" spc="0">
              <a:ln>
                <a:noFill/>
              </a:ln>
              <a:solidFill>
                <a:srgbClr val="FFFFFF"/>
              </a:solidFill>
              <a:latin typeface="+mn-lt"/>
              <a:ea typeface="+mn-ea"/>
              <a:cs typeface="+mn-cs"/>
            </a:endParaRPr>
          </a:p>
        </p:txBody>
      </p:sp>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Detailed implementation status</a:t>
            </a:r>
            <a:endParaRPr/>
          </a:p>
        </p:txBody>
      </p:sp>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pic>
        <p:nvPicPr>
          <p:cNvPr id="9" name="Picture 8" descr="A diagram of a flowchart&#10;&#10;AI-generated content may be incorrect."/>
          <p:cNvPicPr>
            <a:picLocks noChangeAspect="1"/>
          </p:cNvPicPr>
          <p:nvPr/>
        </p:nvPicPr>
        <p:blipFill>
          <a:blip r:embed="rId3"/>
          <a:stretch/>
        </p:blipFill>
        <p:spPr bwMode="auto">
          <a:xfrm>
            <a:off x="8688289" y="3230881"/>
            <a:ext cx="9293422" cy="6437470"/>
          </a:xfrm>
          <a:prstGeom prst="rect">
            <a:avLst/>
          </a:prstGeom>
        </p:spPr>
      </p:pic>
      <p:pic>
        <p:nvPicPr>
          <p:cNvPr id="11" name="Picture 10" descr="A diagram of exporting goods&#10;&#10;AI-generated content may be incorrect."/>
          <p:cNvPicPr>
            <a:picLocks noChangeAspect="1"/>
          </p:cNvPicPr>
          <p:nvPr/>
        </p:nvPicPr>
        <p:blipFill>
          <a:blip r:embed="rId4"/>
          <a:stretch/>
        </p:blipFill>
        <p:spPr bwMode="auto">
          <a:xfrm>
            <a:off x="20335898" y="3230881"/>
            <a:ext cx="1494140" cy="3309600"/>
          </a:xfrm>
          <a:prstGeom prst="rect">
            <a:avLst/>
          </a:prstGeom>
        </p:spPr>
      </p:pic>
      <p:sp>
        <p:nvSpPr>
          <p:cNvPr id="24" name="Rounded Rectangle 23"/>
          <p:cNvSpPr/>
          <p:nvPr/>
        </p:nvSpPr>
        <p:spPr bwMode="auto">
          <a:xfrm>
            <a:off x="19557263" y="2166446"/>
            <a:ext cx="3051411" cy="1071078"/>
          </a:xfrm>
          <a:prstGeom prst="roundRect">
            <a:avLst>
              <a:gd name="adj" fmla="val 10940"/>
            </a:avLst>
          </a:prstGeom>
          <a:solidFill>
            <a:srgbClr val="F1666A"/>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QcPipe</a:t>
            </a:r>
            <a:endParaRPr lang="en-US" sz="4400" b="0" i="0" u="none" strike="noStrike" cap="none" spc="0">
              <a:ln>
                <a:noFill/>
              </a:ln>
              <a:solidFill>
                <a:srgbClr val="FFFFFF"/>
              </a:solidFill>
              <a:latin typeface="+mn-lt"/>
              <a:ea typeface="+mn-ea"/>
              <a:cs typeface="+mn-cs"/>
            </a:endParaRPr>
          </a:p>
        </p:txBody>
      </p:sp>
      <p:sp>
        <p:nvSpPr>
          <p:cNvPr id="2" name="SGS Progress Meeting #1 - 2025/05/21…"/>
          <p:cNvSpPr txBox="1"/>
          <p:nvPr/>
        </p:nvSpPr>
        <p:spPr bwMode="auto">
          <a:xfrm>
            <a:off x="68725" y="13182766"/>
            <a:ext cx="4686155" cy="80919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Rixon, PLATO-IoA-PDC-DD-0001  </a:t>
            </a:r>
            <a:endParaRPr/>
          </a:p>
        </p:txBody>
      </p:sp>
      <p:pic>
        <p:nvPicPr>
          <p:cNvPr id="8" name="Picture 7" descr="A diagram of a computer flowchart&#10;&#10;AI-generated content may be incorrect."/>
          <p:cNvPicPr>
            <a:picLocks noChangeAspect="1"/>
          </p:cNvPicPr>
          <p:nvPr/>
        </p:nvPicPr>
        <p:blipFill>
          <a:blip r:embed="rId5"/>
          <a:stretch/>
        </p:blipFill>
        <p:spPr bwMode="auto">
          <a:xfrm>
            <a:off x="1727936" y="3230881"/>
            <a:ext cx="5384800" cy="5499100"/>
          </a:xfrm>
          <a:prstGeom prst="rect">
            <a:avLst/>
          </a:prstGeom>
        </p:spPr>
      </p:pic>
      <p:sp>
        <p:nvSpPr>
          <p:cNvPr id="10" name="Rounded Rectangle 9"/>
          <p:cNvSpPr/>
          <p:nvPr/>
        </p:nvSpPr>
        <p:spPr bwMode="auto">
          <a:xfrm>
            <a:off x="1727935" y="2159803"/>
            <a:ext cx="5384800" cy="1071078"/>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6000">
                <a:solidFill>
                  <a:srgbClr val="FFFFFF"/>
                </a:solidFill>
              </a:rPr>
              <a:t>TransitPipe2c</a:t>
            </a:r>
            <a:endParaRPr lang="en-US" sz="4400" b="0" i="0" u="none" strike="noStrike" cap="none" spc="0">
              <a:ln>
                <a:noFill/>
              </a:ln>
              <a:solidFill>
                <a:srgbClr val="FFFFFF"/>
              </a:solidFill>
              <a:latin typeface="+mn-lt"/>
              <a:ea typeface="+mn-ea"/>
              <a:cs typeface="+mn-cs"/>
            </a:endParaRPr>
          </a:p>
        </p:txBody>
      </p:sp>
      <p:sp>
        <p:nvSpPr>
          <p:cNvPr id="12" name="Rectangle 11"/>
          <p:cNvSpPr/>
          <p:nvPr/>
        </p:nvSpPr>
        <p:spPr bwMode="auto">
          <a:xfrm>
            <a:off x="6794238" y="11216936"/>
            <a:ext cx="3351720" cy="1436931"/>
          </a:xfrm>
          <a:prstGeom prst="rect">
            <a:avLst/>
          </a:prstGeom>
          <a:solidFill>
            <a:srgbClr val="CC99FF"/>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Implemented data flow &amp; internal algorithms. </a:t>
            </a:r>
            <a:endParaRPr/>
          </a:p>
        </p:txBody>
      </p:sp>
      <p:sp>
        <p:nvSpPr>
          <p:cNvPr id="13" name="Rectangle 12"/>
          <p:cNvSpPr/>
          <p:nvPr/>
        </p:nvSpPr>
        <p:spPr bwMode="auto">
          <a:xfrm>
            <a:off x="10430372" y="11216936"/>
            <a:ext cx="3523254" cy="1436931"/>
          </a:xfrm>
          <a:prstGeom prst="rect">
            <a:avLst/>
          </a:prstGeom>
          <a:solidFill>
            <a:srgbClr val="FACD03"/>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Implemented data flow</a:t>
            </a:r>
            <a:r>
              <a:rPr lang="en-US" sz="2800">
                <a:solidFill>
                  <a:srgbClr val="FFFFFF"/>
                </a:solidFill>
              </a:rPr>
              <a:t>. </a:t>
            </a:r>
            <a:r>
              <a:rPr lang="en-US" sz="2800" b="0" i="0" u="none" strike="noStrike" cap="none" spc="0">
                <a:ln>
                  <a:noFill/>
                </a:ln>
                <a:solidFill>
                  <a:srgbClr val="FFFFFF"/>
                </a:solidFill>
                <a:latin typeface="+mn-lt"/>
                <a:ea typeface="+mn-ea"/>
                <a:cs typeface="+mn-cs"/>
              </a:rPr>
              <a:t>Internal algorithms as stubs.</a:t>
            </a:r>
            <a:endParaRPr/>
          </a:p>
        </p:txBody>
      </p:sp>
      <p:sp>
        <p:nvSpPr>
          <p:cNvPr id="14" name="Rectangle 13"/>
          <p:cNvSpPr/>
          <p:nvPr/>
        </p:nvSpPr>
        <p:spPr bwMode="auto">
          <a:xfrm>
            <a:off x="14238040" y="11216936"/>
            <a:ext cx="2408178" cy="1436931"/>
          </a:xfrm>
          <a:prstGeom prst="rect">
            <a:avLst/>
          </a:prstGeom>
          <a:solidFill>
            <a:srgbClr val="C0C0C0"/>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2800" b="0" i="0" u="none" strike="noStrike" cap="none" spc="0">
                <a:ln>
                  <a:noFill/>
                </a:ln>
                <a:solidFill>
                  <a:srgbClr val="FFFFFF"/>
                </a:solidFill>
                <a:latin typeface="+mn-lt"/>
                <a:ea typeface="+mn-ea"/>
                <a:cs typeface="+mn-cs"/>
              </a:rPr>
              <a:t>Not yet implemented</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deployment: IRIS </a:t>
            </a:r>
            <a:endParaRPr/>
          </a:p>
        </p:txBody>
      </p:sp>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pic>
        <p:nvPicPr>
          <p:cNvPr id="1026" name="Picture 2" descr="A map of the united kingdom&#10;&#10;AI-generated content may be incorrect."/>
          <p:cNvPicPr>
            <a:picLocks noChangeAspect="1" noChangeArrowheads="1"/>
          </p:cNvPicPr>
          <p:nvPr/>
        </p:nvPicPr>
        <p:blipFill>
          <a:blip r:embed="rId3"/>
          <a:stretch/>
        </p:blipFill>
        <p:spPr bwMode="auto">
          <a:xfrm>
            <a:off x="16244706" y="2411309"/>
            <a:ext cx="7620000" cy="10160000"/>
          </a:xfrm>
          <a:prstGeom prst="rect">
            <a:avLst/>
          </a:prstGeom>
          <a:noFill/>
        </p:spPr>
      </p:pic>
      <p:sp>
        <p:nvSpPr>
          <p:cNvPr id="8" name="5-point Star 7"/>
          <p:cNvSpPr>
            <a:spLocks noChangeAspect="1"/>
          </p:cNvSpPr>
          <p:nvPr/>
        </p:nvSpPr>
        <p:spPr bwMode="auto">
          <a:xfrm>
            <a:off x="21901591" y="9755009"/>
            <a:ext cx="360000" cy="360000"/>
          </a:xfrm>
          <a:prstGeom prst="star5">
            <a:avLst>
              <a:gd name="adj" fmla="val 19098"/>
              <a:gd name="hf" fmla="val 105146"/>
              <a:gd name="vf" fmla="val 110557"/>
            </a:avLst>
          </a:prstGeom>
          <a:solidFill>
            <a:srgbClr val="CF1D39"/>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9" name="5-point Star 8"/>
          <p:cNvSpPr>
            <a:spLocks noChangeAspect="1"/>
          </p:cNvSpPr>
          <p:nvPr/>
        </p:nvSpPr>
        <p:spPr bwMode="auto">
          <a:xfrm>
            <a:off x="22523148" y="9537717"/>
            <a:ext cx="360000" cy="360000"/>
          </a:xfrm>
          <a:prstGeom prst="star5">
            <a:avLst>
              <a:gd name="adj" fmla="val 19098"/>
              <a:gd name="hf" fmla="val 105146"/>
              <a:gd name="vf" fmla="val 110557"/>
            </a:avLst>
          </a:prstGeom>
          <a:solidFill>
            <a:srgbClr val="CF1D39"/>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3" name="5-point Star 12"/>
          <p:cNvSpPr>
            <a:spLocks noChangeAspect="1"/>
          </p:cNvSpPr>
          <p:nvPr/>
        </p:nvSpPr>
        <p:spPr bwMode="auto">
          <a:xfrm>
            <a:off x="22266918" y="10263160"/>
            <a:ext cx="360000" cy="360000"/>
          </a:xfrm>
          <a:prstGeom prst="star5">
            <a:avLst>
              <a:gd name="adj" fmla="val 19098"/>
              <a:gd name="hf" fmla="val 105146"/>
              <a:gd name="vf" fmla="val 110557"/>
            </a:avLst>
          </a:prstGeom>
          <a:solidFill>
            <a:srgbClr val="CF1D39"/>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4" name="SGS Progress Meeting #1 - 2025/05/21…"/>
          <p:cNvSpPr txBox="1"/>
          <p:nvPr/>
        </p:nvSpPr>
        <p:spPr bwMode="auto">
          <a:xfrm>
            <a:off x="21701611" y="9057185"/>
            <a:ext cx="2003074" cy="595622"/>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800" i="1">
                <a:solidFill>
                  <a:srgbClr val="003247"/>
                </a:solidFill>
              </a:rPr>
              <a:t>Cambridge</a:t>
            </a:r>
            <a:endParaRPr/>
          </a:p>
        </p:txBody>
      </p:sp>
      <p:sp>
        <p:nvSpPr>
          <p:cNvPr id="15" name="SGS Progress Meeting #1 - 2025/05/21…"/>
          <p:cNvSpPr txBox="1"/>
          <p:nvPr/>
        </p:nvSpPr>
        <p:spPr bwMode="auto">
          <a:xfrm>
            <a:off x="20540053" y="9607112"/>
            <a:ext cx="2003074" cy="595622"/>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800" i="1">
                <a:solidFill>
                  <a:srgbClr val="003247"/>
                </a:solidFill>
              </a:rPr>
              <a:t>RAL</a:t>
            </a:r>
            <a:endParaRPr/>
          </a:p>
        </p:txBody>
      </p:sp>
      <p:sp>
        <p:nvSpPr>
          <p:cNvPr id="16" name="SGS Progress Meeting #1 - 2025/05/21…"/>
          <p:cNvSpPr txBox="1"/>
          <p:nvPr/>
        </p:nvSpPr>
        <p:spPr bwMode="auto">
          <a:xfrm>
            <a:off x="21625381" y="10560597"/>
            <a:ext cx="2003074" cy="595622"/>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800" i="1">
                <a:solidFill>
                  <a:srgbClr val="003247"/>
                </a:solidFill>
              </a:rPr>
              <a:t>Imperial</a:t>
            </a:r>
            <a:endParaRPr lang="en-GB" sz="2400" i="1">
              <a:solidFill>
                <a:srgbClr val="003247"/>
              </a:solidFill>
            </a:endParaRPr>
          </a:p>
        </p:txBody>
      </p:sp>
      <p:sp>
        <p:nvSpPr>
          <p:cNvPr id="17" name="PSM WP11 is responsible for…"/>
          <p:cNvSpPr txBox="1">
            <a:spLocks noGrp="1"/>
          </p:cNvSpPr>
          <p:nvPr>
            <p:ph type="body" idx="1"/>
          </p:nvPr>
        </p:nvSpPr>
        <p:spPr bwMode="auto">
          <a:xfrm>
            <a:off x="286440" y="1984347"/>
            <a:ext cx="15330550" cy="11106011"/>
          </a:xfrm>
          <a:prstGeom prst="rect">
            <a:avLst/>
          </a:prstGeom>
        </p:spPr>
        <p:txBody>
          <a:bodyPr>
            <a:normAutofit fontScale="92500" lnSpcReduction="10000"/>
          </a:bodyPr>
          <a:lstStyle/>
          <a:p>
            <a:pPr marL="586493" indent="-586493" defTabSz="610790">
              <a:spcBef>
                <a:spcPts val="4200"/>
              </a:spcBef>
              <a:defRPr sz="4750">
                <a:solidFill>
                  <a:srgbClr val="003247"/>
                </a:solidFill>
              </a:defRPr>
            </a:pPr>
            <a:r>
              <a:rPr lang="en-GB"/>
              <a:t>IRIS is a cooperative, federated, community driven digital research infrastructure project.</a:t>
            </a:r>
            <a:endParaRPr lang="en-GB" sz="4000"/>
          </a:p>
          <a:p>
            <a:pPr marL="1005839" lvl="2" indent="-571500" defTabSz="610790">
              <a:spcBef>
                <a:spcPts val="1100"/>
              </a:spcBef>
              <a:buFont typeface="Courier New"/>
              <a:buChar char="o"/>
              <a:defRPr sz="4000">
                <a:solidFill>
                  <a:srgbClr val="003247"/>
                </a:solidFill>
              </a:defRPr>
            </a:pPr>
            <a:r>
              <a:rPr lang="en-GB" sz="4000"/>
              <a:t>Provides compute power and storage.</a:t>
            </a:r>
            <a:endParaRPr/>
          </a:p>
          <a:p>
            <a:pPr marL="586493" indent="-586493" defTabSz="610790">
              <a:spcBef>
                <a:spcPts val="4200"/>
              </a:spcBef>
              <a:defRPr sz="4750">
                <a:solidFill>
                  <a:srgbClr val="003247"/>
                </a:solidFill>
              </a:defRPr>
            </a:pPr>
            <a:r>
              <a:rPr lang="en-GB"/>
              <a:t>EAS will be deployed on three IRIS sites:</a:t>
            </a:r>
            <a:endParaRPr lang="en-GB" sz="4000"/>
          </a:p>
          <a:p>
            <a:pPr marL="1005839" lvl="2" indent="-571500" defTabSz="610790">
              <a:spcBef>
                <a:spcPts val="1100"/>
              </a:spcBef>
              <a:buFont typeface="Courier New"/>
              <a:buChar char="o"/>
              <a:defRPr sz="4000">
                <a:solidFill>
                  <a:srgbClr val="003247"/>
                </a:solidFill>
              </a:defRPr>
            </a:pPr>
            <a:r>
              <a:rPr lang="en-GB" sz="4000"/>
              <a:t>Cambridge (working)</a:t>
            </a:r>
            <a:endParaRPr/>
          </a:p>
          <a:p>
            <a:pPr marL="1005839" lvl="2" indent="-571500" defTabSz="610790">
              <a:spcBef>
                <a:spcPts val="1100"/>
              </a:spcBef>
              <a:buFont typeface="Courier New"/>
              <a:buChar char="o"/>
              <a:defRPr sz="4000">
                <a:solidFill>
                  <a:srgbClr val="003247"/>
                </a:solidFill>
              </a:defRPr>
            </a:pPr>
            <a:r>
              <a:rPr lang="en-GB" sz="4000"/>
              <a:t>Imperial College London (working)</a:t>
            </a:r>
            <a:endParaRPr/>
          </a:p>
          <a:p>
            <a:pPr marL="1005839" lvl="2" indent="-571500" defTabSz="610790">
              <a:spcBef>
                <a:spcPts val="1100"/>
              </a:spcBef>
              <a:buFont typeface="Courier New"/>
              <a:buChar char="o"/>
              <a:defRPr sz="4000">
                <a:solidFill>
                  <a:srgbClr val="003247"/>
                </a:solidFill>
              </a:defRPr>
            </a:pPr>
            <a:r>
              <a:rPr lang="en-GB" sz="4000"/>
              <a:t>Rutherford Appleton Laboratory (planned)</a:t>
            </a:r>
            <a:endParaRPr lang="en-GB"/>
          </a:p>
          <a:p>
            <a:pPr marL="586493" indent="-586493" defTabSz="610790">
              <a:spcBef>
                <a:spcPts val="4200"/>
              </a:spcBef>
              <a:defRPr sz="4750">
                <a:solidFill>
                  <a:srgbClr val="003247"/>
                </a:solidFill>
              </a:defRPr>
            </a:pPr>
            <a:r>
              <a:rPr lang="en-GB" sz="4800"/>
              <a:t>Current allocation to EAS (2024/25) is:</a:t>
            </a:r>
            <a:endParaRPr lang="en-GB" sz="4000"/>
          </a:p>
          <a:p>
            <a:pPr marL="1005839" lvl="2" indent="-571500" defTabSz="610790">
              <a:spcBef>
                <a:spcPts val="1100"/>
              </a:spcBef>
              <a:buFont typeface="Courier New"/>
              <a:buChar char="o"/>
              <a:defRPr sz="4000">
                <a:solidFill>
                  <a:srgbClr val="003247"/>
                </a:solidFill>
              </a:defRPr>
            </a:pPr>
            <a:r>
              <a:rPr lang="en-GB" sz="4000">
                <a:solidFill>
                  <a:srgbClr val="003247"/>
                </a:solidFill>
              </a:rPr>
              <a:t>4000 virtual CPU cores</a:t>
            </a:r>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5 A100 GPUs</a:t>
            </a:r>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400TB storage</a:t>
            </a:r>
            <a:endParaRPr/>
          </a:p>
          <a:p>
            <a:pPr marL="586493" indent="-586493" defTabSz="610790">
              <a:spcBef>
                <a:spcPts val="4200"/>
              </a:spcBef>
              <a:defRPr sz="4750">
                <a:solidFill>
                  <a:srgbClr val="003247"/>
                </a:solidFill>
              </a:defRPr>
            </a:pPr>
            <a:r>
              <a:rPr lang="en-GB"/>
              <a:t>Deployment could extend to other sites, but preference is to keep major chunks co-located.</a:t>
            </a:r>
            <a:endParaRPr lang="en-GB" sz="4000"/>
          </a:p>
          <a:p>
            <a:pPr marL="1005839" lvl="2" indent="-571500" defTabSz="610790">
              <a:spcBef>
                <a:spcPts val="1100"/>
              </a:spcBef>
              <a:buFont typeface="Courier New"/>
              <a:buChar char="o"/>
              <a:defRPr sz="4000">
                <a:solidFill>
                  <a:srgbClr val="003247"/>
                </a:solidFill>
              </a:defRPr>
            </a:pPr>
            <a:r>
              <a:rPr lang="en-GB" sz="4000"/>
              <a:t>E.g., all of </a:t>
            </a:r>
            <a:r>
              <a:rPr lang="en-GB" sz="4000"/>
              <a:t>TransitPipe</a:t>
            </a:r>
            <a:r>
              <a:rPr lang="en-GB" sz="4000"/>
              <a:t> on one site.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Testing status</a:t>
            </a:r>
            <a:endParaRPr/>
          </a:p>
        </p:txBody>
      </p:sp>
      <p:pic>
        <p:nvPicPr>
          <p:cNvPr id="8" name="Picture 7" descr="A close-up of several rectangular boxes&#10;&#10;AI-generated content may be incorrect."/>
          <p:cNvPicPr>
            <a:picLocks noChangeAspect="1"/>
          </p:cNvPicPr>
          <p:nvPr/>
        </p:nvPicPr>
        <p:blipFill>
          <a:blip r:embed="rId3"/>
          <a:srcRect l="0" t="0" r="3876" b="0"/>
          <a:stretch/>
        </p:blipFill>
        <p:spPr bwMode="auto">
          <a:xfrm>
            <a:off x="794591" y="1938379"/>
            <a:ext cx="22794817" cy="11777621"/>
          </a:xfrm>
          <a:prstGeom prst="rect">
            <a:avLst/>
          </a:prstGeom>
        </p:spPr>
      </p:pic>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5" name="SGS Progress Meeting #1 - 2025/05/21…"/>
          <p:cNvSpPr txBox="1"/>
          <p:nvPr/>
        </p:nvSpPr>
        <p:spPr bwMode="auto">
          <a:xfrm>
            <a:off x="16126692" y="12219709"/>
            <a:ext cx="7509162" cy="637309"/>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Sanchez-Cabezudo, PLATO SGS V&amp;V Plan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technical testing</a:t>
            </a:r>
            <a:endParaRPr/>
          </a:p>
        </p:txBody>
      </p:sp>
      <p:sp>
        <p:nvSpPr>
          <p:cNvPr id="6" name="PSM WP11 is responsible for…"/>
          <p:cNvSpPr txBox="1"/>
          <p:nvPr/>
        </p:nvSpPr>
        <p:spPr bwMode="auto">
          <a:xfrm>
            <a:off x="9320271" y="2798284"/>
            <a:ext cx="14777290" cy="6698257"/>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5600"/>
              </a:spcBef>
              <a:defRPr sz="4750">
                <a:solidFill>
                  <a:srgbClr val="003247"/>
                </a:solidFill>
              </a:defRPr>
            </a:pPr>
            <a:r>
              <a:rPr lang="en-GB">
                <a:solidFill>
                  <a:srgbClr val="003247"/>
                </a:solidFill>
              </a:rPr>
              <a:t>Performed by the PLATO Data Centre team implementing the EAS.</a:t>
            </a:r>
            <a:endParaRPr/>
          </a:p>
          <a:p>
            <a:pPr marL="586493" indent="-586493" defTabSz="610790">
              <a:spcBef>
                <a:spcPts val="4200"/>
              </a:spcBef>
              <a:defRPr sz="4750">
                <a:solidFill>
                  <a:srgbClr val="003247"/>
                </a:solidFill>
              </a:defRPr>
            </a:pPr>
            <a:r>
              <a:rPr lang="en-GB">
                <a:solidFill>
                  <a:srgbClr val="003247"/>
                </a:solidFill>
              </a:rPr>
              <a:t>Verification:</a:t>
            </a:r>
            <a:endParaRPr lang="en-GB"/>
          </a:p>
          <a:p>
            <a:pPr marL="1005839" lvl="2" indent="-571500" defTabSz="610790">
              <a:spcBef>
                <a:spcPts val="1100"/>
              </a:spcBef>
              <a:buFont typeface="Courier New"/>
              <a:buChar char="o"/>
              <a:defRPr sz="4000">
                <a:solidFill>
                  <a:srgbClr val="003247"/>
                </a:solidFill>
              </a:defRPr>
            </a:pPr>
            <a:r>
              <a:rPr lang="en-GB" sz="3700"/>
              <a:t>Functional testing (including compatibility tests)</a:t>
            </a:r>
            <a:endParaRPr/>
          </a:p>
          <a:p>
            <a:pPr marL="1005839" lvl="2" indent="-571500" defTabSz="610790">
              <a:spcBef>
                <a:spcPts val="1100"/>
              </a:spcBef>
              <a:buFont typeface="Courier New"/>
              <a:buChar char="o"/>
              <a:defRPr sz="4000">
                <a:solidFill>
                  <a:srgbClr val="003247"/>
                </a:solidFill>
              </a:defRPr>
            </a:pPr>
            <a:r>
              <a:rPr lang="en-GB" sz="3700">
                <a:solidFill>
                  <a:srgbClr val="003247"/>
                </a:solidFill>
              </a:rPr>
              <a:t>Software must pass to be accepted into a pipeline release.</a:t>
            </a:r>
            <a:endParaRPr/>
          </a:p>
          <a:p>
            <a:pPr marL="586493" indent="-586493" defTabSz="610790">
              <a:spcBef>
                <a:spcPts val="4200"/>
              </a:spcBef>
              <a:defRPr sz="4750">
                <a:solidFill>
                  <a:srgbClr val="003247"/>
                </a:solidFill>
              </a:defRPr>
            </a:pPr>
            <a:r>
              <a:rPr lang="en-GB">
                <a:solidFill>
                  <a:srgbClr val="003247"/>
                </a:solidFill>
              </a:rPr>
              <a:t>Validation:</a:t>
            </a:r>
            <a:endParaRPr lang="en-GB"/>
          </a:p>
          <a:p>
            <a:pPr marL="1005839" lvl="2" indent="-571500" defTabSz="610790">
              <a:spcBef>
                <a:spcPts val="1100"/>
              </a:spcBef>
              <a:buFont typeface="Courier New"/>
              <a:buChar char="o"/>
              <a:defRPr sz="4000">
                <a:solidFill>
                  <a:srgbClr val="003247"/>
                </a:solidFill>
              </a:defRPr>
            </a:pPr>
            <a:r>
              <a:rPr lang="en-GB" sz="3700"/>
              <a:t>Carried out prior to each release.</a:t>
            </a:r>
            <a:endParaRPr lang="en-GB" sz="370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p:txBody>
      </p:sp>
      <p:sp>
        <p:nvSpPr>
          <p:cNvPr id="7" name="Rounded Rectangle 5"/>
          <p:cNvSpPr/>
          <p:nvPr/>
        </p:nvSpPr>
        <p:spPr bwMode="auto">
          <a:xfrm>
            <a:off x="9320271" y="1984347"/>
            <a:ext cx="14777290" cy="813936"/>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5400" b="0" i="0" u="none" strike="noStrike" cap="none" spc="0">
                <a:ln>
                  <a:noFill/>
                </a:ln>
                <a:solidFill>
                  <a:srgbClr val="FFFFFF"/>
                </a:solidFill>
                <a:latin typeface="+mn-lt"/>
                <a:ea typeface="+mn-ea"/>
                <a:cs typeface="+mn-cs"/>
              </a:rPr>
              <a:t>Technical V&amp;V</a:t>
            </a:r>
            <a:endParaRPr/>
          </a:p>
        </p:txBody>
      </p:sp>
      <p:sp>
        <p:nvSpPr>
          <p:cNvPr id="8" name="Rounded Rectangle 5"/>
          <p:cNvSpPr/>
          <p:nvPr/>
        </p:nvSpPr>
        <p:spPr bwMode="auto">
          <a:xfrm>
            <a:off x="9320271" y="10026660"/>
            <a:ext cx="14777289" cy="813936"/>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5400" b="0" i="0" u="none" strike="noStrike" cap="none" spc="0">
                <a:ln>
                  <a:noFill/>
                </a:ln>
                <a:solidFill>
                  <a:srgbClr val="FFFFFF"/>
                </a:solidFill>
                <a:latin typeface="+mn-lt"/>
                <a:ea typeface="+mn-ea"/>
                <a:cs typeface="+mn-cs"/>
              </a:rPr>
              <a:t>Interface tests</a:t>
            </a:r>
            <a:endParaRPr/>
          </a:p>
        </p:txBody>
      </p:sp>
      <p:sp>
        <p:nvSpPr>
          <p:cNvPr id="9" name="PSM WP11 is responsible for…"/>
          <p:cNvSpPr txBox="1"/>
          <p:nvPr/>
        </p:nvSpPr>
        <p:spPr bwMode="auto">
          <a:xfrm>
            <a:off x="9320271" y="10840597"/>
            <a:ext cx="14777290" cy="2595968"/>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5600"/>
              </a:spcBef>
              <a:defRPr sz="4750">
                <a:solidFill>
                  <a:srgbClr val="003247"/>
                </a:solidFill>
              </a:defRPr>
            </a:pPr>
            <a:r>
              <a:rPr lang="en-GB">
                <a:solidFill>
                  <a:srgbClr val="003247"/>
                </a:solidFill>
              </a:rPr>
              <a:t>Part of ongoing, continuous integration testing of all subsystems with the PDC database.</a:t>
            </a:r>
            <a:endParaRPr/>
          </a:p>
          <a:p>
            <a:pPr marL="586493" indent="-586493" defTabSz="610790">
              <a:spcBef>
                <a:spcPts val="5600"/>
              </a:spcBef>
              <a:defRPr sz="4750">
                <a:solidFill>
                  <a:srgbClr val="003247"/>
                </a:solidFill>
              </a:defRPr>
            </a:pPr>
            <a:endParaRPr lang="en-GB" sz="4750">
              <a:solidFill>
                <a:srgbClr val="003247"/>
              </a:solidFill>
            </a:endParaRPr>
          </a:p>
        </p:txBody>
      </p:sp>
      <p:sp>
        <p:nvSpPr>
          <p:cNvPr id="13" name="PSM WP11 is responsible for…"/>
          <p:cNvSpPr txBox="1">
            <a:spLocks noGrp="1"/>
          </p:cNvSpPr>
          <p:nvPr>
            <p:ph type="body" idx="1"/>
          </p:nvPr>
        </p:nvSpPr>
        <p:spPr bwMode="auto">
          <a:xfrm>
            <a:off x="286440" y="1984347"/>
            <a:ext cx="8177076" cy="11452218"/>
          </a:xfrm>
          <a:prstGeom prst="rect">
            <a:avLst/>
          </a:prstGeom>
        </p:spPr>
        <p:txBody>
          <a:bodyPr/>
          <a:lstStyle/>
          <a:p>
            <a:pPr marL="586493" indent="-586493" defTabSz="610790">
              <a:spcBef>
                <a:spcPts val="5600"/>
              </a:spcBef>
              <a:defRPr sz="4750">
                <a:solidFill>
                  <a:srgbClr val="003247"/>
                </a:solidFill>
              </a:defRPr>
            </a:pPr>
            <a:r>
              <a:rPr lang="en-GB"/>
              <a:t>Different levels of testing</a:t>
            </a:r>
            <a:endParaRPr/>
          </a:p>
          <a:p>
            <a:pPr marL="1005839" lvl="2" indent="-571500" defTabSz="610790">
              <a:spcBef>
                <a:spcPts val="1100"/>
              </a:spcBef>
              <a:buFont typeface="Courier New"/>
              <a:buChar char="o"/>
              <a:defRPr sz="4000">
                <a:solidFill>
                  <a:srgbClr val="003247"/>
                </a:solidFill>
              </a:defRPr>
            </a:pPr>
            <a:r>
              <a:rPr lang="en-GB"/>
              <a:t>Technical V&amp;V</a:t>
            </a:r>
            <a:endParaRPr/>
          </a:p>
          <a:p>
            <a:pPr marL="1005839" lvl="2" indent="-571500" defTabSz="610790">
              <a:spcBef>
                <a:spcPts val="1100"/>
              </a:spcBef>
              <a:buFont typeface="Courier New"/>
              <a:buChar char="o"/>
              <a:defRPr sz="4000">
                <a:solidFill>
                  <a:srgbClr val="003247"/>
                </a:solidFill>
              </a:defRPr>
            </a:pPr>
            <a:r>
              <a:rPr lang="en-GB"/>
              <a:t>Interface tests</a:t>
            </a:r>
            <a:endParaRPr/>
          </a:p>
          <a:p>
            <a:pPr marL="1005839" lvl="2" indent="-571500" defTabSz="610790">
              <a:spcBef>
                <a:spcPts val="1100"/>
              </a:spcBef>
              <a:buFont typeface="Courier New"/>
              <a:buChar char="o"/>
              <a:defRPr sz="4000">
                <a:solidFill>
                  <a:srgbClr val="003247"/>
                </a:solidFill>
              </a:defRPr>
            </a:pPr>
            <a:r>
              <a:rPr lang="en-GB"/>
              <a:t>Science validation</a:t>
            </a:r>
            <a:endParaRPr/>
          </a:p>
          <a:p>
            <a:pPr marL="1005839" lvl="2" indent="-571500" defTabSz="610790">
              <a:spcBef>
                <a:spcPts val="1100"/>
              </a:spcBef>
              <a:buFont typeface="Courier New"/>
              <a:buChar char="o"/>
              <a:defRPr sz="4000">
                <a:solidFill>
                  <a:srgbClr val="003247"/>
                </a:solidFill>
              </a:defRPr>
            </a:pPr>
            <a:r>
              <a:rPr lang="en-GB"/>
              <a:t>Ground segment system tests</a:t>
            </a:r>
            <a:endParaRPr/>
          </a:p>
        </p:txBody>
      </p:sp>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0" name="PSM WP11 is responsible for…"/>
          <p:cNvSpPr txBox="1">
            <a:spLocks noGrp="1"/>
          </p:cNvSpPr>
          <p:nvPr>
            <p:ph type="body" idx="1"/>
          </p:nvPr>
        </p:nvSpPr>
        <p:spPr bwMode="auto">
          <a:xfrm>
            <a:off x="286440" y="1984347"/>
            <a:ext cx="8549088" cy="11452218"/>
          </a:xfrm>
          <a:prstGeom prst="rect">
            <a:avLst/>
          </a:prstGeom>
        </p:spPr>
        <p:txBody>
          <a:bodyPr/>
          <a:lstStyle/>
          <a:p>
            <a:pPr marL="586493" indent="-586493" defTabSz="610790">
              <a:spcBef>
                <a:spcPts val="5600"/>
              </a:spcBef>
              <a:defRPr sz="4750">
                <a:solidFill>
                  <a:srgbClr val="003247"/>
                </a:solidFill>
              </a:defRPr>
            </a:pPr>
            <a:r>
              <a:rPr lang="en-GB"/>
              <a:t>Different levels of testing</a:t>
            </a:r>
            <a:endParaRPr/>
          </a:p>
          <a:p>
            <a:pPr marL="1005839" lvl="2" indent="-571500" defTabSz="610790">
              <a:spcBef>
                <a:spcPts val="1100"/>
              </a:spcBef>
              <a:buFont typeface="Courier New"/>
              <a:buChar char="o"/>
              <a:defRPr sz="4000">
                <a:solidFill>
                  <a:srgbClr val="003247"/>
                </a:solidFill>
              </a:defRPr>
            </a:pPr>
            <a:r>
              <a:rPr lang="en-GB"/>
              <a:t>Technical V&amp;V</a:t>
            </a:r>
            <a:endParaRPr/>
          </a:p>
          <a:p>
            <a:pPr marL="1005839" lvl="2" indent="-571500" defTabSz="610790">
              <a:spcBef>
                <a:spcPts val="1100"/>
              </a:spcBef>
              <a:buFont typeface="Courier New"/>
              <a:buChar char="o"/>
              <a:defRPr sz="4000">
                <a:solidFill>
                  <a:srgbClr val="003247"/>
                </a:solidFill>
              </a:defRPr>
            </a:pPr>
            <a:r>
              <a:rPr lang="en-GB"/>
              <a:t>Interface tests</a:t>
            </a:r>
            <a:endParaRPr/>
          </a:p>
          <a:p>
            <a:pPr marL="1005839" lvl="2" indent="-571500" defTabSz="610790">
              <a:spcBef>
                <a:spcPts val="1100"/>
              </a:spcBef>
              <a:buFont typeface="Courier New"/>
              <a:buChar char="o"/>
              <a:defRPr sz="4000">
                <a:solidFill>
                  <a:srgbClr val="003247"/>
                </a:solidFill>
              </a:defRPr>
            </a:pPr>
            <a:r>
              <a:rPr lang="en-GB"/>
              <a:t>Science validation</a:t>
            </a:r>
            <a:endParaRPr/>
          </a:p>
          <a:p>
            <a:pPr marL="1005839" lvl="2" indent="-571500" defTabSz="610790">
              <a:spcBef>
                <a:spcPts val="1100"/>
              </a:spcBef>
              <a:buFont typeface="Courier New"/>
              <a:buChar char="o"/>
              <a:defRPr sz="4000">
                <a:solidFill>
                  <a:srgbClr val="003247"/>
                </a:solidFill>
              </a:defRPr>
            </a:pPr>
            <a:r>
              <a:rPr lang="en-GB"/>
              <a:t>Ground segment system tests</a:t>
            </a:r>
            <a:endParaRPr/>
          </a:p>
        </p:txBody>
      </p:sp>
      <p:sp>
        <p:nvSpPr>
          <p:cNvPr id="6" name="PSM WP11 is responsible for…"/>
          <p:cNvSpPr txBox="1"/>
          <p:nvPr/>
        </p:nvSpPr>
        <p:spPr bwMode="auto">
          <a:xfrm>
            <a:off x="9320271" y="2798284"/>
            <a:ext cx="14777290" cy="10199987"/>
          </a:xfrm>
          <a:prstGeom prst="rect">
            <a:avLst/>
          </a:prstGeom>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5200">
                <a:solidFill>
                  <a:srgbClr val="003247"/>
                </a:solidFill>
              </a:rPr>
              <a:t>Performed in a series of campaigns aligned to EAS releases.</a:t>
            </a:r>
            <a:endParaRPr lang="en-GB" sz="5200"/>
          </a:p>
          <a:p>
            <a:pPr marL="1005839" lvl="2" indent="-571500" defTabSz="610790">
              <a:spcBef>
                <a:spcPts val="1100"/>
              </a:spcBef>
              <a:buFont typeface="Courier New"/>
              <a:buChar char="o"/>
              <a:defRPr sz="4000">
                <a:solidFill>
                  <a:srgbClr val="003247"/>
                </a:solidFill>
              </a:defRPr>
            </a:pPr>
            <a:r>
              <a:rPr lang="en-GB"/>
              <a:t>Test </a:t>
            </a:r>
            <a:r>
              <a:rPr lang="en-GB">
                <a:solidFill>
                  <a:srgbClr val="003247"/>
                </a:solidFill>
              </a:rPr>
              <a:t>cases defined by the </a:t>
            </a:r>
            <a:r>
              <a:rPr lang="en-GB" sz="3600"/>
              <a:t>PLATO Science Management work packages on Exoplanet Science (WP11x).</a:t>
            </a:r>
            <a:r>
              <a:rPr lang="en-GB"/>
              <a:t> </a:t>
            </a:r>
            <a:endParaRPr/>
          </a:p>
          <a:p>
            <a:pPr marL="586493" indent="-586493" defTabSz="610790">
              <a:spcBef>
                <a:spcPts val="4200"/>
              </a:spcBef>
              <a:defRPr sz="4750">
                <a:solidFill>
                  <a:srgbClr val="003247"/>
                </a:solidFill>
              </a:defRPr>
            </a:pPr>
            <a:r>
              <a:rPr lang="en-GB" sz="4750">
                <a:solidFill>
                  <a:srgbClr val="003247"/>
                </a:solidFill>
              </a:rPr>
              <a:t>Campaign for EAS-4.1.0 is underway:</a:t>
            </a:r>
            <a:endParaRPr lang="en-GB" sz="4000"/>
          </a:p>
          <a:p>
            <a:pPr marL="1005839" lvl="2" indent="-571500" defTabSz="610790">
              <a:spcBef>
                <a:spcPts val="1100"/>
              </a:spcBef>
              <a:buFont typeface="Courier New"/>
              <a:buChar char="o"/>
              <a:defRPr sz="4000">
                <a:solidFill>
                  <a:srgbClr val="003247"/>
                </a:solidFill>
              </a:defRPr>
            </a:pPr>
            <a:r>
              <a:rPr lang="en-GB" sz="4000"/>
              <a:t>Still based around validating individual modules.</a:t>
            </a:r>
            <a:endParaRPr/>
          </a:p>
          <a:p>
            <a:pPr marL="1005839" lvl="2" indent="-571500" defTabSz="610790">
              <a:spcBef>
                <a:spcPts val="1100"/>
              </a:spcBef>
              <a:buFont typeface="Courier New"/>
              <a:buChar char="o"/>
              <a:defRPr sz="4000">
                <a:solidFill>
                  <a:srgbClr val="003247"/>
                </a:solidFill>
              </a:defRPr>
            </a:pPr>
            <a:r>
              <a:rPr lang="en-GB" sz="4000"/>
              <a:t>Updated tests currently being defined. </a:t>
            </a:r>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Runs through to end-August 2025.</a:t>
            </a:r>
            <a:endParaRPr/>
          </a:p>
          <a:p>
            <a:pPr marL="586493" indent="-586493" defTabSz="610790">
              <a:spcBef>
                <a:spcPts val="5600"/>
              </a:spcBef>
              <a:defRPr sz="4750">
                <a:solidFill>
                  <a:srgbClr val="003247"/>
                </a:solidFill>
              </a:defRPr>
            </a:pPr>
            <a:r>
              <a:rPr lang="en-GB" sz="4750">
                <a:solidFill>
                  <a:srgbClr val="003247"/>
                </a:solidFill>
              </a:rPr>
              <a:t>A full subsystem campaign is planned for winter 2025/26.</a:t>
            </a:r>
            <a:endParaRPr/>
          </a:p>
          <a:p>
            <a:pPr marL="586493" indent="-586493" defTabSz="610790">
              <a:spcBef>
                <a:spcPts val="5600"/>
              </a:spcBef>
              <a:defRPr sz="4750">
                <a:solidFill>
                  <a:srgbClr val="003247"/>
                </a:solidFill>
              </a:defRPr>
            </a:pPr>
            <a:endParaRPr lang="en-GB" sz="400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p:txBody>
      </p:sp>
      <p:sp>
        <p:nvSpPr>
          <p:cNvPr id="7" name="Rounded Rectangle 5"/>
          <p:cNvSpPr/>
          <p:nvPr/>
        </p:nvSpPr>
        <p:spPr bwMode="auto">
          <a:xfrm>
            <a:off x="9320271" y="1984347"/>
            <a:ext cx="14777290" cy="813936"/>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5400" b="0" i="0" u="none" strike="noStrike" cap="none" spc="0">
                <a:ln>
                  <a:noFill/>
                </a:ln>
                <a:solidFill>
                  <a:srgbClr val="FFFFFF"/>
                </a:solidFill>
                <a:latin typeface="+mn-lt"/>
                <a:ea typeface="+mn-ea"/>
                <a:cs typeface="+mn-cs"/>
              </a:rPr>
              <a:t>Science validation</a:t>
            </a:r>
            <a:endParaRPr/>
          </a:p>
        </p:txBody>
      </p:sp>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8" name="Overview of WP11 deliverables"/>
          <p:cNvSpPr txBox="1"/>
          <p:nvPr/>
        </p:nvSpPr>
        <p:spPr bwMode="auto">
          <a:xfrm>
            <a:off x="8214852" y="57018"/>
            <a:ext cx="16059709" cy="1638564"/>
          </a:xfrm>
          <a:prstGeom prst="rect">
            <a:avLst/>
          </a:prstGeom>
          <a:ln w="12700">
            <a:miter lim="400000"/>
          </a:ln>
        </p:spPr>
        <p:txBody>
          <a:bodyPr lIns="71437" tIns="71437" rIns="71437" bIns="71437" anchor="ctr" anchorCtr="0">
            <a:normAutofit/>
          </a:bodyPr>
          <a:lstStyle>
            <a:lvl1pPr marL="0" marR="253125" indent="0" algn="r" defTabSz="821531">
              <a:lnSpc>
                <a:spcPct val="100000"/>
              </a:lnSpc>
              <a:spcBef>
                <a:spcPts val="0"/>
              </a:spcBef>
              <a:spcAft>
                <a:spcPts val="0"/>
              </a:spcAft>
              <a:buClrTx/>
              <a:buSzTx/>
              <a:buFontTx/>
              <a:buNone/>
              <a:defRPr sz="7000" b="0" i="0" u="none" strike="noStrike" cap="none" spc="0">
                <a:solidFill>
                  <a:srgbClr val="000000"/>
                </a:solidFill>
                <a:latin typeface="+mn-lt"/>
                <a:ea typeface="+mn-ea"/>
                <a:cs typeface="+mn-cs"/>
              </a:defRPr>
            </a:lvl1pPr>
            <a:lvl2pPr marL="0" marR="0" indent="2286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2pPr>
            <a:lvl3pPr marL="0" marR="0" indent="4572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3pPr>
            <a:lvl4pPr marL="0" marR="0" indent="6858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4pPr>
            <a:lvl5pPr marL="0" marR="0" indent="9144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5pPr>
            <a:lvl6pPr marL="0" marR="0" indent="11430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6pPr>
            <a:lvl7pPr marL="0" marR="0" indent="13716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7pPr>
            <a:lvl8pPr marL="0" marR="0" indent="16002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8pPr>
            <a:lvl9pPr marL="0" marR="0" indent="1828800" algn="ctr" defTabSz="821531">
              <a:lnSpc>
                <a:spcPct val="100000"/>
              </a:lnSpc>
              <a:spcBef>
                <a:spcPts val="0"/>
              </a:spcBef>
              <a:spcAft>
                <a:spcPts val="0"/>
              </a:spcAft>
              <a:buClrTx/>
              <a:buSzTx/>
              <a:buFontTx/>
              <a:buNone/>
              <a:defRPr sz="11200" b="0" i="0" u="none" strike="noStrike" cap="none" spc="0">
                <a:solidFill>
                  <a:srgbClr val="000000"/>
                </a:solidFill>
                <a:latin typeface="+mn-lt"/>
                <a:ea typeface="+mn-ea"/>
                <a:cs typeface="+mn-cs"/>
              </a:defRPr>
            </a:lvl9pPr>
          </a:lstStyle>
          <a:p>
            <a:pPr>
              <a:defRPr/>
            </a:pPr>
            <a:r>
              <a:rPr lang="en-GB"/>
              <a:t>EAS scientific testing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Ground segment end-to-end tests</a:t>
            </a:r>
            <a:endParaRPr/>
          </a:p>
        </p:txBody>
      </p:sp>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2" name="PSM WP11 is responsible for…"/>
          <p:cNvSpPr txBox="1">
            <a:spLocks noGrp="1"/>
          </p:cNvSpPr>
          <p:nvPr>
            <p:ph type="body" idx="1"/>
          </p:nvPr>
        </p:nvSpPr>
        <p:spPr bwMode="auto">
          <a:xfrm>
            <a:off x="286440" y="1984347"/>
            <a:ext cx="8549088" cy="11452218"/>
          </a:xfrm>
          <a:prstGeom prst="rect">
            <a:avLst/>
          </a:prstGeom>
        </p:spPr>
        <p:txBody>
          <a:bodyPr/>
          <a:lstStyle/>
          <a:p>
            <a:pPr marL="586493" indent="-586493" defTabSz="610790">
              <a:spcBef>
                <a:spcPts val="5600"/>
              </a:spcBef>
              <a:defRPr sz="4750">
                <a:solidFill>
                  <a:srgbClr val="003247"/>
                </a:solidFill>
              </a:defRPr>
            </a:pPr>
            <a:r>
              <a:rPr lang="en-GB"/>
              <a:t>Different levels of testing</a:t>
            </a:r>
            <a:endParaRPr/>
          </a:p>
          <a:p>
            <a:pPr marL="1005839" lvl="2" indent="-571500" defTabSz="610790">
              <a:spcBef>
                <a:spcPts val="1100"/>
              </a:spcBef>
              <a:buFont typeface="Courier New"/>
              <a:buChar char="o"/>
              <a:defRPr sz="4000">
                <a:solidFill>
                  <a:srgbClr val="003247"/>
                </a:solidFill>
              </a:defRPr>
            </a:pPr>
            <a:r>
              <a:rPr lang="en-GB"/>
              <a:t>Technical V&amp;V</a:t>
            </a:r>
            <a:endParaRPr/>
          </a:p>
          <a:p>
            <a:pPr marL="1005839" lvl="2" indent="-571500" defTabSz="610790">
              <a:spcBef>
                <a:spcPts val="1100"/>
              </a:spcBef>
              <a:buFont typeface="Courier New"/>
              <a:buChar char="o"/>
              <a:defRPr sz="4000">
                <a:solidFill>
                  <a:srgbClr val="003247"/>
                </a:solidFill>
              </a:defRPr>
            </a:pPr>
            <a:r>
              <a:rPr lang="en-GB"/>
              <a:t>Interface tests</a:t>
            </a:r>
            <a:endParaRPr/>
          </a:p>
          <a:p>
            <a:pPr marL="1005839" lvl="2" indent="-571500" defTabSz="610790">
              <a:spcBef>
                <a:spcPts val="1100"/>
              </a:spcBef>
              <a:buFont typeface="Courier New"/>
              <a:buChar char="o"/>
              <a:defRPr sz="4000">
                <a:solidFill>
                  <a:srgbClr val="003247"/>
                </a:solidFill>
              </a:defRPr>
            </a:pPr>
            <a:r>
              <a:rPr lang="en-GB"/>
              <a:t>Science validation</a:t>
            </a:r>
            <a:endParaRPr/>
          </a:p>
          <a:p>
            <a:pPr marL="1005839" lvl="2" indent="-571500" defTabSz="610790">
              <a:spcBef>
                <a:spcPts val="1100"/>
              </a:spcBef>
              <a:buFont typeface="Courier New"/>
              <a:buChar char="o"/>
              <a:defRPr sz="4000">
                <a:solidFill>
                  <a:srgbClr val="003247"/>
                </a:solidFill>
              </a:defRPr>
            </a:pPr>
            <a:r>
              <a:rPr lang="en-GB"/>
              <a:t>Ground segment system tests</a:t>
            </a:r>
            <a:endParaRPr/>
          </a:p>
        </p:txBody>
      </p:sp>
      <p:sp>
        <p:nvSpPr>
          <p:cNvPr id="3" name="Rounded Rectangle 5"/>
          <p:cNvSpPr/>
          <p:nvPr/>
        </p:nvSpPr>
        <p:spPr bwMode="auto">
          <a:xfrm>
            <a:off x="9320271" y="1984347"/>
            <a:ext cx="14777290" cy="813936"/>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5400" b="0" i="0" u="none" strike="noStrike" cap="none" spc="0">
                <a:ln>
                  <a:noFill/>
                </a:ln>
                <a:solidFill>
                  <a:srgbClr val="FFFFFF"/>
                </a:solidFill>
                <a:latin typeface="+mn-lt"/>
                <a:ea typeface="+mn-ea"/>
                <a:cs typeface="+mn-cs"/>
              </a:rPr>
              <a:t>Ground segment tests</a:t>
            </a:r>
            <a:endParaRPr/>
          </a:p>
        </p:txBody>
      </p:sp>
      <p:sp>
        <p:nvSpPr>
          <p:cNvPr id="4" name="PSM WP11 is responsible for…"/>
          <p:cNvSpPr txBox="1"/>
          <p:nvPr/>
        </p:nvSpPr>
        <p:spPr bwMode="auto">
          <a:xfrm>
            <a:off x="9320271" y="2798284"/>
            <a:ext cx="14777290" cy="10199987"/>
          </a:xfrm>
          <a:prstGeom prst="rect">
            <a:avLst/>
          </a:prstGeom>
          <a:ln w="12700">
            <a:miter lim="400000"/>
          </a:ln>
        </p:spPr>
        <p:txBody>
          <a:bodyPr lIns="71437" tIns="71437" rIns="71437" bIns="71437" anchor="t">
            <a:normAutofit fontScale="92500" lnSpcReduction="10000"/>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5200"/>
              <a:t>Two system test relevant to EAS</a:t>
            </a:r>
            <a:endParaRPr/>
          </a:p>
          <a:p>
            <a:pPr marL="1005839" lvl="2" indent="-571500" defTabSz="610790">
              <a:spcBef>
                <a:spcPts val="1100"/>
              </a:spcBef>
              <a:buFont typeface="Courier New"/>
              <a:buChar char="o"/>
              <a:defRPr sz="4000">
                <a:solidFill>
                  <a:srgbClr val="003247"/>
                </a:solidFill>
              </a:defRPr>
            </a:pPr>
            <a:r>
              <a:rPr lang="en-GB"/>
              <a:t>EtE</a:t>
            </a:r>
            <a:r>
              <a:rPr lang="en-GB" sz="3600"/>
              <a:t>#2 - </a:t>
            </a:r>
            <a:r>
              <a:rPr lang="en-GB" sz="4000"/>
              <a:t>Level 2 Data Generation &amp; Validation</a:t>
            </a:r>
            <a:endParaRPr/>
          </a:p>
          <a:p>
            <a:pPr marL="1450339" lvl="3" indent="-571500" defTabSz="610790">
              <a:spcBef>
                <a:spcPts val="1100"/>
              </a:spcBef>
              <a:buFont typeface="Wingdings"/>
              <a:buChar char="§"/>
              <a:defRPr sz="4000">
                <a:solidFill>
                  <a:srgbClr val="003247"/>
                </a:solidFill>
              </a:defRPr>
            </a:pPr>
            <a:r>
              <a:rPr lang="en-GB" sz="3600"/>
              <a:t>Tests </a:t>
            </a:r>
            <a:r>
              <a:rPr lang="en-GB" sz="3600"/>
              <a:t>TransitPipe</a:t>
            </a:r>
            <a:r>
              <a:rPr lang="en-GB" sz="3600"/>
              <a:t> and other subsystems involved in Level 2 processing</a:t>
            </a:r>
            <a:endParaRPr/>
          </a:p>
          <a:p>
            <a:pPr marL="1005839" lvl="2" indent="-571500" defTabSz="610790">
              <a:spcBef>
                <a:spcPts val="1100"/>
              </a:spcBef>
              <a:buFont typeface="Courier New"/>
              <a:buChar char="o"/>
              <a:defRPr sz="4000">
                <a:solidFill>
                  <a:srgbClr val="003247"/>
                </a:solidFill>
              </a:defRPr>
            </a:pPr>
            <a:r>
              <a:rPr lang="en-GB" sz="4000"/>
              <a:t>EtE#3 – Level 3 Data Generation &amp; Validation</a:t>
            </a:r>
            <a:r>
              <a:rPr lang="en-GB"/>
              <a:t> </a:t>
            </a:r>
            <a:endParaRPr lang="en-GB" sz="4000"/>
          </a:p>
          <a:p>
            <a:pPr marL="1450339" lvl="3" indent="-571500" defTabSz="610790">
              <a:spcBef>
                <a:spcPts val="1100"/>
              </a:spcBef>
              <a:buFont typeface="Wingdings"/>
              <a:buChar char="§"/>
              <a:defRPr sz="4000">
                <a:solidFill>
                  <a:srgbClr val="003247"/>
                </a:solidFill>
              </a:defRPr>
            </a:pPr>
            <a:r>
              <a:rPr lang="en-GB" sz="3600"/>
              <a:t>Tests </a:t>
            </a:r>
            <a:r>
              <a:rPr lang="en-GB" sz="3600"/>
              <a:t>PlanetPipe</a:t>
            </a:r>
            <a:r>
              <a:rPr lang="en-GB" sz="3600"/>
              <a:t> and other subsystems involved in Level 3 processing</a:t>
            </a:r>
            <a:endParaRPr lang="en-GB"/>
          </a:p>
          <a:p>
            <a:pPr marL="586493" indent="-586493" defTabSz="610790">
              <a:spcBef>
                <a:spcPts val="4200"/>
              </a:spcBef>
              <a:defRPr sz="4750">
                <a:solidFill>
                  <a:srgbClr val="003247"/>
                </a:solidFill>
              </a:defRPr>
            </a:pPr>
            <a:r>
              <a:rPr lang="en-GB" sz="4750">
                <a:solidFill>
                  <a:srgbClr val="003247"/>
                </a:solidFill>
              </a:rPr>
              <a:t>Both use an iterative approach, with a 2-monthly cadence.</a:t>
            </a:r>
            <a:endParaRPr lang="en-GB" sz="4000"/>
          </a:p>
          <a:p>
            <a:pPr marL="1005839" lvl="2" indent="-571500" defTabSz="610790">
              <a:spcBef>
                <a:spcPts val="1100"/>
              </a:spcBef>
              <a:buFont typeface="Courier New"/>
              <a:buChar char="o"/>
              <a:defRPr sz="4000">
                <a:solidFill>
                  <a:srgbClr val="003247"/>
                </a:solidFill>
              </a:defRPr>
            </a:pPr>
            <a:r>
              <a:rPr lang="en-GB" sz="4000"/>
              <a:t>Focused on technical testing.</a:t>
            </a:r>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Science performance will be assessed in later iterations</a:t>
            </a:r>
            <a:endParaRPr/>
          </a:p>
          <a:p>
            <a:pPr marL="586493" indent="-586493" defTabSz="610790">
              <a:spcBef>
                <a:spcPts val="4200"/>
              </a:spcBef>
              <a:defRPr sz="4750">
                <a:solidFill>
                  <a:srgbClr val="003247"/>
                </a:solidFill>
              </a:defRPr>
            </a:pPr>
            <a:r>
              <a:rPr lang="en-GB" sz="4750">
                <a:solidFill>
                  <a:srgbClr val="003247"/>
                </a:solidFill>
              </a:rPr>
              <a:t>Long-term programme of tests</a:t>
            </a:r>
            <a:endParaRPr lang="en-GB" sz="4000"/>
          </a:p>
          <a:p>
            <a:pPr marL="1005839" lvl="2" indent="-571500" defTabSz="610790">
              <a:spcBef>
                <a:spcPts val="1100"/>
              </a:spcBef>
              <a:buFont typeface="Courier New"/>
              <a:buChar char="o"/>
              <a:defRPr sz="4000">
                <a:solidFill>
                  <a:srgbClr val="003247"/>
                </a:solidFill>
              </a:defRPr>
            </a:pPr>
            <a:r>
              <a:rPr lang="en-GB" sz="4000"/>
              <a:t>Kicked off earlier this year and run through to mid-2026.</a:t>
            </a:r>
            <a:endParaRPr lang="en-GB" sz="4000">
              <a:solidFill>
                <a:srgbClr val="003247"/>
              </a:solidFill>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Initial iterations completed successfully but failed several tests.</a:t>
            </a:r>
            <a:endParaRPr lang="en-GB" sz="4750">
              <a:solidFill>
                <a:srgbClr val="003247"/>
              </a:solidFill>
            </a:endParaRPr>
          </a:p>
          <a:p>
            <a:pPr marL="586493" indent="-586493" defTabSz="610790">
              <a:spcBef>
                <a:spcPts val="5600"/>
              </a:spcBef>
              <a:defRPr sz="4750">
                <a:solidFill>
                  <a:srgbClr val="003247"/>
                </a:solidFill>
              </a:defRPr>
            </a:pPr>
            <a:endParaRPr lang="en-GB" sz="400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a:p>
            <a:pPr marL="586493" indent="-586493" defTabSz="610790">
              <a:spcBef>
                <a:spcPts val="5600"/>
              </a:spcBef>
              <a:defRPr sz="4750">
                <a:solidFill>
                  <a:srgbClr val="003247"/>
                </a:solidFill>
              </a:defRPr>
            </a:pPr>
            <a:endParaRPr lang="en-GB" sz="4750">
              <a:solidFill>
                <a:srgbClr val="003247"/>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Pipeline completeness and reliability</a:t>
            </a:r>
            <a:endParaRPr/>
          </a:p>
        </p:txBody>
      </p:sp>
      <p:sp>
        <p:nvSpPr>
          <p:cNvPr id="2" name="PSM WP11 is responsible for…"/>
          <p:cNvSpPr txBox="1">
            <a:spLocks noGrp="1"/>
          </p:cNvSpPr>
          <p:nvPr>
            <p:ph type="body" idx="1"/>
          </p:nvPr>
        </p:nvSpPr>
        <p:spPr bwMode="auto">
          <a:xfrm>
            <a:off x="286439" y="1984347"/>
            <a:ext cx="23774831" cy="11452218"/>
          </a:xfrm>
          <a:prstGeom prst="rect">
            <a:avLst/>
          </a:prstGeom>
        </p:spPr>
        <p:txBody>
          <a:bodyPr>
            <a:normAutofit/>
          </a:bodyPr>
          <a:lstStyle/>
          <a:p>
            <a:pPr marL="586493" indent="-586493" defTabSz="610790">
              <a:spcBef>
                <a:spcPts val="4200"/>
              </a:spcBef>
              <a:defRPr sz="4750">
                <a:solidFill>
                  <a:srgbClr val="003247"/>
                </a:solidFill>
              </a:defRPr>
            </a:pPr>
            <a:r>
              <a:rPr lang="en-GB"/>
              <a:t>Will be evaluated:</a:t>
            </a:r>
            <a:endParaRPr lang="en-GB" sz="4000"/>
          </a:p>
          <a:p>
            <a:pPr marL="1005839" lvl="2" indent="-571500" defTabSz="610790">
              <a:spcBef>
                <a:spcPts val="1100"/>
              </a:spcBef>
              <a:buFont typeface="Courier New"/>
              <a:buChar char="o"/>
              <a:defRPr sz="4000">
                <a:solidFill>
                  <a:srgbClr val="003247"/>
                </a:solidFill>
              </a:defRPr>
            </a:pPr>
            <a:r>
              <a:rPr lang="en-GB" sz="4000"/>
              <a:t>Before launch using simulated data, as part of the subsystem science validation campaign.</a:t>
            </a:r>
            <a:endParaRPr/>
          </a:p>
          <a:p>
            <a:pPr marL="1005839" lvl="2" indent="-571500" defTabSz="610790">
              <a:spcBef>
                <a:spcPts val="1100"/>
              </a:spcBef>
              <a:buFont typeface="Courier New"/>
              <a:buChar char="o"/>
              <a:defRPr sz="4000">
                <a:solidFill>
                  <a:srgbClr val="003247"/>
                </a:solidFill>
              </a:defRPr>
            </a:pPr>
            <a:r>
              <a:rPr lang="en-GB" sz="4000"/>
              <a:t>During operations using signal injection tests with real data.</a:t>
            </a:r>
            <a:endParaRPr/>
          </a:p>
          <a:p>
            <a:pPr marL="1450339" lvl="3" indent="-571500" defTabSz="610790">
              <a:spcBef>
                <a:spcPts val="1100"/>
              </a:spcBef>
              <a:buFont typeface="Wingdings"/>
              <a:buChar char="§"/>
              <a:defRPr sz="4000">
                <a:solidFill>
                  <a:srgbClr val="003247"/>
                </a:solidFill>
              </a:defRPr>
            </a:pPr>
            <a:r>
              <a:rPr lang="en-GB" sz="3600"/>
              <a:t>Signal injection software modules and tools will be tested during the ground segment end-to-end tests.</a:t>
            </a:r>
            <a:endParaRPr/>
          </a:p>
          <a:p>
            <a:pPr marL="1450339" lvl="3" indent="-571500" defTabSz="610790">
              <a:spcBef>
                <a:spcPts val="1100"/>
              </a:spcBef>
              <a:buFont typeface="Wingdings"/>
              <a:buChar char="§"/>
              <a:defRPr sz="4000">
                <a:solidFill>
                  <a:srgbClr val="003247"/>
                </a:solidFill>
              </a:defRPr>
            </a:pPr>
            <a:r>
              <a:rPr lang="en-GB" sz="3600"/>
              <a:t>Data will be processed identically to the science data.</a:t>
            </a:r>
            <a:endParaRPr/>
          </a:p>
          <a:p>
            <a:pPr marL="586493" indent="-586493" defTabSz="610790">
              <a:spcBef>
                <a:spcPts val="4200"/>
              </a:spcBef>
              <a:defRPr sz="4750">
                <a:solidFill>
                  <a:srgbClr val="003247"/>
                </a:solidFill>
              </a:defRPr>
            </a:pPr>
            <a:r>
              <a:rPr lang="en-GB" sz="4750"/>
              <a:t>A thorough analysis will be done at the end of the first long</a:t>
            </a:r>
            <a:br>
              <a:rPr lang="en-GB" sz="4750"/>
            </a:br>
            <a:r>
              <a:rPr lang="en-GB" sz="4750"/>
              <a:t>pointing, with a final analysis at the end of science operations.</a:t>
            </a:r>
            <a:endParaRPr lang="en-GB"/>
          </a:p>
          <a:p>
            <a:pPr marL="586493" indent="-586493" defTabSz="610790">
              <a:spcBef>
                <a:spcPts val="4200"/>
              </a:spcBef>
              <a:defRPr sz="4750">
                <a:solidFill>
                  <a:srgbClr val="003247"/>
                </a:solidFill>
              </a:defRPr>
            </a:pPr>
            <a:r>
              <a:rPr lang="en-GB"/>
              <a:t>Large scale datasets are needed.</a:t>
            </a:r>
            <a:endParaRPr lang="en-GB" sz="4000"/>
          </a:p>
          <a:p>
            <a:pPr marL="1005839" lvl="2" indent="-571500" defTabSz="610790">
              <a:spcBef>
                <a:spcPts val="1100"/>
              </a:spcBef>
              <a:buFont typeface="Courier New"/>
              <a:buChar char="o"/>
              <a:defRPr sz="4000">
                <a:solidFill>
                  <a:srgbClr val="003247"/>
                </a:solidFill>
              </a:defRPr>
            </a:pPr>
            <a:r>
              <a:rPr lang="en-GB" sz="4000"/>
              <a:t>How many planets / scenarios do we want / need to simulate?</a:t>
            </a:r>
            <a:endParaRPr/>
          </a:p>
          <a:p>
            <a:pPr marL="1450339" lvl="3" indent="-571500" defTabSz="610790">
              <a:spcBef>
                <a:spcPts val="1100"/>
              </a:spcBef>
              <a:buFont typeface="Wingdings"/>
              <a:buChar char="§"/>
              <a:defRPr sz="4000">
                <a:solidFill>
                  <a:srgbClr val="003247"/>
                </a:solidFill>
              </a:defRPr>
            </a:pPr>
            <a:r>
              <a:rPr lang="en-GB" sz="3600"/>
              <a:t>With what properties?</a:t>
            </a:r>
            <a:endParaRPr/>
          </a:p>
          <a:p>
            <a:pPr marL="1450339" lvl="3" indent="-571500" defTabSz="610790">
              <a:spcBef>
                <a:spcPts val="1100"/>
              </a:spcBef>
              <a:buFont typeface="Wingdings"/>
              <a:buChar char="§"/>
              <a:defRPr sz="4000">
                <a:solidFill>
                  <a:srgbClr val="003247"/>
                </a:solidFill>
              </a:defRPr>
            </a:pPr>
            <a:r>
              <a:rPr lang="en-GB" sz="3600"/>
              <a:t>How are they selected?</a:t>
            </a:r>
            <a:endParaRPr/>
          </a:p>
          <a:p>
            <a:pPr marL="1005839" lvl="2" indent="-571500" defTabSz="610790">
              <a:spcBef>
                <a:spcPts val="1100"/>
              </a:spcBef>
              <a:buFont typeface="Courier New"/>
              <a:buChar char="o"/>
              <a:defRPr sz="4000">
                <a:solidFill>
                  <a:srgbClr val="003247"/>
                </a:solidFill>
              </a:defRPr>
            </a:pPr>
            <a:r>
              <a:rPr lang="en-GB" sz="4000"/>
              <a:t>How many light curves do we want / need to simulate?</a:t>
            </a:r>
            <a:endParaRPr lang="en-GB"/>
          </a:p>
          <a:p>
            <a:pPr marL="586493" indent="-586493" defTabSz="610790">
              <a:spcBef>
                <a:spcPts val="4200"/>
              </a:spcBef>
              <a:defRPr sz="4750">
                <a:solidFill>
                  <a:srgbClr val="003247"/>
                </a:solidFill>
              </a:defRPr>
            </a:pPr>
            <a:endParaRPr lang="en-GB"/>
          </a:p>
        </p:txBody>
      </p:sp>
      <p:pic>
        <p:nvPicPr>
          <p:cNvPr id="15" name="Picture 14" descr="A diagram of a flowchart&#10;&#10;AI-generated content may be incorrect."/>
          <p:cNvPicPr>
            <a:picLocks noChangeAspect="1"/>
          </p:cNvPicPr>
          <p:nvPr/>
        </p:nvPicPr>
        <p:blipFill>
          <a:blip r:embed="rId3"/>
          <a:stretch/>
        </p:blipFill>
        <p:spPr bwMode="auto">
          <a:xfrm>
            <a:off x="18337213" y="5525390"/>
            <a:ext cx="5636513" cy="7535941"/>
          </a:xfrm>
          <a:prstGeom prst="rect">
            <a:avLst/>
          </a:prstGeom>
        </p:spPr>
      </p:pic>
      <p:sp>
        <p:nvSpPr>
          <p:cNvPr id="16"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17" name="SGS Progress Meeting #1 - 2025/05/21…"/>
          <p:cNvSpPr txBox="1"/>
          <p:nvPr/>
        </p:nvSpPr>
        <p:spPr bwMode="auto">
          <a:xfrm>
            <a:off x="20128637" y="13242000"/>
            <a:ext cx="3937730" cy="637309"/>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Cabrera (priv. comm.)</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normAutofit/>
          </a:bodyPr>
          <a:lstStyle>
            <a:lvl1pPr marR="253125" algn="r">
              <a:defRPr sz="7000"/>
            </a:lvl1pPr>
          </a:lstStyle>
          <a:p>
            <a:pPr>
              <a:defRPr/>
            </a:pPr>
            <a:r>
              <a:rPr lang="en-GB"/>
              <a:t>Pipeline completeness and reliability</a:t>
            </a:r>
            <a:endParaRPr/>
          </a:p>
        </p:txBody>
      </p:sp>
      <p:sp>
        <p:nvSpPr>
          <p:cNvPr id="2" name="PSM WP11 is responsible for…"/>
          <p:cNvSpPr txBox="1">
            <a:spLocks noGrp="1"/>
          </p:cNvSpPr>
          <p:nvPr>
            <p:ph type="body" idx="1"/>
          </p:nvPr>
        </p:nvSpPr>
        <p:spPr bwMode="auto">
          <a:xfrm>
            <a:off x="286439" y="1984347"/>
            <a:ext cx="23774831" cy="6263444"/>
          </a:xfrm>
          <a:prstGeom prst="rect">
            <a:avLst/>
          </a:prstGeom>
        </p:spPr>
        <p:txBody>
          <a:bodyPr>
            <a:normAutofit lnSpcReduction="10000"/>
          </a:bodyPr>
          <a:lstStyle/>
          <a:p>
            <a:pPr marL="586493" indent="-586493" defTabSz="610790">
              <a:spcBef>
                <a:spcPts val="4200"/>
              </a:spcBef>
              <a:defRPr sz="4750">
                <a:solidFill>
                  <a:srgbClr val="003247"/>
                </a:solidFill>
              </a:defRPr>
            </a:pPr>
            <a:r>
              <a:rPr lang="en-GB"/>
              <a:t>A dedicated Working Group has been set up to coordinate and manage work on this.</a:t>
            </a:r>
            <a:endParaRPr/>
          </a:p>
          <a:p>
            <a:pPr marL="586493" indent="-586493" defTabSz="610790">
              <a:spcBef>
                <a:spcPts val="4200"/>
              </a:spcBef>
              <a:defRPr sz="4750">
                <a:solidFill>
                  <a:srgbClr val="003247"/>
                </a:solidFill>
              </a:defRPr>
            </a:pPr>
            <a:r>
              <a:rPr lang="en-GB"/>
              <a:t>We want to build detectability</a:t>
            </a:r>
            <a:br>
              <a:rPr lang="en-GB"/>
            </a:br>
            <a:r>
              <a:rPr lang="en-GB"/>
              <a:t>function data, following:</a:t>
            </a:r>
            <a:endParaRPr lang="en-GB" sz="4000"/>
          </a:p>
          <a:p>
            <a:pPr marL="1005839" lvl="2" indent="-571500" defTabSz="610790">
              <a:spcBef>
                <a:spcPts val="1100"/>
              </a:spcBef>
              <a:buFont typeface="Courier New"/>
              <a:buChar char="o"/>
              <a:defRPr sz="4000">
                <a:solidFill>
                  <a:srgbClr val="003247"/>
                </a:solidFill>
              </a:defRPr>
            </a:pPr>
            <a:r>
              <a:rPr lang="en-GB" sz="4000"/>
              <a:t>Fressin</a:t>
            </a:r>
            <a:r>
              <a:rPr lang="en-GB" sz="4000"/>
              <a:t> et al. (2013)</a:t>
            </a:r>
            <a:endParaRPr/>
          </a:p>
          <a:p>
            <a:pPr marL="1005839" lvl="2" indent="-571500" defTabSz="610790">
              <a:spcBef>
                <a:spcPts val="1100"/>
              </a:spcBef>
              <a:buFont typeface="Courier New"/>
              <a:buChar char="o"/>
              <a:defRPr sz="4000">
                <a:solidFill>
                  <a:srgbClr val="003247"/>
                </a:solidFill>
              </a:defRPr>
            </a:pPr>
            <a:r>
              <a:rPr lang="en-GB" sz="4000"/>
              <a:t>Christiansen et al. (2016)</a:t>
            </a:r>
            <a:endParaRPr/>
          </a:p>
          <a:p>
            <a:pPr marL="1005839" lvl="2" indent="-571500" defTabSz="610790">
              <a:spcBef>
                <a:spcPts val="1100"/>
              </a:spcBef>
              <a:buFont typeface="Courier New"/>
              <a:buChar char="o"/>
              <a:defRPr sz="4000">
                <a:solidFill>
                  <a:srgbClr val="003247"/>
                </a:solidFill>
              </a:defRPr>
            </a:pPr>
            <a:r>
              <a:rPr lang="en-GB" sz="4000"/>
              <a:t>Christiansen et al. (2017)</a:t>
            </a:r>
            <a:endParaRPr/>
          </a:p>
          <a:p>
            <a:pPr marL="1005839" lvl="2" indent="-571500" defTabSz="610790">
              <a:spcBef>
                <a:spcPts val="1100"/>
              </a:spcBef>
              <a:buFont typeface="Courier New"/>
              <a:buChar char="o"/>
              <a:defRPr sz="4000">
                <a:solidFill>
                  <a:srgbClr val="003247"/>
                </a:solidFill>
              </a:defRPr>
            </a:pPr>
            <a:r>
              <a:rPr lang="en-GB" sz="4000"/>
              <a:t>Hsu et al. (2019)</a:t>
            </a:r>
            <a:endParaRPr/>
          </a:p>
          <a:p>
            <a:pPr marL="1005839" lvl="2" indent="-571500" defTabSz="610790">
              <a:spcBef>
                <a:spcPts val="1100"/>
              </a:spcBef>
              <a:buFont typeface="Courier New"/>
              <a:buChar char="o"/>
              <a:defRPr sz="4000">
                <a:solidFill>
                  <a:srgbClr val="003247"/>
                </a:solidFill>
              </a:defRPr>
            </a:pPr>
            <a:r>
              <a:rPr lang="en-GB" sz="4000"/>
              <a:t>Kunimoto &amp; Matthews (2020)</a:t>
            </a:r>
            <a:endParaRPr lang="en-GB"/>
          </a:p>
        </p:txBody>
      </p:sp>
      <p:pic>
        <p:nvPicPr>
          <p:cNvPr id="5" name="Picture 4" descr="A graph of a function&#10;&#10;AI-generated content may be incorrect."/>
          <p:cNvPicPr>
            <a:picLocks noChangeAspect="1"/>
          </p:cNvPicPr>
          <p:nvPr/>
        </p:nvPicPr>
        <p:blipFill>
          <a:blip r:embed="rId3"/>
          <a:srcRect l="3676" t="6863" r="7843" b="2941"/>
          <a:stretch/>
        </p:blipFill>
        <p:spPr bwMode="auto">
          <a:xfrm>
            <a:off x="11099014" y="3057899"/>
            <a:ext cx="6785760" cy="5188004"/>
          </a:xfrm>
          <a:prstGeom prst="rect">
            <a:avLst/>
          </a:prstGeom>
        </p:spPr>
      </p:pic>
      <p:pic>
        <p:nvPicPr>
          <p:cNvPr id="6" name="Picture 5" descr="A graph of different colored lines&#10;&#10;AI-generated content may be incorrect."/>
          <p:cNvPicPr>
            <a:picLocks noChangeAspect="1"/>
          </p:cNvPicPr>
          <p:nvPr/>
        </p:nvPicPr>
        <p:blipFill>
          <a:blip r:embed="rId4">
            <a:alphaModFix/>
          </a:blip>
          <a:srcRect l="12135" t="6871" r="7846" b="2932"/>
          <a:stretch/>
        </p:blipFill>
        <p:spPr bwMode="auto">
          <a:xfrm>
            <a:off x="17753372" y="3057899"/>
            <a:ext cx="6141963" cy="5192803"/>
          </a:xfrm>
          <a:prstGeom prst="rect">
            <a:avLst/>
          </a:prstGeom>
        </p:spPr>
      </p:pic>
      <p:grpSp>
        <p:nvGrpSpPr>
          <p:cNvPr id="17" name="Group 16"/>
          <p:cNvGrpSpPr/>
          <p:nvPr/>
        </p:nvGrpSpPr>
        <p:grpSpPr bwMode="auto">
          <a:xfrm>
            <a:off x="286439" y="8291282"/>
            <a:ext cx="23774831" cy="5145282"/>
            <a:chOff x="286439" y="8291282"/>
            <a:chExt cx="23774831" cy="5145282"/>
          </a:xfrm>
        </p:grpSpPr>
        <p:pic>
          <p:nvPicPr>
            <p:cNvPr id="7" name="Picture 6"/>
            <p:cNvPicPr>
              <a:picLocks noChangeAspect="1"/>
            </p:cNvPicPr>
            <p:nvPr/>
          </p:nvPicPr>
          <p:blipFill>
            <a:blip r:embed="rId5">
              <a:alphaModFix/>
            </a:blip>
            <a:stretch/>
          </p:blipFill>
          <p:spPr bwMode="auto">
            <a:xfrm>
              <a:off x="11099014" y="8291282"/>
              <a:ext cx="6775567" cy="5054133"/>
            </a:xfrm>
            <a:prstGeom prst="rect">
              <a:avLst/>
            </a:prstGeom>
          </p:spPr>
        </p:pic>
        <p:pic>
          <p:nvPicPr>
            <p:cNvPr id="8" name="Picture 7"/>
            <p:cNvPicPr>
              <a:picLocks noChangeAspect="1"/>
            </p:cNvPicPr>
            <p:nvPr/>
          </p:nvPicPr>
          <p:blipFill>
            <a:blip r:embed="rId6">
              <a:alphaModFix/>
            </a:blip>
            <a:srcRect l="9160" t="0" r="0" b="0"/>
            <a:stretch/>
          </p:blipFill>
          <p:spPr bwMode="auto">
            <a:xfrm>
              <a:off x="17779587" y="8291282"/>
              <a:ext cx="6155883" cy="5054902"/>
            </a:xfrm>
            <a:prstGeom prst="rect">
              <a:avLst/>
            </a:prstGeom>
          </p:spPr>
        </p:pic>
        <p:sp>
          <p:nvSpPr>
            <p:cNvPr id="14" name="PSM WP11 is responsible for…"/>
            <p:cNvSpPr txBox="1"/>
            <p:nvPr/>
          </p:nvSpPr>
          <p:spPr bwMode="auto">
            <a:xfrm>
              <a:off x="286439" y="9006980"/>
              <a:ext cx="23774831" cy="4429584"/>
            </a:xfrm>
            <a:prstGeom prst="rect">
              <a:avLst/>
            </a:prstGeom>
            <a:grpFill/>
            <a:ln w="12700">
              <a:miter lim="400000"/>
            </a:ln>
          </p:spPr>
          <p:txBody>
            <a:bodyPr lIns="71437" tIns="71437" rIns="71437" bIns="71437" anchor="t">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4750">
                  <a:solidFill>
                    <a:srgbClr val="003247"/>
                  </a:solidFill>
                </a:rPr>
                <a:t>Initial results using the </a:t>
              </a:r>
              <a:r>
                <a:rPr lang="en-GB" sz="4750">
                  <a:solidFill>
                    <a:srgbClr val="003247"/>
                  </a:solidFill>
                </a:rPr>
                <a:t>TransitPipe</a:t>
              </a:r>
              <a:br>
                <a:rPr lang="en-GB" sz="4750">
                  <a:solidFill>
                    <a:srgbClr val="003247"/>
                  </a:solidFill>
                </a:rPr>
              </a:br>
              <a:r>
                <a:rPr lang="en-GB" sz="4750">
                  <a:solidFill>
                    <a:srgbClr val="003247"/>
                  </a:solidFill>
                </a:rPr>
                <a:t>detection algorithm are very good.</a:t>
              </a:r>
              <a:endParaRPr lang="en-GB" sz="4000">
                <a:solidFill>
                  <a:srgbClr val="003247"/>
                </a:solidFill>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CETRA (Smith et al. 2025)</a:t>
              </a:r>
              <a:endParaRPr/>
            </a:p>
            <a:p>
              <a:pPr marL="1005839" lvl="2" indent="-571500" defTabSz="610790">
                <a:spcBef>
                  <a:spcPts val="1100"/>
                </a:spcBef>
                <a:buFont typeface="Courier New"/>
                <a:buChar char="o"/>
                <a:defRPr sz="4000">
                  <a:solidFill>
                    <a:srgbClr val="003247"/>
                  </a:solidFill>
                </a:defRPr>
              </a:pPr>
              <a:r>
                <a:rPr lang="en-GB" sz="4000">
                  <a:solidFill>
                    <a:srgbClr val="003247"/>
                  </a:solidFill>
                </a:rPr>
                <a:t>Not accounting for vetting yet.</a:t>
              </a:r>
              <a:endParaRPr lang="en-GB" sz="4000">
                <a:solidFill>
                  <a:srgbClr val="003247"/>
                </a:solidFill>
              </a:endParaRPr>
            </a:p>
          </p:txBody>
        </p:sp>
        <p:sp>
          <p:nvSpPr>
            <p:cNvPr id="9" name="SGS Progress Meeting #1 - 2025/05/21…"/>
            <p:cNvSpPr txBox="1"/>
            <p:nvPr/>
          </p:nvSpPr>
          <p:spPr bwMode="auto">
            <a:xfrm>
              <a:off x="15824505" y="10012886"/>
              <a:ext cx="1918791" cy="375234"/>
            </a:xfrm>
            <a:prstGeom prst="rect">
              <a:avLst/>
            </a:prstGeom>
            <a:grpFill/>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Continuous data</a:t>
              </a:r>
              <a:endParaRPr/>
            </a:p>
          </p:txBody>
        </p:sp>
        <p:sp>
          <p:nvSpPr>
            <p:cNvPr id="10" name="SGS Progress Meeting #1 - 2025/05/21…"/>
            <p:cNvSpPr txBox="1"/>
            <p:nvPr/>
          </p:nvSpPr>
          <p:spPr bwMode="auto">
            <a:xfrm>
              <a:off x="21928667" y="9431867"/>
              <a:ext cx="2132603" cy="956254"/>
            </a:xfrm>
            <a:prstGeom prst="rect">
              <a:avLst/>
            </a:prstGeom>
            <a:grpFill/>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Data with representative inter-quarter gaps</a:t>
              </a:r>
              <a:endParaRPr/>
            </a:p>
          </p:txBody>
        </p:sp>
      </p:grpSp>
      <p:sp>
        <p:nvSpPr>
          <p:cNvPr id="18"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19" name="SGS Progress Meeting #1 - 2025/05/21…"/>
          <p:cNvSpPr txBox="1"/>
          <p:nvPr/>
        </p:nvSpPr>
        <p:spPr bwMode="auto">
          <a:xfrm>
            <a:off x="20128637" y="13242000"/>
            <a:ext cx="3937730" cy="637309"/>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Cabrera (priv. comm.)</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Occurrence rates</a:t>
            </a:r>
            <a:endParaRPr/>
          </a:p>
        </p:txBody>
      </p:sp>
      <p:pic>
        <p:nvPicPr>
          <p:cNvPr id="4" name="Picture 3"/>
          <p:cNvPicPr>
            <a:picLocks noChangeAspect="1"/>
          </p:cNvPicPr>
          <p:nvPr/>
        </p:nvPicPr>
        <p:blipFill>
          <a:blip r:embed="rId3"/>
          <a:stretch/>
        </p:blipFill>
        <p:spPr bwMode="auto">
          <a:xfrm>
            <a:off x="11697410" y="2544395"/>
            <a:ext cx="11938444" cy="9844762"/>
          </a:xfrm>
          <a:prstGeom prst="rect">
            <a:avLst/>
          </a:prstGeom>
        </p:spPr>
      </p:pic>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6" name="SGS Progress Meeting #1 - 2025/05/21…"/>
          <p:cNvSpPr txBox="1"/>
          <p:nvPr/>
        </p:nvSpPr>
        <p:spPr bwMode="auto">
          <a:xfrm>
            <a:off x="18426544" y="12261396"/>
            <a:ext cx="5209309" cy="595622"/>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Kunimoto &amp; Matthews (2020)</a:t>
            </a:r>
            <a:endParaRPr/>
          </a:p>
        </p:txBody>
      </p:sp>
      <p:sp>
        <p:nvSpPr>
          <p:cNvPr id="2" name="PSM WP11 is responsible for…"/>
          <p:cNvSpPr txBox="1">
            <a:spLocks noGrp="1"/>
          </p:cNvSpPr>
          <p:nvPr>
            <p:ph type="body" idx="1"/>
          </p:nvPr>
        </p:nvSpPr>
        <p:spPr bwMode="auto">
          <a:xfrm>
            <a:off x="286439" y="1984347"/>
            <a:ext cx="11410971" cy="11452218"/>
          </a:xfrm>
          <a:prstGeom prst="rect">
            <a:avLst/>
          </a:prstGeom>
        </p:spPr>
        <p:txBody>
          <a:bodyPr lIns="72000">
            <a:noAutofit/>
          </a:bodyPr>
          <a:lstStyle/>
          <a:p>
            <a:pPr marL="586493" indent="-586493" defTabSz="610790">
              <a:spcBef>
                <a:spcPts val="4200"/>
              </a:spcBef>
              <a:defRPr sz="4750">
                <a:solidFill>
                  <a:srgbClr val="003247"/>
                </a:solidFill>
              </a:defRPr>
            </a:pPr>
            <a:r>
              <a:rPr lang="en-GB"/>
              <a:t>Ultimately, we are aiming to produce planet occurrence rates from PLATO.</a:t>
            </a:r>
            <a:endParaRPr/>
          </a:p>
          <a:p>
            <a:pPr marL="586493" indent="-586493" defTabSz="610790">
              <a:spcBef>
                <a:spcPts val="4200"/>
              </a:spcBef>
              <a:defRPr sz="4750">
                <a:solidFill>
                  <a:srgbClr val="003247"/>
                </a:solidFill>
              </a:defRPr>
            </a:pPr>
            <a:r>
              <a:rPr lang="en-GB"/>
              <a:t>We have both Working Groups and Work Packages dedicated to this.</a:t>
            </a:r>
            <a:endParaRPr/>
          </a:p>
          <a:p>
            <a:pPr marL="586493" indent="-586493" defTabSz="610790">
              <a:spcBef>
                <a:spcPts val="4200"/>
              </a:spcBef>
              <a:defRPr sz="4750">
                <a:solidFill>
                  <a:srgbClr val="003247"/>
                </a:solidFill>
              </a:defRPr>
            </a:pPr>
            <a:r>
              <a:rPr lang="en-GB"/>
              <a:t>Details of the approaches to be used are still being worked out.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Overview</a:t>
            </a:r>
            <a:endParaRPr/>
          </a:p>
        </p:txBody>
      </p:sp>
      <p:sp>
        <p:nvSpPr>
          <p:cNvPr id="140" name="PSM WP11 is responsible for…"/>
          <p:cNvSpPr txBox="1">
            <a:spLocks noGrp="1"/>
          </p:cNvSpPr>
          <p:nvPr>
            <p:ph type="body" idx="1"/>
          </p:nvPr>
        </p:nvSpPr>
        <p:spPr bwMode="auto">
          <a:xfrm>
            <a:off x="12707114" y="1984347"/>
            <a:ext cx="11421266" cy="11452218"/>
          </a:xfrm>
          <a:prstGeom prst="rect">
            <a:avLst/>
          </a:prstGeom>
        </p:spPr>
        <p:txBody>
          <a:bodyPr anchor="ctr"/>
          <a:lstStyle/>
          <a:p>
            <a:pPr marL="586493" indent="-586493" defTabSz="610790">
              <a:spcBef>
                <a:spcPts val="5600"/>
              </a:spcBef>
              <a:defRPr sz="4750">
                <a:solidFill>
                  <a:srgbClr val="003247"/>
                </a:solidFill>
              </a:defRPr>
            </a:pPr>
            <a:r>
              <a:rPr lang="en-GB"/>
              <a:t>Exoplanet Analysis System (EAS) design</a:t>
            </a:r>
            <a:endParaRPr/>
          </a:p>
          <a:p>
            <a:pPr marL="586493" indent="-586493" defTabSz="610790">
              <a:spcBef>
                <a:spcPts val="5600"/>
              </a:spcBef>
              <a:defRPr sz="4750">
                <a:solidFill>
                  <a:srgbClr val="003247"/>
                </a:solidFill>
              </a:defRPr>
            </a:pPr>
            <a:r>
              <a:rPr lang="en-GB"/>
              <a:t>Exoplanet data products</a:t>
            </a:r>
            <a:endParaRPr/>
          </a:p>
          <a:p>
            <a:pPr marL="586493" indent="-586493" defTabSz="610790">
              <a:spcBef>
                <a:spcPts val="5600"/>
              </a:spcBef>
              <a:defRPr sz="4750">
                <a:solidFill>
                  <a:srgbClr val="003247"/>
                </a:solidFill>
              </a:defRPr>
            </a:pPr>
            <a:r>
              <a:rPr lang="en-GB"/>
              <a:t>EAS operations</a:t>
            </a:r>
            <a:endParaRPr/>
          </a:p>
          <a:p>
            <a:pPr marL="586493" indent="-586493" defTabSz="610790">
              <a:spcBef>
                <a:spcPts val="5600"/>
              </a:spcBef>
              <a:defRPr sz="4750">
                <a:solidFill>
                  <a:srgbClr val="003247"/>
                </a:solidFill>
              </a:defRPr>
            </a:pPr>
            <a:r>
              <a:rPr lang="en-GB"/>
              <a:t>Implementation status</a:t>
            </a:r>
            <a:endParaRPr/>
          </a:p>
          <a:p>
            <a:pPr marL="586493" indent="-586493" defTabSz="610790">
              <a:spcBef>
                <a:spcPts val="5600"/>
              </a:spcBef>
              <a:defRPr sz="4750">
                <a:solidFill>
                  <a:srgbClr val="003247"/>
                </a:solidFill>
              </a:defRPr>
            </a:pPr>
            <a:r>
              <a:rPr lang="en-GB"/>
              <a:t>EAS testing</a:t>
            </a:r>
            <a:endParaRPr/>
          </a:p>
          <a:p>
            <a:pPr marL="586493" indent="-586493" defTabSz="610790">
              <a:spcBef>
                <a:spcPts val="5600"/>
              </a:spcBef>
              <a:defRPr sz="4750">
                <a:solidFill>
                  <a:srgbClr val="003247"/>
                </a:solidFill>
              </a:defRPr>
            </a:pPr>
            <a:r>
              <a:rPr lang="en-GB"/>
              <a:t>Completeness, reliability, and occurrence rates</a:t>
            </a:r>
            <a:endParaRPr/>
          </a:p>
        </p:txBody>
      </p:sp>
      <p:pic>
        <p:nvPicPr>
          <p:cNvPr id="5" name="Picture 4" descr="A black and silver machine with many chairs&#10;&#10;AI-generated content may be incorrect."/>
          <p:cNvPicPr>
            <a:picLocks noChangeAspect="1"/>
          </p:cNvPicPr>
          <p:nvPr/>
        </p:nvPicPr>
        <p:blipFill>
          <a:blip r:embed="rId3"/>
          <a:stretch/>
        </p:blipFill>
        <p:spPr bwMode="auto">
          <a:xfrm>
            <a:off x="255618" y="4372886"/>
            <a:ext cx="11421267" cy="6424463"/>
          </a:xfrm>
          <a:prstGeom prst="rect">
            <a:avLst/>
          </a:prstGeom>
        </p:spPr>
      </p:pic>
      <p:sp>
        <p:nvSpPr>
          <p:cNvPr id="3"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Summary</a:t>
            </a:r>
            <a:endParaRPr/>
          </a:p>
        </p:txBody>
      </p:sp>
      <p:sp>
        <p:nvSpPr>
          <p:cNvPr id="140" name="PSM WP11 is responsible for…"/>
          <p:cNvSpPr txBox="1">
            <a:spLocks noGrp="1"/>
          </p:cNvSpPr>
          <p:nvPr>
            <p:ph type="body" idx="1"/>
          </p:nvPr>
        </p:nvSpPr>
        <p:spPr bwMode="auto">
          <a:xfrm>
            <a:off x="12707114" y="1984347"/>
            <a:ext cx="11421266" cy="11452218"/>
          </a:xfrm>
          <a:prstGeom prst="rect">
            <a:avLst/>
          </a:prstGeom>
        </p:spPr>
        <p:txBody>
          <a:bodyPr anchor="ctr">
            <a:normAutofit lnSpcReduction="10000"/>
          </a:bodyPr>
          <a:lstStyle/>
          <a:p>
            <a:pPr marL="586493" indent="-586493" defTabSz="610790">
              <a:spcBef>
                <a:spcPts val="5600"/>
              </a:spcBef>
              <a:defRPr sz="4750">
                <a:solidFill>
                  <a:srgbClr val="003247"/>
                </a:solidFill>
              </a:defRPr>
            </a:pPr>
            <a:r>
              <a:rPr lang="en-GB"/>
              <a:t>PLATO’s Exoplanet Analysis System comprises </a:t>
            </a:r>
            <a:r>
              <a:rPr lang="en-GB"/>
              <a:t>TransitPipe</a:t>
            </a:r>
            <a:r>
              <a:rPr lang="en-GB"/>
              <a:t>, </a:t>
            </a:r>
            <a:r>
              <a:rPr lang="en-GB"/>
              <a:t>PlanetPipe</a:t>
            </a:r>
            <a:r>
              <a:rPr lang="en-GB"/>
              <a:t>, and </a:t>
            </a:r>
            <a:r>
              <a:rPr lang="en-GB"/>
              <a:t>QcPipe</a:t>
            </a:r>
            <a:r>
              <a:rPr lang="en-GB"/>
              <a:t>.</a:t>
            </a:r>
            <a:endParaRPr/>
          </a:p>
          <a:p>
            <a:pPr marL="586493" indent="-586493" defTabSz="610790">
              <a:spcBef>
                <a:spcPts val="5600"/>
              </a:spcBef>
              <a:defRPr sz="4750">
                <a:solidFill>
                  <a:srgbClr val="003247"/>
                </a:solidFill>
              </a:defRPr>
            </a:pPr>
            <a:r>
              <a:rPr lang="en-GB"/>
              <a:t>The EAS will produce a catalogue of candidates &amp; TCEs, and a catalogue of planetary system models, along with QC data and other secondary products.</a:t>
            </a:r>
            <a:endParaRPr/>
          </a:p>
          <a:p>
            <a:pPr marL="586493" indent="-586493" defTabSz="610790">
              <a:spcBef>
                <a:spcPts val="5600"/>
              </a:spcBef>
              <a:defRPr sz="4750">
                <a:solidFill>
                  <a:srgbClr val="003247"/>
                </a:solidFill>
              </a:defRPr>
            </a:pPr>
            <a:r>
              <a:rPr lang="en-GB"/>
              <a:t>Implementation is at an advanced stage, with a full prototype of </a:t>
            </a:r>
            <a:r>
              <a:rPr lang="en-GB"/>
              <a:t>TransitPipe</a:t>
            </a:r>
            <a:r>
              <a:rPr lang="en-GB"/>
              <a:t> and a basic </a:t>
            </a:r>
            <a:r>
              <a:rPr lang="en-GB"/>
              <a:t>PlanetPipe</a:t>
            </a:r>
            <a:r>
              <a:rPr lang="en-GB"/>
              <a:t>.</a:t>
            </a:r>
            <a:endParaRPr/>
          </a:p>
          <a:p>
            <a:pPr marL="586493" indent="-586493" defTabSz="610790">
              <a:spcBef>
                <a:spcPts val="5600"/>
              </a:spcBef>
              <a:defRPr sz="4750">
                <a:solidFill>
                  <a:srgbClr val="003247"/>
                </a:solidFill>
              </a:defRPr>
            </a:pPr>
            <a:r>
              <a:rPr lang="en-GB"/>
              <a:t>Testing is underway, with initial results showing very promising performance.</a:t>
            </a:r>
            <a:endParaRPr/>
          </a:p>
        </p:txBody>
      </p:sp>
      <p:pic>
        <p:nvPicPr>
          <p:cNvPr id="5" name="Picture 4" descr="A black and silver machine with many chairs&#10;&#10;AI-generated content may be incorrect."/>
          <p:cNvPicPr>
            <a:picLocks noChangeAspect="1"/>
          </p:cNvPicPr>
          <p:nvPr/>
        </p:nvPicPr>
        <p:blipFill>
          <a:blip r:embed="rId3"/>
          <a:stretch/>
        </p:blipFill>
        <p:spPr bwMode="auto">
          <a:xfrm>
            <a:off x="255618" y="4372886"/>
            <a:ext cx="11421267" cy="6424463"/>
          </a:xfrm>
          <a:prstGeom prst="rect">
            <a:avLst/>
          </a:prstGeom>
        </p:spPr>
      </p:pic>
      <p:sp>
        <p:nvSpPr>
          <p:cNvPr id="4"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9" name="Thank you"/>
          <p:cNvSpPr txBox="1">
            <a:spLocks noGrp="1"/>
          </p:cNvSpPr>
          <p:nvPr>
            <p:ph type="title"/>
          </p:nvPr>
        </p:nvSpPr>
        <p:spPr bwMode="auto">
          <a:xfrm>
            <a:off x="-1" y="10119827"/>
            <a:ext cx="24384001" cy="2000251"/>
          </a:xfrm>
          <a:prstGeom prst="rect">
            <a:avLst/>
          </a:prstGeom>
        </p:spPr>
        <p:txBody>
          <a:bodyPr/>
          <a:lstStyle/>
          <a:p>
            <a:pPr>
              <a:defRPr/>
            </a:pPr>
            <a:r>
              <a:rPr/>
              <a:t>Thank you</a:t>
            </a:r>
            <a:endParaRPr/>
          </a:p>
        </p:txBody>
      </p:sp>
      <p:sp>
        <p:nvSpPr>
          <p:cNvPr id="230" name="psmoffice@warwick.ac.uk"/>
          <p:cNvSpPr txBox="1">
            <a:spLocks noGrp="1"/>
          </p:cNvSpPr>
          <p:nvPr>
            <p:ph type="body" sz="quarter" idx="1"/>
          </p:nvPr>
        </p:nvSpPr>
        <p:spPr bwMode="auto">
          <a:xfrm>
            <a:off x="3228530" y="12236701"/>
            <a:ext cx="17926940" cy="1312092"/>
          </a:xfrm>
          <a:prstGeom prst="rect">
            <a:avLst/>
          </a:prstGeom>
        </p:spPr>
        <p:txBody>
          <a:bodyPr/>
          <a:lstStyle/>
          <a:p>
            <a:pPr>
              <a:defRPr/>
            </a:pPr>
            <a:r>
              <a:rPr/>
              <a:t>psmoffice@warwick.ac.uk</a:t>
            </a:r>
            <a:endParaRPr/>
          </a:p>
        </p:txBody>
      </p:sp>
      <p:pic>
        <p:nvPicPr>
          <p:cNvPr id="2" name="Graphic 1"/>
          <p:cNvPicPr>
            <a:picLocks noChangeAspect="1"/>
          </p:cNvPicPr>
          <p:nvPr/>
        </p:nvPicPr>
        <p:blipFill>
          <a:blip r:embed="rId3"/>
          <a:stretch/>
        </p:blipFill>
        <p:spPr bwMode="auto">
          <a:xfrm>
            <a:off x="22049860" y="219707"/>
            <a:ext cx="1393250" cy="2000251"/>
          </a:xfrm>
          <a:prstGeom prst="rect">
            <a:avLst/>
          </a:prstGeom>
        </p:spPr>
      </p:pic>
      <p:pic>
        <p:nvPicPr>
          <p:cNvPr id="4" name="Graphic 3"/>
          <p:cNvPicPr>
            <a:picLocks noChangeAspect="1"/>
          </p:cNvPicPr>
          <p:nvPr/>
        </p:nvPicPr>
        <p:blipFill>
          <a:blip r:embed="rId4"/>
          <a:stretch/>
        </p:blipFill>
        <p:spPr bwMode="auto">
          <a:xfrm>
            <a:off x="21308627" y="2337874"/>
            <a:ext cx="2883629" cy="761832"/>
          </a:xfrm>
          <a:prstGeom prst="rect">
            <a:avLst/>
          </a:prstGeom>
        </p:spPr>
      </p:pic>
      <p:sp>
        <p:nvSpPr>
          <p:cNvPr id="5"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lstStyle>
            <a:lvl1pPr marR="253125" algn="r">
              <a:defRPr sz="7000"/>
            </a:lvl1pPr>
          </a:lstStyle>
          <a:p>
            <a:pPr>
              <a:defRPr/>
            </a:pPr>
            <a:r>
              <a:rPr lang="en-GB"/>
              <a:t>PLATO measurements</a:t>
            </a:r>
            <a:endParaRPr/>
          </a:p>
        </p:txBody>
      </p:sp>
      <p:sp>
        <p:nvSpPr>
          <p:cNvPr id="140" name="PSM WP11 is responsible for…"/>
          <p:cNvSpPr txBox="1">
            <a:spLocks noGrp="1"/>
          </p:cNvSpPr>
          <p:nvPr>
            <p:ph type="body" idx="1"/>
          </p:nvPr>
        </p:nvSpPr>
        <p:spPr bwMode="auto">
          <a:xfrm>
            <a:off x="5602320" y="2100460"/>
            <a:ext cx="4389395" cy="2914885"/>
          </a:xfrm>
          <a:prstGeom prst="rect">
            <a:avLst/>
          </a:prstGeom>
        </p:spPr>
        <p:txBody>
          <a:bodyPr anchor="t" anchorCtr="0">
            <a:noAutofit/>
          </a:bodyPr>
          <a:lstStyle/>
          <a:p>
            <a:pPr marL="586493" indent="-586493" defTabSz="610790">
              <a:spcBef>
                <a:spcPts val="4200"/>
              </a:spcBef>
              <a:defRPr sz="4750">
                <a:solidFill>
                  <a:srgbClr val="003247"/>
                </a:solidFill>
              </a:defRPr>
            </a:pPr>
            <a:r>
              <a:rPr lang="en-GB"/>
              <a:t>Planet/star radius ratio</a:t>
            </a:r>
            <a:endParaRPr/>
          </a:p>
          <a:p>
            <a:pPr marL="586493" indent="-586493" defTabSz="610790">
              <a:spcBef>
                <a:spcPts val="4200"/>
              </a:spcBef>
              <a:defRPr sz="4750">
                <a:solidFill>
                  <a:srgbClr val="003247"/>
                </a:solidFill>
              </a:defRPr>
            </a:pPr>
            <a:r>
              <a:rPr lang="en-GB"/>
              <a:t>Inclination</a:t>
            </a:r>
            <a:endParaRPr/>
          </a:p>
        </p:txBody>
      </p:sp>
      <p:pic>
        <p:nvPicPr>
          <p:cNvPr id="4" name="Picture 3"/>
          <p:cNvPicPr>
            <a:picLocks noChangeAspect="1"/>
          </p:cNvPicPr>
          <p:nvPr/>
        </p:nvPicPr>
        <p:blipFill>
          <a:blip r:embed="rId3"/>
          <a:stretch/>
        </p:blipFill>
        <p:spPr bwMode="auto">
          <a:xfrm>
            <a:off x="255620" y="2051393"/>
            <a:ext cx="5346700" cy="3581400"/>
          </a:xfrm>
          <a:prstGeom prst="rect">
            <a:avLst/>
          </a:prstGeom>
        </p:spPr>
      </p:pic>
      <p:grpSp>
        <p:nvGrpSpPr>
          <p:cNvPr id="13" name="Group 12"/>
          <p:cNvGrpSpPr/>
          <p:nvPr/>
        </p:nvGrpSpPr>
        <p:grpSpPr bwMode="auto">
          <a:xfrm>
            <a:off x="255620" y="5769129"/>
            <a:ext cx="9969035" cy="3733800"/>
            <a:chOff x="255620" y="5769129"/>
            <a:chExt cx="9969035" cy="3733800"/>
          </a:xfrm>
        </p:grpSpPr>
        <p:pic>
          <p:nvPicPr>
            <p:cNvPr id="6" name="Picture 5"/>
            <p:cNvPicPr>
              <a:picLocks noChangeAspect="1"/>
            </p:cNvPicPr>
            <p:nvPr/>
          </p:nvPicPr>
          <p:blipFill>
            <a:blip r:embed="rId4"/>
            <a:stretch/>
          </p:blipFill>
          <p:spPr bwMode="auto">
            <a:xfrm>
              <a:off x="255620" y="5769129"/>
              <a:ext cx="5245100" cy="3733800"/>
            </a:xfrm>
            <a:prstGeom prst="rect">
              <a:avLst/>
            </a:prstGeom>
          </p:spPr>
        </p:pic>
        <p:sp>
          <p:nvSpPr>
            <p:cNvPr id="8" name="PSM WP11 is responsible for…"/>
            <p:cNvSpPr txBox="1"/>
            <p:nvPr/>
          </p:nvSpPr>
          <p:spPr bwMode="auto">
            <a:xfrm>
              <a:off x="5602319" y="5785771"/>
              <a:ext cx="4622336" cy="3581400"/>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4750">
                  <a:solidFill>
                    <a:srgbClr val="003247"/>
                  </a:solidFill>
                </a:rPr>
                <a:t>Stellar radius, mass, &amp; age</a:t>
              </a:r>
              <a:endParaRPr/>
            </a:p>
            <a:p>
              <a:pPr marL="586493" indent="-586493" defTabSz="610790">
                <a:spcBef>
                  <a:spcPts val="4200"/>
                </a:spcBef>
                <a:defRPr sz="4750">
                  <a:solidFill>
                    <a:srgbClr val="003247"/>
                  </a:solidFill>
                </a:defRPr>
              </a:pPr>
              <a:r>
                <a:rPr lang="en-GB" sz="4750">
                  <a:solidFill>
                    <a:srgbClr val="003247"/>
                  </a:solidFill>
                </a:rPr>
                <a:t>Activity</a:t>
              </a:r>
              <a:endParaRPr/>
            </a:p>
          </p:txBody>
        </p:sp>
      </p:grpSp>
      <p:grpSp>
        <p:nvGrpSpPr>
          <p:cNvPr id="14" name="Group 13"/>
          <p:cNvGrpSpPr/>
          <p:nvPr/>
        </p:nvGrpSpPr>
        <p:grpSpPr bwMode="auto">
          <a:xfrm>
            <a:off x="255620" y="9639265"/>
            <a:ext cx="9867436" cy="3797300"/>
            <a:chOff x="255620" y="9639265"/>
            <a:chExt cx="9867436" cy="3797300"/>
          </a:xfrm>
        </p:grpSpPr>
        <p:pic>
          <p:nvPicPr>
            <p:cNvPr id="7" name="Picture 6"/>
            <p:cNvPicPr>
              <a:picLocks noChangeAspect="1"/>
            </p:cNvPicPr>
            <p:nvPr/>
          </p:nvPicPr>
          <p:blipFill>
            <a:blip r:embed="rId5"/>
            <a:stretch/>
          </p:blipFill>
          <p:spPr bwMode="auto">
            <a:xfrm>
              <a:off x="255620" y="9639265"/>
              <a:ext cx="5080000" cy="3797300"/>
            </a:xfrm>
            <a:prstGeom prst="rect">
              <a:avLst/>
            </a:prstGeom>
          </p:spPr>
        </p:pic>
        <p:sp>
          <p:nvSpPr>
            <p:cNvPr id="9" name="PSM WP11 is responsible for…"/>
            <p:cNvSpPr txBox="1"/>
            <p:nvPr/>
          </p:nvSpPr>
          <p:spPr bwMode="auto">
            <a:xfrm>
              <a:off x="5500720" y="9655907"/>
              <a:ext cx="4622336" cy="3581400"/>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4750">
                  <a:solidFill>
                    <a:srgbClr val="003247"/>
                  </a:solidFill>
                </a:rPr>
                <a:t>Planet/star minimum mass ratio</a:t>
              </a:r>
              <a:endParaRPr/>
            </a:p>
          </p:txBody>
        </p:sp>
      </p:grpSp>
      <p:grpSp>
        <p:nvGrpSpPr>
          <p:cNvPr id="2" name="Group 1"/>
          <p:cNvGrpSpPr/>
          <p:nvPr/>
        </p:nvGrpSpPr>
        <p:grpSpPr bwMode="auto">
          <a:xfrm>
            <a:off x="9643107" y="2526145"/>
            <a:ext cx="13738748" cy="9638146"/>
            <a:chOff x="9643107" y="2526145"/>
            <a:chExt cx="13738748" cy="9638146"/>
          </a:xfrm>
        </p:grpSpPr>
        <p:grpSp>
          <p:nvGrpSpPr>
            <p:cNvPr id="20" name="Group 19"/>
            <p:cNvGrpSpPr/>
            <p:nvPr/>
          </p:nvGrpSpPr>
          <p:grpSpPr bwMode="auto">
            <a:xfrm>
              <a:off x="9643107" y="3295746"/>
              <a:ext cx="9292332" cy="5866453"/>
              <a:chOff x="9643107" y="3295746"/>
              <a:chExt cx="9292332" cy="5866453"/>
            </a:xfrm>
          </p:grpSpPr>
          <p:sp>
            <p:nvSpPr>
              <p:cNvPr id="16" name="Down Arrow 15"/>
              <p:cNvSpPr/>
              <p:nvPr/>
            </p:nvSpPr>
            <p:spPr bwMode="auto">
              <a:xfrm rot="15483524">
                <a:off x="13553231" y="2335531"/>
                <a:ext cx="1242000" cy="8018896"/>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7" name="Down Arrow 16"/>
              <p:cNvSpPr/>
              <p:nvPr/>
            </p:nvSpPr>
            <p:spPr bwMode="auto">
              <a:xfrm rot="14732917">
                <a:off x="13734037" y="3960797"/>
                <a:ext cx="1242000" cy="9160804"/>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9" name="Down Arrow 18"/>
              <p:cNvSpPr/>
              <p:nvPr/>
            </p:nvSpPr>
            <p:spPr bwMode="auto">
              <a:xfrm rot="16547684">
                <a:off x="13292819" y="-353966"/>
                <a:ext cx="1242000" cy="8541423"/>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grpSp>
        <p:grpSp>
          <p:nvGrpSpPr>
            <p:cNvPr id="23" name="Group 22"/>
            <p:cNvGrpSpPr/>
            <p:nvPr/>
          </p:nvGrpSpPr>
          <p:grpSpPr bwMode="auto">
            <a:xfrm>
              <a:off x="18403455" y="2526145"/>
              <a:ext cx="4978400" cy="9638146"/>
              <a:chOff x="18403455" y="2526145"/>
              <a:chExt cx="4978400" cy="9638146"/>
            </a:xfrm>
          </p:grpSpPr>
          <p:sp>
            <p:nvSpPr>
              <p:cNvPr id="11" name="Oval 10"/>
              <p:cNvSpPr/>
              <p:nvPr/>
            </p:nvSpPr>
            <p:spPr bwMode="auto">
              <a:xfrm>
                <a:off x="18406655" y="2526145"/>
                <a:ext cx="4975200" cy="4978400"/>
              </a:xfrm>
              <a:prstGeom prst="ellipse">
                <a:avLst/>
              </a:prstGeom>
              <a:solidFill>
                <a:srgbClr val="F1666A"/>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2" name="PSM WP11 is responsible for…"/>
              <p:cNvSpPr txBox="1"/>
              <p:nvPr/>
            </p:nvSpPr>
            <p:spPr bwMode="auto">
              <a:xfrm>
                <a:off x="18403455" y="7636029"/>
                <a:ext cx="4978400" cy="4528262"/>
              </a:xfrm>
              <a:prstGeom prst="rect">
                <a:avLst/>
              </a:prstGeom>
              <a:grpFill/>
              <a:ln w="12700">
                <a:miter lim="400000"/>
              </a:ln>
            </p:spPr>
            <p:txBody>
              <a:bodyPr lIns="71437" tIns="71437" rIns="71437" bIns="71437" anchor="t" anchorCtr="0">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586493" indent="-586493" defTabSz="610790">
                  <a:spcBef>
                    <a:spcPts val="4200"/>
                  </a:spcBef>
                  <a:defRPr sz="4750">
                    <a:solidFill>
                      <a:srgbClr val="003247"/>
                    </a:solidFill>
                  </a:defRPr>
                </a:pPr>
                <a:r>
                  <a:rPr lang="en-GB" sz="4750">
                    <a:solidFill>
                      <a:srgbClr val="003247"/>
                    </a:solidFill>
                  </a:rPr>
                  <a:t>Planet mass &amp; radius</a:t>
                </a:r>
                <a:endParaRPr/>
              </a:p>
              <a:p>
                <a:pPr marL="586493" indent="-586493" defTabSz="610790">
                  <a:spcBef>
                    <a:spcPts val="4200"/>
                  </a:spcBef>
                  <a:defRPr sz="4750">
                    <a:solidFill>
                      <a:srgbClr val="003247"/>
                    </a:solidFill>
                  </a:defRPr>
                </a:pPr>
                <a:r>
                  <a:rPr lang="en-GB" sz="4750">
                    <a:solidFill>
                      <a:srgbClr val="003247"/>
                    </a:solidFill>
                  </a:rPr>
                  <a:t>Planet density</a:t>
                </a:r>
                <a:endParaRPr/>
              </a:p>
              <a:p>
                <a:pPr marL="586493" indent="-586493" defTabSz="610790">
                  <a:spcBef>
                    <a:spcPts val="4200"/>
                  </a:spcBef>
                  <a:defRPr sz="4750">
                    <a:solidFill>
                      <a:srgbClr val="003247"/>
                    </a:solidFill>
                  </a:defRPr>
                </a:pPr>
                <a:r>
                  <a:rPr lang="en-GB" sz="4750">
                    <a:solidFill>
                      <a:srgbClr val="003247"/>
                    </a:solidFill>
                  </a:rPr>
                  <a:t>Planet age</a:t>
                </a:r>
                <a:endParaRPr/>
              </a:p>
            </p:txBody>
          </p:sp>
          <p:pic>
            <p:nvPicPr>
              <p:cNvPr id="22" name="Picture 21"/>
              <p:cNvPicPr>
                <a:picLocks noChangeAspect="1"/>
              </p:cNvPicPr>
              <p:nvPr/>
            </p:nvPicPr>
            <p:blipFill>
              <a:blip r:embed="rId6"/>
              <a:stretch/>
            </p:blipFill>
            <p:spPr bwMode="auto">
              <a:xfrm>
                <a:off x="18403455" y="2526145"/>
                <a:ext cx="4978400" cy="4978400"/>
              </a:xfrm>
              <a:prstGeom prst="rect">
                <a:avLst/>
              </a:prstGeom>
            </p:spPr>
          </p:pic>
        </p:grpSp>
      </p:grpSp>
      <p:sp>
        <p:nvSpPr>
          <p:cNvPr id="21"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0" advClick="1" advTm="4455"/>
    </mc:Choice>
    <mc:Fallback>
      <p:transition advClick="1" advTm="4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PLATO high-level data flow</a:t>
            </a:r>
            <a:endParaRPr/>
          </a:p>
        </p:txBody>
      </p:sp>
      <p:pic>
        <p:nvPicPr>
          <p:cNvPr id="6" name="Picture 5"/>
          <p:cNvPicPr>
            <a:picLocks noChangeAspect="1"/>
          </p:cNvPicPr>
          <p:nvPr/>
        </p:nvPicPr>
        <p:blipFill>
          <a:blip r:embed="rId3"/>
          <a:stretch/>
        </p:blipFill>
        <p:spPr bwMode="auto">
          <a:xfrm>
            <a:off x="691834" y="2386323"/>
            <a:ext cx="7772400" cy="3572742"/>
          </a:xfrm>
          <a:prstGeom prst="rect">
            <a:avLst/>
          </a:prstGeom>
        </p:spPr>
      </p:pic>
      <p:sp>
        <p:nvSpPr>
          <p:cNvPr id="9" name="Down Arrow 8"/>
          <p:cNvSpPr/>
          <p:nvPr/>
        </p:nvSpPr>
        <p:spPr bwMode="auto">
          <a:xfrm>
            <a:off x="3957595" y="6193309"/>
            <a:ext cx="1240875" cy="2299854"/>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pic>
        <p:nvPicPr>
          <p:cNvPr id="10" name="Picture 9"/>
          <p:cNvPicPr>
            <a:picLocks noChangeAspect="1"/>
          </p:cNvPicPr>
          <p:nvPr/>
        </p:nvPicPr>
        <p:blipFill>
          <a:blip r:embed="rId4"/>
          <a:stretch/>
        </p:blipFill>
        <p:spPr bwMode="auto">
          <a:xfrm>
            <a:off x="1876397" y="8727408"/>
            <a:ext cx="5403273" cy="3574039"/>
          </a:xfrm>
          <a:prstGeom prst="rect">
            <a:avLst/>
          </a:prstGeom>
          <a:ln>
            <a:noFill/>
          </a:ln>
        </p:spPr>
      </p:pic>
      <p:sp>
        <p:nvSpPr>
          <p:cNvPr id="12" name="Direct Access Storage 11"/>
          <p:cNvSpPr/>
          <p:nvPr/>
        </p:nvSpPr>
        <p:spPr bwMode="auto">
          <a:xfrm>
            <a:off x="10813472" y="8741046"/>
            <a:ext cx="4932218" cy="3546764"/>
          </a:xfrm>
          <a:prstGeom prst="flowChartMagneticDrum">
            <a:avLst/>
          </a:prstGeom>
          <a:solidFill>
            <a:srgbClr val="003247"/>
          </a:solidFill>
          <a:ln w="12700" cap="flat">
            <a:solidFill>
              <a:schemeClr val="bg1"/>
            </a:solidFill>
            <a:miter lim="400000"/>
          </a:ln>
          <a:effectLst>
            <a:outerShdw blurRad="508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pic>
        <p:nvPicPr>
          <p:cNvPr id="13" name="Picture 12"/>
          <p:cNvPicPr>
            <a:picLocks noChangeAspect="1"/>
          </p:cNvPicPr>
          <p:nvPr/>
        </p:nvPicPr>
        <p:blipFill>
          <a:blip r:embed="rId5"/>
          <a:stretch/>
        </p:blipFill>
        <p:spPr bwMode="auto">
          <a:xfrm>
            <a:off x="10619509" y="2412302"/>
            <a:ext cx="5320145" cy="3546763"/>
          </a:xfrm>
          <a:prstGeom prst="rect">
            <a:avLst/>
          </a:prstGeom>
          <a:ln>
            <a:noFill/>
          </a:ln>
        </p:spPr>
      </p:pic>
      <p:pic>
        <p:nvPicPr>
          <p:cNvPr id="14" name="Picture 13"/>
          <p:cNvPicPr>
            <a:picLocks noChangeAspect="1"/>
          </p:cNvPicPr>
          <p:nvPr/>
        </p:nvPicPr>
        <p:blipFill>
          <a:blip r:embed="rId6"/>
          <a:stretch/>
        </p:blipFill>
        <p:spPr bwMode="auto">
          <a:xfrm>
            <a:off x="19279492" y="7813961"/>
            <a:ext cx="4228486" cy="5400929"/>
          </a:xfrm>
          <a:prstGeom prst="rect">
            <a:avLst/>
          </a:prstGeom>
          <a:ln>
            <a:noFill/>
          </a:ln>
        </p:spPr>
      </p:pic>
      <p:sp>
        <p:nvSpPr>
          <p:cNvPr id="17" name="Down Arrow 16"/>
          <p:cNvSpPr/>
          <p:nvPr/>
        </p:nvSpPr>
        <p:spPr bwMode="auto">
          <a:xfrm>
            <a:off x="13279581" y="6440402"/>
            <a:ext cx="1240875" cy="206640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8" name="Down Arrow 17"/>
          <p:cNvSpPr/>
          <p:nvPr/>
        </p:nvSpPr>
        <p:spPr bwMode="auto">
          <a:xfrm rot="10800000">
            <a:off x="12038706" y="6440402"/>
            <a:ext cx="1240875" cy="206640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9" name="Down Arrow 18"/>
          <p:cNvSpPr/>
          <p:nvPr/>
        </p:nvSpPr>
        <p:spPr bwMode="auto">
          <a:xfrm rot="16199999">
            <a:off x="8425571" y="8984427"/>
            <a:ext cx="1242000" cy="306000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20" name="Down Arrow 19"/>
          <p:cNvSpPr/>
          <p:nvPr/>
        </p:nvSpPr>
        <p:spPr bwMode="auto">
          <a:xfrm rot="16199999">
            <a:off x="16891591" y="8363426"/>
            <a:ext cx="1242000" cy="306000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21" name="Down Arrow 20"/>
          <p:cNvSpPr/>
          <p:nvPr/>
        </p:nvSpPr>
        <p:spPr bwMode="auto">
          <a:xfrm rot="5400000">
            <a:off x="16891591" y="9605426"/>
            <a:ext cx="1242000" cy="306000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22" name="PSM WP11 is responsible for…"/>
          <p:cNvSpPr txBox="1">
            <a:spLocks noGrp="1"/>
          </p:cNvSpPr>
          <p:nvPr>
            <p:ph type="body" idx="1"/>
          </p:nvPr>
        </p:nvSpPr>
        <p:spPr bwMode="auto">
          <a:xfrm>
            <a:off x="15939654" y="3035113"/>
            <a:ext cx="3530413" cy="2301137"/>
          </a:xfrm>
          <a:prstGeom prst="rect">
            <a:avLst/>
          </a:prstGeom>
        </p:spPr>
        <p:txBody>
          <a:bodyPr anchor="ctr">
            <a:normAutofit lnSpcReduction="10000"/>
          </a:bodyPr>
          <a:lstStyle/>
          <a:p>
            <a:pPr marL="0" indent="0" defTabSz="610790">
              <a:spcBef>
                <a:spcPts val="5600"/>
              </a:spcBef>
              <a:buNone/>
              <a:defRPr sz="4750">
                <a:solidFill>
                  <a:srgbClr val="003247"/>
                </a:solidFill>
              </a:defRPr>
            </a:pPr>
            <a:r>
              <a:rPr lang="en-GB"/>
              <a:t>Data processing pipelines</a:t>
            </a:r>
            <a:endParaRPr/>
          </a:p>
        </p:txBody>
      </p:sp>
      <p:sp>
        <p:nvSpPr>
          <p:cNvPr id="23" name="PSM WP11 is responsible for…"/>
          <p:cNvSpPr txBox="1"/>
          <p:nvPr/>
        </p:nvSpPr>
        <p:spPr bwMode="auto">
          <a:xfrm>
            <a:off x="19628528" y="5652013"/>
            <a:ext cx="3530413" cy="2301137"/>
          </a:xfrm>
          <a:prstGeom prst="rect">
            <a:avLst/>
          </a:prstGeom>
          <a:ln w="12700">
            <a:miter lim="400000"/>
          </a:ln>
        </p:spPr>
        <p:txBody>
          <a:bodyPr lIns="71437" tIns="71437" rIns="71437" bIns="71437" anchor="ctr">
            <a:normAutofit lnSpcReduction="10000"/>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Ground-based follow-up</a:t>
            </a:r>
            <a:endParaRPr/>
          </a:p>
        </p:txBody>
      </p:sp>
      <p:sp>
        <p:nvSpPr>
          <p:cNvPr id="24" name="PSM WP11 is responsible for…"/>
          <p:cNvSpPr txBox="1"/>
          <p:nvPr/>
        </p:nvSpPr>
        <p:spPr bwMode="auto">
          <a:xfrm>
            <a:off x="1876397" y="12301447"/>
            <a:ext cx="5403273" cy="913443"/>
          </a:xfrm>
          <a:prstGeom prst="rect">
            <a:avLst/>
          </a:prstGeom>
          <a:ln w="12700">
            <a:miter lim="400000"/>
          </a:ln>
        </p:spPr>
        <p:txBody>
          <a:bodyPr lIns="71437" tIns="71437" rIns="71437" bIns="71437" anchor="ctr">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Ground stations</a:t>
            </a:r>
            <a:endParaRPr/>
          </a:p>
        </p:txBody>
      </p:sp>
      <p:sp>
        <p:nvSpPr>
          <p:cNvPr id="25" name="PSM WP11 is responsible for…"/>
          <p:cNvSpPr txBox="1"/>
          <p:nvPr/>
        </p:nvSpPr>
        <p:spPr bwMode="auto">
          <a:xfrm>
            <a:off x="11277776" y="9939141"/>
            <a:ext cx="2762733" cy="1150567"/>
          </a:xfrm>
          <a:prstGeom prst="rect">
            <a:avLst/>
          </a:prstGeom>
          <a:ln w="12700">
            <a:miter lim="400000"/>
          </a:ln>
        </p:spPr>
        <p:txBody>
          <a:bodyPr lIns="71437" tIns="71437" rIns="71437" bIns="71437" anchor="ctr">
            <a:norm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i="1">
                <a:solidFill>
                  <a:schemeClr val="bg1"/>
                </a:solidFill>
              </a:rPr>
              <a:t>Database</a:t>
            </a:r>
            <a:endParaRPr/>
          </a:p>
        </p:txBody>
      </p:sp>
      <p:sp>
        <p:nvSpPr>
          <p:cNvPr id="26" name="Rounded Rectangle 25"/>
          <p:cNvSpPr/>
          <p:nvPr/>
        </p:nvSpPr>
        <p:spPr bwMode="auto">
          <a:xfrm>
            <a:off x="10224654" y="2133600"/>
            <a:ext cx="9245412" cy="4073348"/>
          </a:xfrm>
          <a:prstGeom prst="roundRect">
            <a:avLst>
              <a:gd name="adj" fmla="val 7143"/>
            </a:avLst>
          </a:prstGeom>
          <a:noFill/>
          <a:ln w="127000" cap="flat">
            <a:solidFill>
              <a:srgbClr val="CF1D39"/>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grpSp>
        <p:nvGrpSpPr>
          <p:cNvPr id="7" name="Group 6"/>
          <p:cNvGrpSpPr/>
          <p:nvPr/>
        </p:nvGrpSpPr>
        <p:grpSpPr bwMode="auto">
          <a:xfrm>
            <a:off x="10619505" y="2410625"/>
            <a:ext cx="5320149" cy="3548441"/>
            <a:chOff x="10619505" y="2410625"/>
            <a:chExt cx="5320149" cy="3548441"/>
          </a:xfrm>
        </p:grpSpPr>
        <p:sp>
          <p:nvSpPr>
            <p:cNvPr id="11" name="Rounded Rectangle 10"/>
            <p:cNvSpPr/>
            <p:nvPr/>
          </p:nvSpPr>
          <p:spPr bwMode="auto">
            <a:xfrm>
              <a:off x="10619509" y="2410625"/>
              <a:ext cx="5320145" cy="815568"/>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4800" b="0" i="0" u="none" strike="noStrike" cap="none" spc="0">
                  <a:ln>
                    <a:noFill/>
                  </a:ln>
                  <a:solidFill>
                    <a:srgbClr val="FFFFFF"/>
                  </a:solidFill>
                  <a:latin typeface="+mn-lt"/>
                  <a:ea typeface="+mn-ea"/>
                  <a:cs typeface="+mn-cs"/>
                </a:rPr>
                <a:t>L0</a:t>
              </a:r>
              <a:endParaRPr lang="en-US" sz="8000" b="0" i="0" u="none" strike="noStrike" cap="none" spc="0">
                <a:ln>
                  <a:noFill/>
                </a:ln>
                <a:solidFill>
                  <a:srgbClr val="FFFFFF"/>
                </a:solidFill>
                <a:latin typeface="+mn-lt"/>
                <a:ea typeface="+mn-ea"/>
                <a:cs typeface="+mn-cs"/>
              </a:endParaRPr>
            </a:p>
          </p:txBody>
        </p:sp>
        <p:sp>
          <p:nvSpPr>
            <p:cNvPr id="15" name="Rounded Rectangle 14"/>
            <p:cNvSpPr/>
            <p:nvPr/>
          </p:nvSpPr>
          <p:spPr bwMode="auto">
            <a:xfrm>
              <a:off x="10619506" y="3312139"/>
              <a:ext cx="5320145" cy="815568"/>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4800" b="0" i="0" u="none" strike="noStrike" cap="none" spc="0">
                  <a:ln>
                    <a:noFill/>
                  </a:ln>
                  <a:solidFill>
                    <a:srgbClr val="FFFFFF"/>
                  </a:solidFill>
                  <a:latin typeface="+mn-lt"/>
                  <a:ea typeface="+mn-ea"/>
                  <a:cs typeface="+mn-cs"/>
                </a:rPr>
                <a:t>L1</a:t>
              </a:r>
              <a:endParaRPr lang="en-US" sz="8000" b="0" i="0" u="none" strike="noStrike" cap="none" spc="0">
                <a:ln>
                  <a:noFill/>
                </a:ln>
                <a:solidFill>
                  <a:srgbClr val="FFFFFF"/>
                </a:solidFill>
                <a:latin typeface="+mn-lt"/>
                <a:ea typeface="+mn-ea"/>
                <a:cs typeface="+mn-cs"/>
              </a:endParaRPr>
            </a:p>
          </p:txBody>
        </p:sp>
        <p:sp>
          <p:nvSpPr>
            <p:cNvPr id="16" name="Rounded Rectangle 15"/>
            <p:cNvSpPr/>
            <p:nvPr/>
          </p:nvSpPr>
          <p:spPr bwMode="auto">
            <a:xfrm>
              <a:off x="10619505" y="4236101"/>
              <a:ext cx="5320145" cy="815568"/>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4800" b="0" i="0" u="none" strike="noStrike" cap="none" spc="0">
                  <a:ln>
                    <a:noFill/>
                  </a:ln>
                  <a:solidFill>
                    <a:srgbClr val="FFFFFF"/>
                  </a:solidFill>
                  <a:latin typeface="+mn-lt"/>
                  <a:ea typeface="+mn-ea"/>
                  <a:cs typeface="+mn-cs"/>
                </a:rPr>
                <a:t>EAS</a:t>
              </a:r>
              <a:endParaRPr lang="en-US" sz="8000" b="0" i="0" u="none" strike="noStrike" cap="none" spc="0">
                <a:ln>
                  <a:noFill/>
                </a:ln>
                <a:solidFill>
                  <a:srgbClr val="FFFFFF"/>
                </a:solidFill>
                <a:latin typeface="+mn-lt"/>
                <a:ea typeface="+mn-ea"/>
                <a:cs typeface="+mn-cs"/>
              </a:endParaRPr>
            </a:p>
          </p:txBody>
        </p:sp>
        <p:sp>
          <p:nvSpPr>
            <p:cNvPr id="27" name="Rounded Rectangle 26"/>
            <p:cNvSpPr/>
            <p:nvPr/>
          </p:nvSpPr>
          <p:spPr bwMode="auto">
            <a:xfrm>
              <a:off x="10619507" y="5143498"/>
              <a:ext cx="5320145" cy="815568"/>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4800" b="0" i="0" u="none" strike="noStrike" cap="none" spc="0">
                  <a:ln>
                    <a:noFill/>
                  </a:ln>
                  <a:solidFill>
                    <a:srgbClr val="FFFFFF"/>
                  </a:solidFill>
                  <a:latin typeface="+mn-lt"/>
                  <a:ea typeface="+mn-ea"/>
                  <a:cs typeface="+mn-cs"/>
                </a:rPr>
                <a:t>SAS</a:t>
              </a:r>
              <a:endParaRPr lang="en-US" sz="8000" b="0" i="0" u="none" strike="noStrike" cap="none" spc="0">
                <a:ln>
                  <a:noFill/>
                </a:ln>
                <a:solidFill>
                  <a:srgbClr val="FFFFFF"/>
                </a:solidFill>
                <a:latin typeface="+mn-lt"/>
                <a:ea typeface="+mn-ea"/>
                <a:cs typeface="+mn-cs"/>
              </a:endParaRPr>
            </a:p>
          </p:txBody>
        </p:sp>
      </p:grpSp>
      <p:sp>
        <p:nvSpPr>
          <p:cNvPr id="28"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high-level design</a:t>
            </a:r>
            <a:endParaRPr/>
          </a:p>
        </p:txBody>
      </p:sp>
      <p:sp>
        <p:nvSpPr>
          <p:cNvPr id="2" name="Rounded Rectangle 1"/>
          <p:cNvSpPr/>
          <p:nvPr/>
        </p:nvSpPr>
        <p:spPr bwMode="auto">
          <a:xfrm>
            <a:off x="784860" y="4321514"/>
            <a:ext cx="22814280" cy="1953992"/>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9600" b="0" i="0" u="none" strike="noStrike" cap="none" spc="0">
                <a:ln>
                  <a:noFill/>
                </a:ln>
                <a:solidFill>
                  <a:srgbClr val="FFFFFF"/>
                </a:solidFill>
                <a:latin typeface="+mn-lt"/>
                <a:ea typeface="+mn-ea"/>
                <a:cs typeface="+mn-cs"/>
              </a:rPr>
              <a:t>EAS</a:t>
            </a:r>
            <a:endParaRPr/>
          </a:p>
        </p:txBody>
      </p:sp>
      <p:sp>
        <p:nvSpPr>
          <p:cNvPr id="6" name="Down Arrow 5"/>
          <p:cNvSpPr/>
          <p:nvPr/>
        </p:nvSpPr>
        <p:spPr bwMode="auto">
          <a:xfrm>
            <a:off x="3594940" y="3282261"/>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0" name="PSM WP11 is responsible for…"/>
          <p:cNvSpPr txBox="1"/>
          <p:nvPr/>
        </p:nvSpPr>
        <p:spPr bwMode="auto">
          <a:xfrm>
            <a:off x="1480075" y="2258966"/>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4750">
                <a:solidFill>
                  <a:srgbClr val="003247"/>
                </a:solidFill>
              </a:rPr>
              <a:t>PLATO light curves</a:t>
            </a:r>
            <a:endParaRPr/>
          </a:p>
        </p:txBody>
      </p:sp>
      <p:sp>
        <p:nvSpPr>
          <p:cNvPr id="11" name="PSM WP11 is responsible for…"/>
          <p:cNvSpPr txBox="1"/>
          <p:nvPr/>
        </p:nvSpPr>
        <p:spPr bwMode="auto">
          <a:xfrm>
            <a:off x="8757319" y="2258966"/>
            <a:ext cx="6869361"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Stellar science products</a:t>
            </a:r>
            <a:endParaRPr/>
          </a:p>
        </p:txBody>
      </p:sp>
      <p:sp>
        <p:nvSpPr>
          <p:cNvPr id="12" name="PSM WP11 is responsible for…"/>
          <p:cNvSpPr txBox="1"/>
          <p:nvPr/>
        </p:nvSpPr>
        <p:spPr bwMode="auto">
          <a:xfrm>
            <a:off x="18460895" y="2258966"/>
            <a:ext cx="44430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Follow-up data</a:t>
            </a:r>
            <a:endParaRPr/>
          </a:p>
        </p:txBody>
      </p:sp>
      <p:sp>
        <p:nvSpPr>
          <p:cNvPr id="13" name="PSM WP11 is responsible for…"/>
          <p:cNvSpPr txBox="1"/>
          <p:nvPr/>
        </p:nvSpPr>
        <p:spPr bwMode="auto">
          <a:xfrm>
            <a:off x="8132312" y="7440495"/>
            <a:ext cx="8119374" cy="922620"/>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Exoplanet science products</a:t>
            </a:r>
            <a:endParaRPr/>
          </a:p>
        </p:txBody>
      </p:sp>
      <p:sp>
        <p:nvSpPr>
          <p:cNvPr id="16" name="Down Arrow 15"/>
          <p:cNvSpPr/>
          <p:nvPr/>
        </p:nvSpPr>
        <p:spPr bwMode="auto">
          <a:xfrm>
            <a:off x="11570999"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7" name="Down Arrow 16"/>
          <p:cNvSpPr/>
          <p:nvPr/>
        </p:nvSpPr>
        <p:spPr bwMode="auto">
          <a:xfrm>
            <a:off x="20061410"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9" name="Down Arrow 18"/>
          <p:cNvSpPr/>
          <p:nvPr/>
        </p:nvSpPr>
        <p:spPr bwMode="auto">
          <a:xfrm>
            <a:off x="11570999" y="6482220"/>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8"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Rounded Rectangle 4"/>
          <p:cNvSpPr/>
          <p:nvPr/>
        </p:nvSpPr>
        <p:spPr bwMode="auto">
          <a:xfrm>
            <a:off x="10584179" y="6482219"/>
            <a:ext cx="8663941" cy="1953992"/>
          </a:xfrm>
          <a:prstGeom prst="roundRect">
            <a:avLst>
              <a:gd name="adj" fmla="val 10940"/>
            </a:avLst>
          </a:prstGeom>
          <a:solidFill>
            <a:srgbClr val="ED1B2F"/>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PlanetPipe</a:t>
            </a:r>
            <a:endParaRPr lang="en-US" sz="8000" b="0" i="0" u="none" strike="noStrike" cap="none" spc="0">
              <a:ln>
                <a:noFill/>
              </a:ln>
              <a:solidFill>
                <a:srgbClr val="FFFFFF"/>
              </a:solidFill>
              <a:latin typeface="+mn-lt"/>
              <a:ea typeface="+mn-ea"/>
              <a:cs typeface="+mn-cs"/>
            </a:endParaRPr>
          </a:p>
        </p:txBody>
      </p:sp>
      <p:sp>
        <p:nvSpPr>
          <p:cNvPr id="139" name="Overview of WP11 deliverables"/>
          <p:cNvSpPr txBox="1">
            <a:spLocks noGrp="1"/>
          </p:cNvSpPr>
          <p:nvPr>
            <p:ph type="title" idx="4294967295"/>
          </p:nvPr>
        </p:nvSpPr>
        <p:spPr bwMode="auto">
          <a:xfrm>
            <a:off x="8214852" y="57018"/>
            <a:ext cx="16059709" cy="1638564"/>
          </a:xfrm>
          <a:prstGeom prst="rect">
            <a:avLst/>
          </a:prstGeom>
        </p:spPr>
        <p:txBody>
          <a:bodyPr anchor="ctr" anchorCtr="0"/>
          <a:lstStyle>
            <a:lvl1pPr marR="253125" algn="r">
              <a:defRPr sz="7000"/>
            </a:lvl1pPr>
          </a:lstStyle>
          <a:p>
            <a:pPr>
              <a:defRPr/>
            </a:pPr>
            <a:r>
              <a:rPr lang="en-GB"/>
              <a:t>EAS high-level design</a:t>
            </a:r>
            <a:endParaRPr/>
          </a:p>
        </p:txBody>
      </p:sp>
      <p:sp>
        <p:nvSpPr>
          <p:cNvPr id="2" name="Rounded Rectangle 1"/>
          <p:cNvSpPr/>
          <p:nvPr/>
        </p:nvSpPr>
        <p:spPr bwMode="auto">
          <a:xfrm>
            <a:off x="784860" y="4321514"/>
            <a:ext cx="22814280" cy="1953992"/>
          </a:xfrm>
          <a:prstGeom prst="roundRect">
            <a:avLst>
              <a:gd name="adj" fmla="val 10940"/>
            </a:avLst>
          </a:prstGeom>
          <a:solidFill>
            <a:srgbClr val="003247"/>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9600" b="0" i="0" u="none" strike="noStrike" cap="none" spc="0">
                <a:ln>
                  <a:noFill/>
                </a:ln>
                <a:solidFill>
                  <a:srgbClr val="FFFFFF"/>
                </a:solidFill>
                <a:latin typeface="+mn-lt"/>
                <a:ea typeface="+mn-ea"/>
                <a:cs typeface="+mn-cs"/>
              </a:rPr>
              <a:t>EAS</a:t>
            </a:r>
            <a:endParaRPr/>
          </a:p>
        </p:txBody>
      </p:sp>
      <p:sp>
        <p:nvSpPr>
          <p:cNvPr id="6" name="Down Arrow 5"/>
          <p:cNvSpPr/>
          <p:nvPr/>
        </p:nvSpPr>
        <p:spPr bwMode="auto">
          <a:xfrm>
            <a:off x="3594940" y="3282261"/>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0" name="PSM WP11 is responsible for…"/>
          <p:cNvSpPr txBox="1"/>
          <p:nvPr/>
        </p:nvSpPr>
        <p:spPr bwMode="auto">
          <a:xfrm>
            <a:off x="1480075" y="2258966"/>
            <a:ext cx="54717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defTabSz="610790">
              <a:spcBef>
                <a:spcPts val="5600"/>
              </a:spcBef>
              <a:buFontTx/>
              <a:buNone/>
              <a:defRPr sz="4750">
                <a:solidFill>
                  <a:srgbClr val="003247"/>
                </a:solidFill>
              </a:defRPr>
            </a:pPr>
            <a:r>
              <a:rPr lang="en-GB" sz="4750">
                <a:solidFill>
                  <a:srgbClr val="003247"/>
                </a:solidFill>
              </a:rPr>
              <a:t>PLATO light curves</a:t>
            </a:r>
            <a:endParaRPr/>
          </a:p>
        </p:txBody>
      </p:sp>
      <p:sp>
        <p:nvSpPr>
          <p:cNvPr id="11" name="PSM WP11 is responsible for…"/>
          <p:cNvSpPr txBox="1"/>
          <p:nvPr/>
        </p:nvSpPr>
        <p:spPr bwMode="auto">
          <a:xfrm>
            <a:off x="8757319" y="2258966"/>
            <a:ext cx="6869361"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Stellar science products</a:t>
            </a:r>
            <a:endParaRPr/>
          </a:p>
        </p:txBody>
      </p:sp>
      <p:sp>
        <p:nvSpPr>
          <p:cNvPr id="12" name="PSM WP11 is responsible for…"/>
          <p:cNvSpPr txBox="1"/>
          <p:nvPr/>
        </p:nvSpPr>
        <p:spPr bwMode="auto">
          <a:xfrm>
            <a:off x="18460895" y="2258966"/>
            <a:ext cx="4443030" cy="1023294"/>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Follow-up data</a:t>
            </a:r>
            <a:endParaRPr/>
          </a:p>
        </p:txBody>
      </p:sp>
      <p:sp>
        <p:nvSpPr>
          <p:cNvPr id="16" name="Down Arrow 15"/>
          <p:cNvSpPr/>
          <p:nvPr/>
        </p:nvSpPr>
        <p:spPr bwMode="auto">
          <a:xfrm>
            <a:off x="11570999"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17" name="Down Arrow 16"/>
          <p:cNvSpPr/>
          <p:nvPr/>
        </p:nvSpPr>
        <p:spPr bwMode="auto">
          <a:xfrm>
            <a:off x="20061410" y="3282259"/>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
        <p:nvSpPr>
          <p:cNvPr id="4" name="Rounded Rectangle 3"/>
          <p:cNvSpPr/>
          <p:nvPr/>
        </p:nvSpPr>
        <p:spPr bwMode="auto">
          <a:xfrm>
            <a:off x="784861" y="6482219"/>
            <a:ext cx="9414510" cy="1953992"/>
          </a:xfrm>
          <a:prstGeom prst="roundRect">
            <a:avLst>
              <a:gd name="adj" fmla="val 10940"/>
            </a:avLst>
          </a:prstGeom>
          <a:solidFill>
            <a:srgbClr val="CF1D39"/>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TransitPipe</a:t>
            </a:r>
            <a:endParaRPr lang="en-US" sz="8000" b="0" i="0" u="none" strike="noStrike" cap="none" spc="0">
              <a:ln>
                <a:noFill/>
              </a:ln>
              <a:solidFill>
                <a:srgbClr val="FFFFFF"/>
              </a:solidFill>
              <a:latin typeface="+mn-lt"/>
              <a:ea typeface="+mn-ea"/>
              <a:cs typeface="+mn-cs"/>
            </a:endParaRPr>
          </a:p>
        </p:txBody>
      </p:sp>
      <p:sp>
        <p:nvSpPr>
          <p:cNvPr id="7" name="Rounded Rectangle 6"/>
          <p:cNvSpPr/>
          <p:nvPr/>
        </p:nvSpPr>
        <p:spPr bwMode="auto">
          <a:xfrm>
            <a:off x="19632928" y="6482219"/>
            <a:ext cx="3966211" cy="1953992"/>
          </a:xfrm>
          <a:prstGeom prst="roundRect">
            <a:avLst>
              <a:gd name="adj" fmla="val 10940"/>
            </a:avLst>
          </a:prstGeom>
          <a:solidFill>
            <a:srgbClr val="F1666A"/>
          </a:solidFill>
          <a:ln w="1270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r>
              <a:rPr lang="en-US" sz="8000" b="0" i="0" u="none" strike="noStrike" cap="none" spc="0">
                <a:ln>
                  <a:noFill/>
                </a:ln>
                <a:solidFill>
                  <a:srgbClr val="FFFFFF"/>
                </a:solidFill>
                <a:latin typeface="+mn-lt"/>
                <a:ea typeface="+mn-ea"/>
                <a:cs typeface="+mn-cs"/>
              </a:rPr>
              <a:t>QcPipe</a:t>
            </a:r>
            <a:endParaRPr lang="en-US" sz="8000" b="0" i="0" u="none" strike="noStrike" cap="none" spc="0">
              <a:ln>
                <a:noFill/>
              </a:ln>
              <a:solidFill>
                <a:srgbClr val="FFFFFF"/>
              </a:solidFill>
              <a:latin typeface="+mn-lt"/>
              <a:ea typeface="+mn-ea"/>
              <a:cs typeface="+mn-cs"/>
            </a:endParaRPr>
          </a:p>
        </p:txBody>
      </p:sp>
      <p:sp>
        <p:nvSpPr>
          <p:cNvPr id="9"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EAS 2025 | SS1 - PLATO's Prospects in Exoplanet and Stellar Science | 2025/06/23</a:t>
            </a:r>
            <a:endParaRPr/>
          </a:p>
        </p:txBody>
      </p:sp>
      <p:sp>
        <p:nvSpPr>
          <p:cNvPr id="14" name="PSM WP11 is responsible for…"/>
          <p:cNvSpPr txBox="1"/>
          <p:nvPr/>
        </p:nvSpPr>
        <p:spPr bwMode="auto">
          <a:xfrm>
            <a:off x="8132312" y="9657915"/>
            <a:ext cx="8119374" cy="922620"/>
          </a:xfrm>
          <a:prstGeom prst="rect">
            <a:avLst/>
          </a:prstGeom>
          <a:ln w="12700">
            <a:miter lim="400000"/>
          </a:ln>
        </p:spPr>
        <p:txBody>
          <a:bodyPr lIns="71437" tIns="71437" rIns="71437" bIns="71437" anchor="ctr">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610790">
              <a:spcBef>
                <a:spcPts val="5600"/>
              </a:spcBef>
              <a:buFontTx/>
              <a:buNone/>
              <a:defRPr sz="4750">
                <a:solidFill>
                  <a:srgbClr val="003247"/>
                </a:solidFill>
              </a:defRPr>
            </a:pPr>
            <a:r>
              <a:rPr lang="en-GB" sz="4750">
                <a:solidFill>
                  <a:srgbClr val="003247"/>
                </a:solidFill>
              </a:rPr>
              <a:t>Exoplanet science products</a:t>
            </a:r>
            <a:endParaRPr/>
          </a:p>
        </p:txBody>
      </p:sp>
      <p:sp>
        <p:nvSpPr>
          <p:cNvPr id="18" name="Down Arrow 17"/>
          <p:cNvSpPr/>
          <p:nvPr/>
        </p:nvSpPr>
        <p:spPr bwMode="auto">
          <a:xfrm>
            <a:off x="11570999" y="8699640"/>
            <a:ext cx="1242000" cy="832540"/>
          </a:xfrm>
          <a:prstGeom prst="downArrow">
            <a:avLst>
              <a:gd name="adj1" fmla="val 50000"/>
              <a:gd name="adj2" fmla="val 50000"/>
            </a:avLst>
          </a:prstGeom>
          <a:solidFill>
            <a:srgbClr val="003247"/>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a:lnSpc>
                <a:spcPct val="100000"/>
              </a:lnSpc>
              <a:spcBef>
                <a:spcPts val="0"/>
              </a:spcBef>
              <a:spcAft>
                <a:spcPts val="0"/>
              </a:spcAft>
              <a:buClrTx/>
              <a:buSzTx/>
              <a:buFontTx/>
              <a:buNone/>
              <a:defRPr/>
            </a:pPr>
            <a:endParaRPr lang="en-US" sz="3200" b="0" i="0" u="none" strike="noStrike" cap="none" spc="0">
              <a:ln>
                <a:noFill/>
              </a:ln>
              <a:solidFill>
                <a:srgbClr val="FFFFFF"/>
              </a:solidFill>
              <a:latin typeface="+mn-lt"/>
              <a:ea typeface="+mn-ea"/>
              <a:cs typeface="+mn-cs"/>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159:morph option="byObject"/>
      </p:transition>
    </mc:Choice>
    <mc:Fallback>
      <p:transitio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3547872" y="57018"/>
            <a:ext cx="20726689" cy="1638564"/>
          </a:xfrm>
          <a:prstGeom prst="rect">
            <a:avLst/>
          </a:prstGeom>
        </p:spPr>
        <p:txBody>
          <a:bodyPr anchor="ctr" anchorCtr="0">
            <a:normAutofit/>
          </a:bodyPr>
          <a:lstStyle>
            <a:lvl1pPr marR="253125" algn="r">
              <a:defRPr sz="7000"/>
            </a:lvl1pPr>
          </a:lstStyle>
          <a:p>
            <a:pPr>
              <a:defRPr/>
            </a:pPr>
            <a:r>
              <a:rPr lang="en-GB"/>
              <a:t>TransitPipe</a:t>
            </a:r>
            <a:r>
              <a:rPr lang="en-GB"/>
              <a:t>: producing exoplanet candidates</a:t>
            </a:r>
            <a:endParaRPr/>
          </a:p>
        </p:txBody>
      </p:sp>
      <p:sp>
        <p:nvSpPr>
          <p:cNvPr id="140" name="PSM WP11 is responsible for…"/>
          <p:cNvSpPr txBox="1">
            <a:spLocks noGrp="1"/>
          </p:cNvSpPr>
          <p:nvPr>
            <p:ph type="body" idx="1"/>
          </p:nvPr>
        </p:nvSpPr>
        <p:spPr bwMode="auto">
          <a:xfrm>
            <a:off x="10328802" y="2282175"/>
            <a:ext cx="13799578" cy="11154389"/>
          </a:xfrm>
          <a:prstGeom prst="rect">
            <a:avLst/>
          </a:prstGeom>
        </p:spPr>
        <p:txBody>
          <a:bodyPr/>
          <a:lstStyle/>
          <a:p>
            <a:pPr marL="586493" indent="-586493" defTabSz="610790">
              <a:spcBef>
                <a:spcPts val="5600"/>
              </a:spcBef>
              <a:defRPr sz="4750">
                <a:solidFill>
                  <a:srgbClr val="003247"/>
                </a:solidFill>
              </a:defRPr>
            </a:pPr>
            <a:r>
              <a:rPr lang="en-GB"/>
              <a:t>Consists of five abstract “modules”.</a:t>
            </a:r>
            <a:endParaRPr/>
          </a:p>
          <a:p>
            <a:pPr defTabSz="610790">
              <a:spcBef>
                <a:spcPts val="5600"/>
              </a:spcBef>
              <a:defRPr sz="4750">
                <a:solidFill>
                  <a:srgbClr val="003247"/>
                </a:solidFill>
              </a:defRPr>
            </a:pPr>
            <a:r>
              <a:rPr lang="en-GB"/>
              <a:t>Specifications for the algorithms to be used have been defined by the PLATO Science Management.</a:t>
            </a:r>
            <a:endParaRPr/>
          </a:p>
          <a:p>
            <a:pPr defTabSz="610790">
              <a:spcBef>
                <a:spcPts val="5600"/>
              </a:spcBef>
              <a:defRPr sz="4750">
                <a:solidFill>
                  <a:srgbClr val="003247"/>
                </a:solidFill>
              </a:defRPr>
            </a:pPr>
            <a:r>
              <a:rPr lang="en-GB"/>
              <a:t>The algorithms are being implemented by the PLATO Data Centre.</a:t>
            </a:r>
            <a:endParaRPr/>
          </a:p>
        </p:txBody>
      </p:sp>
      <p:sp>
        <p:nvSpPr>
          <p:cNvPr id="141" name="Exoplanet Analysis System (EAS) Algorithm Specifications"/>
          <p:cNvSpPr/>
          <p:nvPr/>
        </p:nvSpPr>
        <p:spPr bwMode="auto">
          <a:xfrm>
            <a:off x="888534" y="2282176"/>
            <a:ext cx="7506187" cy="10856560"/>
          </a:xfrm>
          <a:prstGeom prst="roundRect">
            <a:avLst>
              <a:gd name="adj" fmla="val 6684"/>
            </a:avLst>
          </a:prstGeom>
          <a:solidFill>
            <a:srgbClr val="CF1D39"/>
          </a:solidFill>
          <a:ln w="63500">
            <a:noFill/>
            <a:miter/>
          </a:ln>
        </p:spPr>
        <p:txBody>
          <a:bodyPr lIns="45719" rIns="45719"/>
          <a:lstStyle>
            <a:lvl1pPr defTabSz="914400">
              <a:defRPr sz="4000">
                <a:solidFill>
                  <a:srgbClr val="003247"/>
                </a:solidFill>
                <a:latin typeface="Calibri"/>
                <a:ea typeface="Calibri"/>
                <a:cs typeface="Calibri"/>
              </a:defRPr>
            </a:lvl1pPr>
          </a:lstStyle>
          <a:p>
            <a:pPr>
              <a:defRPr/>
            </a:pPr>
            <a:r>
              <a:rPr lang="en-GB" sz="7200">
                <a:solidFill>
                  <a:schemeClr val="bg1"/>
                </a:solidFill>
              </a:rPr>
              <a:t>TransitPipe</a:t>
            </a:r>
            <a:endParaRPr sz="7200">
              <a:solidFill>
                <a:schemeClr val="bg1"/>
              </a:solidFill>
            </a:endParaRPr>
          </a:p>
        </p:txBody>
      </p:sp>
      <p:sp>
        <p:nvSpPr>
          <p:cNvPr id="144" name="Rounded Rectangle"/>
          <p:cNvSpPr/>
          <p:nvPr/>
        </p:nvSpPr>
        <p:spPr bwMode="auto">
          <a:xfrm>
            <a:off x="1317319" y="9491764"/>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Vetting possible candidates</a:t>
            </a:r>
            <a:endParaRPr sz="4400">
              <a:solidFill>
                <a:srgbClr val="003247"/>
              </a:solidFill>
              <a:latin typeface="+mj-lt"/>
            </a:endParaRPr>
          </a:p>
        </p:txBody>
      </p:sp>
      <p:sp>
        <p:nvSpPr>
          <p:cNvPr id="146" name="Rounded Rectangle"/>
          <p:cNvSpPr/>
          <p:nvPr/>
        </p:nvSpPr>
        <p:spPr bwMode="auto">
          <a:xfrm>
            <a:off x="1317322" y="11271594"/>
            <a:ext cx="6648617" cy="1292401"/>
          </a:xfrm>
          <a:prstGeom prst="roundRect">
            <a:avLst>
              <a:gd name="adj" fmla="val 25225"/>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Grading candidates</a:t>
            </a:r>
            <a:endParaRPr sz="4400">
              <a:solidFill>
                <a:srgbClr val="003247"/>
              </a:solidFill>
              <a:latin typeface="+mj-lt"/>
            </a:endParaRPr>
          </a:p>
        </p:txBody>
      </p:sp>
      <p:sp>
        <p:nvSpPr>
          <p:cNvPr id="148" name="Rounded Rectangle"/>
          <p:cNvSpPr/>
          <p:nvPr/>
        </p:nvSpPr>
        <p:spPr bwMode="auto">
          <a:xfrm>
            <a:off x="1317319" y="7710456"/>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TCE modelling</a:t>
            </a:r>
            <a:endParaRPr sz="4400">
              <a:solidFill>
                <a:srgbClr val="003247"/>
              </a:solidFill>
              <a:latin typeface="+mj-lt"/>
            </a:endParaRPr>
          </a:p>
        </p:txBody>
      </p:sp>
      <p:sp>
        <p:nvSpPr>
          <p:cNvPr id="149" name="Rounded Rectangle"/>
          <p:cNvSpPr/>
          <p:nvPr/>
        </p:nvSpPr>
        <p:spPr bwMode="auto">
          <a:xfrm>
            <a:off x="1317319" y="5929887"/>
            <a:ext cx="6648618" cy="1292401"/>
          </a:xfrm>
          <a:prstGeom prst="roundRect">
            <a:avLst>
              <a:gd name="adj" fmla="val 27799"/>
            </a:avLst>
          </a:prstGeom>
          <a:solidFill>
            <a:srgbClr val="FFFFFF"/>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Transit detection</a:t>
            </a:r>
            <a:endParaRPr sz="4400">
              <a:solidFill>
                <a:srgbClr val="003247"/>
              </a:solidFill>
              <a:latin typeface="+mj-lt"/>
            </a:endParaRPr>
          </a:p>
        </p:txBody>
      </p:sp>
      <p:sp>
        <p:nvSpPr>
          <p:cNvPr id="150" name="Rounded Rectangle"/>
          <p:cNvSpPr/>
          <p:nvPr/>
        </p:nvSpPr>
        <p:spPr bwMode="auto">
          <a:xfrm>
            <a:off x="1317319" y="4148949"/>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003247"/>
                </a:solidFill>
                <a:latin typeface="+mj-lt"/>
              </a:rPr>
              <a:t>Filtering light curves</a:t>
            </a:r>
            <a:endParaRPr sz="4400">
              <a:solidFill>
                <a:srgbClr val="003247"/>
              </a:solidFill>
              <a:latin typeface="+mj-lt"/>
            </a:endParaRPr>
          </a:p>
        </p:txBody>
      </p:sp>
      <p:sp>
        <p:nvSpPr>
          <p:cNvPr id="6"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grpSp>
        <p:nvGrpSpPr>
          <p:cNvPr id="12" name="Group 11"/>
          <p:cNvGrpSpPr/>
          <p:nvPr/>
        </p:nvGrpSpPr>
        <p:grpSpPr bwMode="auto">
          <a:xfrm>
            <a:off x="1317318" y="5928779"/>
            <a:ext cx="6648618" cy="4853203"/>
            <a:chOff x="1317318" y="5928779"/>
            <a:chExt cx="6648618" cy="4853203"/>
          </a:xfrm>
        </p:grpSpPr>
        <p:sp>
          <p:nvSpPr>
            <p:cNvPr id="9" name="Rounded Rectangle"/>
            <p:cNvSpPr/>
            <p:nvPr/>
          </p:nvSpPr>
          <p:spPr bwMode="auto">
            <a:xfrm>
              <a:off x="1317318" y="5928779"/>
              <a:ext cx="6648618" cy="1292401"/>
            </a:xfrm>
            <a:prstGeom prst="roundRect">
              <a:avLst>
                <a:gd name="adj" fmla="val 27799"/>
              </a:avLst>
            </a:prstGeom>
            <a:solidFill>
              <a:srgbClr val="FFFFFF"/>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ED1B2F"/>
                  </a:solidFill>
                  <a:latin typeface="+mj-lt"/>
                </a:rPr>
                <a:t>Transit detection</a:t>
              </a:r>
              <a:endParaRPr sz="4400">
                <a:solidFill>
                  <a:srgbClr val="ED1B2F"/>
                </a:solidFill>
                <a:latin typeface="+mj-lt"/>
              </a:endParaRPr>
            </a:p>
          </p:txBody>
        </p:sp>
        <p:sp>
          <p:nvSpPr>
            <p:cNvPr id="10" name="Rounded Rectangle"/>
            <p:cNvSpPr/>
            <p:nvPr/>
          </p:nvSpPr>
          <p:spPr bwMode="auto">
            <a:xfrm>
              <a:off x="1317318" y="9489581"/>
              <a:ext cx="6648618" cy="1292401"/>
            </a:xfrm>
            <a:prstGeom prst="roundRect">
              <a:avLst>
                <a:gd name="adj" fmla="val 27799"/>
              </a:avLst>
            </a:prstGeom>
            <a:solidFill>
              <a:schemeClr val="bg1"/>
            </a:solidFill>
            <a:ln w="63500">
              <a:noFill/>
              <a:miter/>
            </a:ln>
          </p:spPr>
          <p:txBody>
            <a:bodyPr lIns="45719" rIns="45719" anchor="ctr"/>
            <a:lstStyle/>
            <a:p>
              <a:pPr defTabSz="914400">
                <a:defRPr sz="1800">
                  <a:solidFill>
                    <a:schemeClr val="accent2"/>
                  </a:solidFill>
                  <a:latin typeface="Calibri"/>
                  <a:ea typeface="Calibri"/>
                  <a:cs typeface="Calibri"/>
                </a:defRPr>
              </a:pPr>
              <a:r>
                <a:rPr lang="en-GB" sz="4400">
                  <a:solidFill>
                    <a:srgbClr val="ED1B2F"/>
                  </a:solidFill>
                  <a:latin typeface="+mj-lt"/>
                </a:rPr>
                <a:t>Vetting possible candidates</a:t>
              </a:r>
              <a:endParaRPr sz="4400">
                <a:solidFill>
                  <a:srgbClr val="ED1B2F"/>
                </a:solidFill>
                <a:latin typeface="+mj-lt"/>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 name="Overview of WP11 deliverables"/>
          <p:cNvSpPr txBox="1">
            <a:spLocks noGrp="1"/>
          </p:cNvSpPr>
          <p:nvPr>
            <p:ph type="title" idx="4294967295"/>
          </p:nvPr>
        </p:nvSpPr>
        <p:spPr bwMode="auto">
          <a:xfrm>
            <a:off x="3547872" y="57018"/>
            <a:ext cx="20726689" cy="1638564"/>
          </a:xfrm>
          <a:prstGeom prst="rect">
            <a:avLst/>
          </a:prstGeom>
        </p:spPr>
        <p:txBody>
          <a:bodyPr anchor="ctr" anchorCtr="0">
            <a:normAutofit/>
          </a:bodyPr>
          <a:lstStyle>
            <a:lvl1pPr marR="253125" algn="r">
              <a:defRPr sz="7000"/>
            </a:lvl1pPr>
          </a:lstStyle>
          <a:p>
            <a:pPr>
              <a:defRPr/>
            </a:pPr>
            <a:r>
              <a:rPr lang="en-GB"/>
              <a:t>TransitPipe</a:t>
            </a:r>
            <a:r>
              <a:rPr lang="en-GB"/>
              <a:t>: transit detection with CETRA</a:t>
            </a:r>
            <a:endParaRPr/>
          </a:p>
        </p:txBody>
      </p:sp>
      <p:sp>
        <p:nvSpPr>
          <p:cNvPr id="3" name="SGS Progress Meeting #1 - 2025/05/21…"/>
          <p:cNvSpPr txBox="1"/>
          <p:nvPr/>
        </p:nvSpPr>
        <p:spPr bwMode="auto">
          <a:xfrm>
            <a:off x="3228530" y="13287036"/>
            <a:ext cx="17926940" cy="375234"/>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1800"/>
              <a:t>PLATO - ESP2025 | 2025/06/23</a:t>
            </a:r>
            <a:endParaRPr/>
          </a:p>
        </p:txBody>
      </p:sp>
      <p:sp>
        <p:nvSpPr>
          <p:cNvPr id="10" name="Initial plan was to run multiple algorithms.…"/>
          <p:cNvSpPr txBox="1">
            <a:spLocks noGrp="1"/>
          </p:cNvSpPr>
          <p:nvPr>
            <p:ph type="body" idx="1"/>
          </p:nvPr>
        </p:nvSpPr>
        <p:spPr bwMode="auto">
          <a:xfrm>
            <a:off x="11066153" y="1984347"/>
            <a:ext cx="13062227" cy="11098211"/>
          </a:xfrm>
          <a:prstGeom prst="rect">
            <a:avLst/>
          </a:prstGeom>
        </p:spPr>
        <p:txBody>
          <a:bodyPr/>
          <a:lstStyle/>
          <a:p>
            <a:pPr marL="512409" indent="-512409" defTabSz="533638">
              <a:spcBef>
                <a:spcPts val="4900"/>
              </a:spcBef>
              <a:defRPr sz="4150">
                <a:solidFill>
                  <a:srgbClr val="003247"/>
                </a:solidFill>
              </a:defRPr>
            </a:pPr>
            <a:r>
              <a:rPr/>
              <a:t>Initial plan was to run multiple algorithms.</a:t>
            </a:r>
            <a:endParaRPr/>
          </a:p>
          <a:p>
            <a:pPr marL="836677" lvl="2" indent="-457200" defTabSz="533638">
              <a:spcBef>
                <a:spcPts val="900"/>
              </a:spcBef>
              <a:buFont typeface="Courier New"/>
              <a:buChar char="o"/>
              <a:defRPr sz="3500">
                <a:solidFill>
                  <a:srgbClr val="003247"/>
                </a:solidFill>
              </a:defRPr>
            </a:pPr>
            <a:r>
              <a:rPr/>
              <a:t>They process data differently and make different assumptions.</a:t>
            </a:r>
            <a:endParaRPr/>
          </a:p>
          <a:p>
            <a:pPr marL="512409" indent="-512409" defTabSz="533638">
              <a:spcBef>
                <a:spcPts val="4900"/>
              </a:spcBef>
              <a:defRPr sz="4150">
                <a:solidFill>
                  <a:srgbClr val="003247"/>
                </a:solidFill>
              </a:defRPr>
            </a:pPr>
            <a:r>
              <a:rPr/>
              <a:t>However, a new algorithm has been developed that</a:t>
            </a:r>
            <a:r>
              <a:rPr lang="en-GB"/>
              <a:t> c</a:t>
            </a:r>
            <a:r>
              <a:rPr/>
              <a:t>ombines</a:t>
            </a:r>
            <a:r>
              <a:rPr/>
              <a:t> the best practices from several existing algorithms.</a:t>
            </a:r>
            <a:endParaRPr lang="en-GB"/>
          </a:p>
          <a:p>
            <a:pPr marL="512409" indent="-512409" defTabSz="533638">
              <a:spcBef>
                <a:spcPts val="4900"/>
              </a:spcBef>
              <a:defRPr sz="4150">
                <a:solidFill>
                  <a:srgbClr val="003247"/>
                </a:solidFill>
              </a:defRPr>
            </a:pPr>
            <a:r>
              <a:rPr lang="en-GB"/>
              <a:t>CETRA separates transit detection into two steps:</a:t>
            </a:r>
            <a:endParaRPr/>
          </a:p>
          <a:p>
            <a:pPr marL="836677" lvl="2" indent="-457200" defTabSz="533638">
              <a:spcBef>
                <a:spcPts val="900"/>
              </a:spcBef>
              <a:buFont typeface="Courier New"/>
              <a:buChar char="o"/>
              <a:defRPr sz="3500">
                <a:solidFill>
                  <a:srgbClr val="003247"/>
                </a:solidFill>
              </a:defRPr>
            </a:pPr>
            <a:r>
              <a:rPr lang="en-GB"/>
              <a:t>First, a search for transit signals across linear time space.</a:t>
            </a:r>
            <a:endParaRPr/>
          </a:p>
          <a:p>
            <a:pPr marL="836677" lvl="2" indent="-457200" defTabSz="533638">
              <a:spcBef>
                <a:spcPts val="900"/>
              </a:spcBef>
              <a:buFont typeface="Courier New"/>
              <a:buChar char="o"/>
              <a:defRPr sz="3500">
                <a:solidFill>
                  <a:srgbClr val="003247"/>
                </a:solidFill>
              </a:defRPr>
            </a:pPr>
            <a:r>
              <a:rPr lang="en-GB"/>
              <a:t>Then, a phase-fold of the results to enable a periodic signal search using a physically motivated transit model to improve detection sensitivity.</a:t>
            </a:r>
            <a:endParaRPr/>
          </a:p>
          <a:p>
            <a:pPr marL="512409" indent="-512409" defTabSz="533638">
              <a:spcBef>
                <a:spcPts val="4900"/>
              </a:spcBef>
              <a:defRPr sz="4150">
                <a:solidFill>
                  <a:srgbClr val="003247"/>
                </a:solidFill>
              </a:defRPr>
            </a:pPr>
            <a:r>
              <a:rPr lang="en-GB"/>
              <a:t>CETRA is optimised for GPUs.</a:t>
            </a:r>
            <a:endParaRPr/>
          </a:p>
          <a:p>
            <a:pPr marL="836677" lvl="2" indent="-457200" defTabSz="533638">
              <a:spcBef>
                <a:spcPts val="900"/>
              </a:spcBef>
              <a:buFont typeface="Courier New"/>
              <a:buChar char="o"/>
              <a:defRPr sz="3500">
                <a:solidFill>
                  <a:srgbClr val="003247"/>
                </a:solidFill>
              </a:defRPr>
            </a:pPr>
            <a:r>
              <a:rPr lang="en-GB"/>
              <a:t>Performance benchmarking shows significant speed improvements over both TLS and BLS.</a:t>
            </a:r>
            <a:endParaRPr/>
          </a:p>
          <a:p>
            <a:pPr marL="836677" lvl="2" indent="-457200" defTabSz="533638">
              <a:spcBef>
                <a:spcPts val="900"/>
              </a:spcBef>
              <a:buFont typeface="Courier New"/>
              <a:buChar char="o"/>
              <a:defRPr sz="3500">
                <a:solidFill>
                  <a:srgbClr val="003247"/>
                </a:solidFill>
              </a:defRPr>
            </a:pPr>
            <a:endParaRPr lang="en-GB"/>
          </a:p>
          <a:p>
            <a:pPr marL="379477" lvl="2" indent="0" defTabSz="533638">
              <a:spcBef>
                <a:spcPts val="900"/>
              </a:spcBef>
              <a:buNone/>
              <a:defRPr sz="3500">
                <a:solidFill>
                  <a:srgbClr val="003247"/>
                </a:solidFill>
              </a:defRPr>
            </a:pPr>
            <a:endParaRPr lang="en-GB"/>
          </a:p>
        </p:txBody>
      </p:sp>
      <p:pic>
        <p:nvPicPr>
          <p:cNvPr id="11" name="New picture"/>
          <p:cNvPicPr>
            <a:picLocks noChangeAspect="1"/>
          </p:cNvPicPr>
          <p:nvPr/>
        </p:nvPicPr>
        <p:blipFill>
          <a:blip r:embed="rId3"/>
          <a:stretch/>
        </p:blipFill>
        <p:spPr bwMode="auto">
          <a:xfrm>
            <a:off x="5606716" y="9221271"/>
            <a:ext cx="5168813" cy="3861287"/>
          </a:xfrm>
          <a:prstGeom prst="rect">
            <a:avLst/>
          </a:prstGeom>
        </p:spPr>
      </p:pic>
      <p:pic>
        <p:nvPicPr>
          <p:cNvPr id="12" name="New picture"/>
          <p:cNvPicPr>
            <a:picLocks noChangeAspect="1"/>
          </p:cNvPicPr>
          <p:nvPr/>
        </p:nvPicPr>
        <p:blipFill>
          <a:blip r:embed="rId4"/>
          <a:stretch/>
        </p:blipFill>
        <p:spPr bwMode="auto">
          <a:xfrm>
            <a:off x="255620" y="1984348"/>
            <a:ext cx="8624387" cy="7231842"/>
          </a:xfrm>
          <a:prstGeom prst="rect">
            <a:avLst/>
          </a:prstGeom>
        </p:spPr>
      </p:pic>
      <p:sp>
        <p:nvSpPr>
          <p:cNvPr id="13" name="SGS Progress Meeting #1 - 2025/05/21…"/>
          <p:cNvSpPr txBox="1"/>
          <p:nvPr/>
        </p:nvSpPr>
        <p:spPr bwMode="auto">
          <a:xfrm>
            <a:off x="-342902" y="9504956"/>
            <a:ext cx="7509162" cy="637309"/>
          </a:xfrm>
          <a:prstGeom prst="rect">
            <a:avLst/>
          </a:prstGeom>
          <a:ln w="12700">
            <a:miter lim="400000"/>
          </a:ln>
        </p:spPr>
        <p:txBody>
          <a:bodyPr lIns="71437" tIns="71437" rIns="71437" bIns="71437" anchor="t">
            <a:noAutofit/>
          </a:bodyPr>
          <a:lstStyle>
            <a:lvl1pPr marL="543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1pPr>
            <a:lvl2pPr marL="987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2pPr>
            <a:lvl3pPr marL="1432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3pPr>
            <a:lvl4pPr marL="1876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4pPr>
            <a:lvl5pPr marL="2321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5pPr>
            <a:lvl6pPr marL="2765776"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6pPr>
            <a:lvl7pPr marL="3210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7pPr>
            <a:lvl8pPr marL="36547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8pPr>
            <a:lvl9pPr marL="4099277" marR="0" indent="-543277" algn="l" defTabSz="821531">
              <a:lnSpc>
                <a:spcPct val="100000"/>
              </a:lnSpc>
              <a:spcBef>
                <a:spcPts val="5900"/>
              </a:spcBef>
              <a:spcAft>
                <a:spcPts val="0"/>
              </a:spcAft>
              <a:buClrTx/>
              <a:buSzPct val="75000"/>
              <a:buFontTx/>
              <a:buChar char="•"/>
              <a:defRPr sz="4400" b="0" i="0" u="none" strike="noStrike" cap="none" spc="0">
                <a:solidFill>
                  <a:srgbClr val="000000"/>
                </a:solidFill>
                <a:latin typeface="+mn-lt"/>
                <a:ea typeface="+mn-ea"/>
                <a:cs typeface="+mn-cs"/>
              </a:defRPr>
            </a:lvl9pPr>
          </a:lstStyle>
          <a:p>
            <a:pPr marL="0" indent="0" algn="ctr" defTabSz="714732">
              <a:buNone/>
              <a:defRPr sz="3850"/>
            </a:pPr>
            <a:r>
              <a:rPr lang="en-GB" sz="2400" i="1">
                <a:solidFill>
                  <a:srgbClr val="003247"/>
                </a:solidFill>
              </a:rPr>
              <a:t>Smith, L. et al.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xmlns:p="http://schemas.openxmlformats.org/presentation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blipFill>
          <a:blip r:embed="rId1"/>
          <a:tile algn="tl" flip="none" sx="100000" sy="100000" tx="0" ty="0"/>
        </a:blip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theme>
</file>

<file path=ppt/theme/theme2.xml><?xml version="1.0" encoding="utf-8"?>
<a:theme xmlns:a="http://schemas.openxmlformats.org/drawingml/2006/main" xmlns:r="http://schemas.openxmlformats.org/officeDocument/2006/relationships" xmlns:p="http://schemas.openxmlformats.org/presentation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blipFill>
          <a:blip r:embed="rId1"/>
          <a:tile algn="tl" flip="none" sx="100000" sy="100000" tx="0" ty="0"/>
        </a:blip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theme>
</file>

<file path=docProps/app.xml><?xml version="1.0" encoding="utf-8"?>
<Properties xmlns="http://schemas.openxmlformats.org/officeDocument/2006/extended-properties" xmlns:vt="http://schemas.openxmlformats.org/officeDocument/2006/docPropsVTypes">
  <TotalTime>0</TotalTime>
  <Words>0</Words>
  <Application>onlyoffice/8.3.2.19</Application>
  <PresentationFormat>On-screen Show (4:3)</PresentationFormat>
  <Paragraphs>0</Paragraphs>
  <Slides>31</Slides>
  <Notes>31</Notes>
  <HiddenSlides>0</HiddenSlides>
  <MMClips>2</MMClips>
  <ScaleCrop>0</ScaleCrop>
  <HeadingPairs>
    <vt:vector size="4" baseType="variant">
      <vt:variant>
        <vt:lpstr>Theme</vt:lpstr>
      </vt:variant>
      <vt:variant>
        <vt:i4>1</vt:i4>
      </vt:variant>
      <vt:variant>
        <vt:lpstr>Slide Titles</vt:lpstr>
      </vt:variant>
      <vt:variant>
        <vt:i4>31</vt:i4>
      </vt:variant>
    </vt:vector>
  </HeadingPairs>
  <TitlesOfParts>
    <vt:vector size="32"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Brown, David</dc:creator>
  <cp:lastModifiedBy>Sulis Sophia</cp:lastModifiedBy>
  <cp:revision>5</cp:revision>
  <dcterms:modified xsi:type="dcterms:W3CDTF">2025-06-23T08:43:04Z</dcterms:modified>
</cp:coreProperties>
</file>